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441" r:id="rId1"/>
  </p:sldMasterIdLst>
  <p:notesMasterIdLst>
    <p:notesMasterId r:id="rId42"/>
  </p:notesMasterIdLst>
  <p:sldIdLst>
    <p:sldId id="370" r:id="rId2"/>
    <p:sldId id="263" r:id="rId3"/>
    <p:sldId id="264" r:id="rId4"/>
    <p:sldId id="352" r:id="rId5"/>
    <p:sldId id="265" r:id="rId6"/>
    <p:sldId id="266" r:id="rId7"/>
    <p:sldId id="353" r:id="rId8"/>
    <p:sldId id="319" r:id="rId9"/>
    <p:sldId id="354" r:id="rId10"/>
    <p:sldId id="363" r:id="rId11"/>
    <p:sldId id="324" r:id="rId12"/>
    <p:sldId id="355" r:id="rId13"/>
    <p:sldId id="364" r:id="rId14"/>
    <p:sldId id="365" r:id="rId15"/>
    <p:sldId id="366" r:id="rId16"/>
    <p:sldId id="367" r:id="rId17"/>
    <p:sldId id="368" r:id="rId18"/>
    <p:sldId id="369" r:id="rId19"/>
    <p:sldId id="277" r:id="rId20"/>
    <p:sldId id="325" r:id="rId21"/>
    <p:sldId id="356" r:id="rId22"/>
    <p:sldId id="326" r:id="rId23"/>
    <p:sldId id="357" r:id="rId24"/>
    <p:sldId id="327" r:id="rId25"/>
    <p:sldId id="330" r:id="rId26"/>
    <p:sldId id="329" r:id="rId27"/>
    <p:sldId id="331" r:id="rId28"/>
    <p:sldId id="332" r:id="rId29"/>
    <p:sldId id="358" r:id="rId30"/>
    <p:sldId id="342" r:id="rId31"/>
    <p:sldId id="359" r:id="rId32"/>
    <p:sldId id="349" r:id="rId33"/>
    <p:sldId id="360" r:id="rId34"/>
    <p:sldId id="345" r:id="rId35"/>
    <p:sldId id="346" r:id="rId36"/>
    <p:sldId id="347" r:id="rId37"/>
    <p:sldId id="348" r:id="rId38"/>
    <p:sldId id="361" r:id="rId39"/>
    <p:sldId id="350" r:id="rId40"/>
    <p:sldId id="351" r:id="rId41"/>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Tahoma" charset="0"/>
        <a:ea typeface="+mn-ea"/>
        <a:cs typeface="+mn-cs"/>
      </a:defRPr>
    </a:lvl1pPr>
    <a:lvl2pPr marL="457200" algn="l" rtl="0" fontAlgn="base">
      <a:spcBef>
        <a:spcPct val="0"/>
      </a:spcBef>
      <a:spcAft>
        <a:spcPct val="0"/>
      </a:spcAft>
      <a:defRPr kern="1200">
        <a:solidFill>
          <a:schemeClr val="tx1"/>
        </a:solidFill>
        <a:latin typeface="Tahoma" charset="0"/>
        <a:ea typeface="+mn-ea"/>
        <a:cs typeface="+mn-cs"/>
      </a:defRPr>
    </a:lvl2pPr>
    <a:lvl3pPr marL="914400" algn="l" rtl="0" fontAlgn="base">
      <a:spcBef>
        <a:spcPct val="0"/>
      </a:spcBef>
      <a:spcAft>
        <a:spcPct val="0"/>
      </a:spcAft>
      <a:defRPr kern="1200">
        <a:solidFill>
          <a:schemeClr val="tx1"/>
        </a:solidFill>
        <a:latin typeface="Tahoma" charset="0"/>
        <a:ea typeface="+mn-ea"/>
        <a:cs typeface="+mn-cs"/>
      </a:defRPr>
    </a:lvl3pPr>
    <a:lvl4pPr marL="1371600" algn="l" rtl="0" fontAlgn="base">
      <a:spcBef>
        <a:spcPct val="0"/>
      </a:spcBef>
      <a:spcAft>
        <a:spcPct val="0"/>
      </a:spcAft>
      <a:defRPr kern="1200">
        <a:solidFill>
          <a:schemeClr val="tx1"/>
        </a:solidFill>
        <a:latin typeface="Tahoma" charset="0"/>
        <a:ea typeface="+mn-ea"/>
        <a:cs typeface="+mn-cs"/>
      </a:defRPr>
    </a:lvl4pPr>
    <a:lvl5pPr marL="1828800" algn="l" rtl="0" fontAlgn="base">
      <a:spcBef>
        <a:spcPct val="0"/>
      </a:spcBef>
      <a:spcAft>
        <a:spcPct val="0"/>
      </a:spcAft>
      <a:defRPr kern="1200">
        <a:solidFill>
          <a:schemeClr val="tx1"/>
        </a:solidFill>
        <a:latin typeface="Tahoma" charset="0"/>
        <a:ea typeface="+mn-ea"/>
        <a:cs typeface="+mn-cs"/>
      </a:defRPr>
    </a:lvl5pPr>
    <a:lvl6pPr marL="2286000" algn="l" defTabSz="457200" rtl="0" eaLnBrk="1" latinLnBrk="0" hangingPunct="1">
      <a:defRPr kern="1200">
        <a:solidFill>
          <a:schemeClr val="tx1"/>
        </a:solidFill>
        <a:latin typeface="Tahoma" charset="0"/>
        <a:ea typeface="+mn-ea"/>
        <a:cs typeface="+mn-cs"/>
      </a:defRPr>
    </a:lvl6pPr>
    <a:lvl7pPr marL="2743200" algn="l" defTabSz="457200" rtl="0" eaLnBrk="1" latinLnBrk="0" hangingPunct="1">
      <a:defRPr kern="1200">
        <a:solidFill>
          <a:schemeClr val="tx1"/>
        </a:solidFill>
        <a:latin typeface="Tahoma" charset="0"/>
        <a:ea typeface="+mn-ea"/>
        <a:cs typeface="+mn-cs"/>
      </a:defRPr>
    </a:lvl7pPr>
    <a:lvl8pPr marL="3200400" algn="l" defTabSz="457200" rtl="0" eaLnBrk="1" latinLnBrk="0" hangingPunct="1">
      <a:defRPr kern="1200">
        <a:solidFill>
          <a:schemeClr val="tx1"/>
        </a:solidFill>
        <a:latin typeface="Tahoma" charset="0"/>
        <a:ea typeface="+mn-ea"/>
        <a:cs typeface="+mn-cs"/>
      </a:defRPr>
    </a:lvl8pPr>
    <a:lvl9pPr marL="3657600" algn="l" defTabSz="457200" rtl="0" eaLnBrk="1" latinLnBrk="0" hangingPunct="1">
      <a:defRPr kern="1200">
        <a:solidFill>
          <a:schemeClr val="tx1"/>
        </a:solidFill>
        <a:latin typeface="Tahoma" charset="0"/>
        <a:ea typeface="+mn-ea"/>
        <a:cs typeface="+mn-cs"/>
      </a:defRPr>
    </a:lvl9pPr>
  </p:defaultTextStyle>
  <p:modifyVerifier cryptProviderType="rsaFull" cryptAlgorithmClass="hash" cryptAlgorithmType="typeAny" cryptAlgorithmSid="4" spinCount="100000" saltData="NR47AQfqaHI1y2H5Mc1sgQ==" hashData="O0hc+xBE0cZtwgUeuJDB8YVv+zM="/>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D389"/>
    <a:srgbClr val="AADC89"/>
    <a:srgbClr val="AAE4A0"/>
    <a:srgbClr val="A4DD9B"/>
    <a:srgbClr val="C7DDA8"/>
    <a:srgbClr val="C2D7A4"/>
    <a:srgbClr val="FF201A"/>
    <a:srgbClr val="FFFF99"/>
    <a:srgbClr val="FFCC66"/>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7744" autoAdjust="0"/>
  </p:normalViewPr>
  <p:slideViewPr>
    <p:cSldViewPr snapToGrid="0" snapToObjects="1">
      <p:cViewPr>
        <p:scale>
          <a:sx n="75" d="100"/>
          <a:sy n="75" d="100"/>
        </p:scale>
        <p:origin x="-2032" y="-336"/>
      </p:cViewPr>
      <p:guideLst>
        <p:guide orient="horz" pos="3037"/>
        <p:guide pos="288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782"/>
    </p:cViewPr>
  </p:sorterViewPr>
  <p:gridSpacing cx="60128" cy="60128"/>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E97B34-39CB-AE4F-ABE3-ED378B99F0CE}" type="datetimeFigureOut">
              <a:rPr lang="fr-FR" smtClean="0"/>
              <a:t>28/08/15</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889218-6CFE-E143-8840-B1C12E7900F3}" type="slidenum">
              <a:rPr lang="fr-FR" smtClean="0"/>
              <a:t>‹#›</a:t>
            </a:fld>
            <a:endParaRPr lang="fr-FR"/>
          </a:p>
        </p:txBody>
      </p:sp>
    </p:spTree>
    <p:extLst>
      <p:ext uri="{BB962C8B-B14F-4D97-AF65-F5344CB8AC3E}">
        <p14:creationId xmlns:p14="http://schemas.microsoft.com/office/powerpoint/2010/main" val="331239642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u="none" smtClean="0">
                <a:solidFill>
                  <a:srgbClr val="000000"/>
                </a:solidFill>
              </a:rPr>
              <a:t>1</a:t>
            </a:r>
            <a:r>
              <a:rPr lang="fr-FR" u="none" baseline="0" smtClean="0">
                <a:solidFill>
                  <a:srgbClr val="000000"/>
                </a:solidFill>
              </a:rPr>
              <a:t> KW = 1,36 CV – 1 CV = 0,73 KW</a:t>
            </a:r>
            <a:endParaRPr lang="fr-FR" u="none" dirty="0">
              <a:solidFill>
                <a:srgbClr val="000000"/>
              </a:solidFill>
            </a:endParaRPr>
          </a:p>
        </p:txBody>
      </p:sp>
      <p:sp>
        <p:nvSpPr>
          <p:cNvPr id="4" name="Espace réservé du numéro de diapositive 3"/>
          <p:cNvSpPr>
            <a:spLocks noGrp="1"/>
          </p:cNvSpPr>
          <p:nvPr>
            <p:ph type="sldNum" sz="quarter" idx="10"/>
          </p:nvPr>
        </p:nvSpPr>
        <p:spPr/>
        <p:txBody>
          <a:bodyPr/>
          <a:lstStyle/>
          <a:p>
            <a:fld id="{B25310F0-22F4-44BC-9418-29B3E40774BE}" type="slidenum">
              <a:rPr lang="en-US" smtClean="0"/>
              <a:pPr/>
              <a:t>13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u="none" smtClean="0">
                <a:solidFill>
                  <a:srgbClr val="000000"/>
                </a:solidFill>
              </a:rPr>
              <a:t>1</a:t>
            </a:r>
            <a:r>
              <a:rPr lang="fr-FR" u="none" baseline="0" smtClean="0">
                <a:solidFill>
                  <a:srgbClr val="000000"/>
                </a:solidFill>
              </a:rPr>
              <a:t> KW = 1,36 CV – 1 CV = 0,73 KW</a:t>
            </a:r>
            <a:endParaRPr lang="fr-FR" u="none" dirty="0">
              <a:solidFill>
                <a:srgbClr val="000000"/>
              </a:solidFill>
            </a:endParaRPr>
          </a:p>
        </p:txBody>
      </p:sp>
      <p:sp>
        <p:nvSpPr>
          <p:cNvPr id="4" name="Espace réservé du numéro de diapositive 3"/>
          <p:cNvSpPr>
            <a:spLocks noGrp="1"/>
          </p:cNvSpPr>
          <p:nvPr>
            <p:ph type="sldNum" sz="quarter" idx="10"/>
          </p:nvPr>
        </p:nvSpPr>
        <p:spPr/>
        <p:txBody>
          <a:bodyPr/>
          <a:lstStyle/>
          <a:p>
            <a:fld id="{B25310F0-22F4-44BC-9418-29B3E40774BE}" type="slidenum">
              <a:rPr lang="en-US" smtClean="0"/>
              <a:pPr/>
              <a:t>14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u="none" smtClean="0">
                <a:solidFill>
                  <a:srgbClr val="000000"/>
                </a:solidFill>
              </a:rPr>
              <a:t>1</a:t>
            </a:r>
            <a:r>
              <a:rPr lang="fr-FR" u="none" baseline="0" smtClean="0">
                <a:solidFill>
                  <a:srgbClr val="000000"/>
                </a:solidFill>
              </a:rPr>
              <a:t> KW = 1,36 CV – 1 CV = 0,73 KW</a:t>
            </a:r>
            <a:endParaRPr lang="fr-FR" u="none" dirty="0">
              <a:solidFill>
                <a:srgbClr val="000000"/>
              </a:solidFill>
            </a:endParaRPr>
          </a:p>
        </p:txBody>
      </p:sp>
      <p:sp>
        <p:nvSpPr>
          <p:cNvPr id="4" name="Espace réservé du numéro de diapositive 3"/>
          <p:cNvSpPr>
            <a:spLocks noGrp="1"/>
          </p:cNvSpPr>
          <p:nvPr>
            <p:ph type="sldNum" sz="quarter" idx="10"/>
          </p:nvPr>
        </p:nvSpPr>
        <p:spPr/>
        <p:txBody>
          <a:bodyPr/>
          <a:lstStyle/>
          <a:p>
            <a:fld id="{B25310F0-22F4-44BC-9418-29B3E40774BE}" type="slidenum">
              <a:rPr lang="en-US" smtClean="0"/>
              <a:pPr/>
              <a:t>15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u="none" smtClean="0">
                <a:solidFill>
                  <a:srgbClr val="000000"/>
                </a:solidFill>
              </a:rPr>
              <a:t>1</a:t>
            </a:r>
            <a:r>
              <a:rPr lang="fr-FR" u="none" baseline="0" smtClean="0">
                <a:solidFill>
                  <a:srgbClr val="000000"/>
                </a:solidFill>
              </a:rPr>
              <a:t> KW = 1,36 CV – 1 CV = 0,73 KW</a:t>
            </a:r>
            <a:endParaRPr lang="fr-FR" u="none" dirty="0">
              <a:solidFill>
                <a:srgbClr val="000000"/>
              </a:solidFill>
            </a:endParaRPr>
          </a:p>
        </p:txBody>
      </p:sp>
      <p:sp>
        <p:nvSpPr>
          <p:cNvPr id="4" name="Espace réservé du numéro de diapositive 3"/>
          <p:cNvSpPr>
            <a:spLocks noGrp="1"/>
          </p:cNvSpPr>
          <p:nvPr>
            <p:ph type="sldNum" sz="quarter" idx="10"/>
          </p:nvPr>
        </p:nvSpPr>
        <p:spPr/>
        <p:txBody>
          <a:bodyPr/>
          <a:lstStyle/>
          <a:p>
            <a:fld id="{B25310F0-22F4-44BC-9418-29B3E40774BE}" type="slidenum">
              <a:rPr lang="en-US" smtClean="0"/>
              <a:pPr/>
              <a:t>16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u="none" smtClean="0">
                <a:solidFill>
                  <a:srgbClr val="000000"/>
                </a:solidFill>
              </a:rPr>
              <a:t>1</a:t>
            </a:r>
            <a:r>
              <a:rPr lang="fr-FR" u="none" baseline="0" smtClean="0">
                <a:solidFill>
                  <a:srgbClr val="000000"/>
                </a:solidFill>
              </a:rPr>
              <a:t> KW = 1,36 CV – 1 CV = 0,73 KW</a:t>
            </a:r>
            <a:endParaRPr lang="fr-FR" u="none" dirty="0">
              <a:solidFill>
                <a:srgbClr val="000000"/>
              </a:solidFill>
            </a:endParaRPr>
          </a:p>
        </p:txBody>
      </p:sp>
      <p:sp>
        <p:nvSpPr>
          <p:cNvPr id="4" name="Espace réservé du numéro de diapositive 3"/>
          <p:cNvSpPr>
            <a:spLocks noGrp="1"/>
          </p:cNvSpPr>
          <p:nvPr>
            <p:ph type="sldNum" sz="quarter" idx="10"/>
          </p:nvPr>
        </p:nvSpPr>
        <p:spPr/>
        <p:txBody>
          <a:bodyPr/>
          <a:lstStyle/>
          <a:p>
            <a:fld id="{B25310F0-22F4-44BC-9418-29B3E40774BE}" type="slidenum">
              <a:rPr lang="en-US" smtClean="0"/>
              <a:pPr/>
              <a:t>17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u="none" smtClean="0">
                <a:solidFill>
                  <a:srgbClr val="000000"/>
                </a:solidFill>
              </a:rPr>
              <a:t>1</a:t>
            </a:r>
            <a:r>
              <a:rPr lang="fr-FR" u="none" baseline="0" smtClean="0">
                <a:solidFill>
                  <a:srgbClr val="000000"/>
                </a:solidFill>
              </a:rPr>
              <a:t> KW = 1,36 CV – 1 CV = 0,73 KW</a:t>
            </a:r>
            <a:endParaRPr lang="fr-FR" u="none" dirty="0">
              <a:solidFill>
                <a:srgbClr val="000000"/>
              </a:solidFill>
            </a:endParaRPr>
          </a:p>
        </p:txBody>
      </p:sp>
      <p:sp>
        <p:nvSpPr>
          <p:cNvPr id="4" name="Espace réservé du numéro de diapositive 3"/>
          <p:cNvSpPr>
            <a:spLocks noGrp="1"/>
          </p:cNvSpPr>
          <p:nvPr>
            <p:ph type="sldNum" sz="quarter" idx="10"/>
          </p:nvPr>
        </p:nvSpPr>
        <p:spPr/>
        <p:txBody>
          <a:bodyPr/>
          <a:lstStyle/>
          <a:p>
            <a:fld id="{B25310F0-22F4-44BC-9418-29B3E40774BE}" type="slidenum">
              <a:rPr lang="en-US" smtClean="0"/>
              <a:pPr/>
              <a:t>18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a:xfrm>
            <a:off x="457200" y="6356350"/>
            <a:ext cx="2133600" cy="365125"/>
          </a:xfrm>
          <a:prstGeom prst="rect">
            <a:avLst/>
          </a:prstGeom>
        </p:spPr>
        <p:txBody>
          <a:bodyPr/>
          <a:lstStyle/>
          <a:p>
            <a:pPr>
              <a:defRPr/>
            </a:pPr>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pPr>
              <a:defRPr/>
            </a:pPr>
            <a:fld id="{8552C5DF-CACA-A844-B1A4-356117CC93E6}" type="slidenum">
              <a:rPr lang="fr-FR" smtClean="0"/>
              <a:pPr>
                <a:defRPr/>
              </a:pPr>
              <a:t>‹#›</a:t>
            </a:fld>
            <a:endParaRPr lang="fr-FR"/>
          </a:p>
        </p:txBody>
      </p:sp>
    </p:spTree>
    <p:extLst>
      <p:ext uri="{BB962C8B-B14F-4D97-AF65-F5344CB8AC3E}">
        <p14:creationId xmlns:p14="http://schemas.microsoft.com/office/powerpoint/2010/main" val="1722004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tête de section">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a:xfrm>
            <a:off x="457200" y="6356350"/>
            <a:ext cx="2133600" cy="365125"/>
          </a:xfrm>
          <a:prstGeom prst="rect">
            <a:avLst/>
          </a:prstGeom>
        </p:spPr>
        <p:txBody>
          <a:bodyPr/>
          <a:lstStyle/>
          <a:p>
            <a:pPr>
              <a:defRPr/>
            </a:pPr>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pPr>
              <a:defRPr/>
            </a:pPr>
            <a:fld id="{178C3691-3933-7640-8325-45E61A990B1C}" type="slidenum">
              <a:rPr lang="fr-FR" smtClean="0"/>
              <a:pPr>
                <a:defRPr/>
              </a:pPr>
              <a:t>‹#›</a:t>
            </a:fld>
            <a:endParaRPr lang="fr-FR"/>
          </a:p>
        </p:txBody>
      </p:sp>
    </p:spTree>
    <p:extLst>
      <p:ext uri="{BB962C8B-B14F-4D97-AF65-F5344CB8AC3E}">
        <p14:creationId xmlns:p14="http://schemas.microsoft.com/office/powerpoint/2010/main" val="3905461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6356350"/>
            <a:ext cx="2133600" cy="365125"/>
          </a:xfrm>
          <a:prstGeom prst="rect">
            <a:avLst/>
          </a:prstGeom>
        </p:spPr>
        <p:txBody>
          <a:bodyPr/>
          <a:lstStyle/>
          <a:p>
            <a:pPr>
              <a:defRPr/>
            </a:pPr>
            <a:endParaRPr lang="fr-FR"/>
          </a:p>
        </p:txBody>
      </p:sp>
      <p:sp>
        <p:nvSpPr>
          <p:cNvPr id="3" name="Espace réservé du pied de page 2"/>
          <p:cNvSpPr>
            <a:spLocks noGrp="1"/>
          </p:cNvSpPr>
          <p:nvPr>
            <p:ph type="ftr" sz="quarter" idx="11"/>
          </p:nvPr>
        </p:nvSpPr>
        <p:spPr>
          <a:xfrm>
            <a:off x="3124200" y="6356350"/>
            <a:ext cx="2895600" cy="365125"/>
          </a:xfrm>
          <a:prstGeom prst="rect">
            <a:avLst/>
          </a:prstGeom>
        </p:spPr>
        <p:txBody>
          <a:bodyPr/>
          <a:lstStyle/>
          <a:p>
            <a:pPr>
              <a:defRPr/>
            </a:pPr>
            <a:endParaRPr lang="fr-FR"/>
          </a:p>
        </p:txBody>
      </p:sp>
      <p:sp>
        <p:nvSpPr>
          <p:cNvPr id="4" name="Espace réservé du numéro de diapositive 3"/>
          <p:cNvSpPr>
            <a:spLocks noGrp="1"/>
          </p:cNvSpPr>
          <p:nvPr>
            <p:ph type="sldNum" sz="quarter" idx="12"/>
          </p:nvPr>
        </p:nvSpPr>
        <p:spPr>
          <a:xfrm>
            <a:off x="6553200" y="6356350"/>
            <a:ext cx="2133600" cy="365125"/>
          </a:xfrm>
          <a:prstGeom prst="rect">
            <a:avLst/>
          </a:prstGeom>
        </p:spPr>
        <p:txBody>
          <a:bodyPr/>
          <a:lstStyle/>
          <a:p>
            <a:pPr>
              <a:defRPr/>
            </a:pPr>
            <a:fld id="{B7E88CB5-45A5-4845-B891-198D13CE703F}" type="slidenum">
              <a:rPr lang="fr-FR" smtClean="0"/>
              <a:pPr>
                <a:defRPr/>
              </a:pPr>
              <a:t>‹#›</a:t>
            </a:fld>
            <a:endParaRPr lang="fr-FR"/>
          </a:p>
        </p:txBody>
      </p:sp>
    </p:spTree>
    <p:extLst>
      <p:ext uri="{BB962C8B-B14F-4D97-AF65-F5344CB8AC3E}">
        <p14:creationId xmlns:p14="http://schemas.microsoft.com/office/powerpoint/2010/main" val="3271861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Use for slides with Software Co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9877206"/>
      </p:ext>
    </p:extLst>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2700" y="6627678"/>
            <a:ext cx="1373330" cy="246221"/>
          </a:xfrm>
          <a:prstGeom prst="rect">
            <a:avLst/>
          </a:prstGeom>
        </p:spPr>
        <p:txBody>
          <a:bodyPr wrap="none">
            <a:spAutoFit/>
          </a:bodyPr>
          <a:lstStyle/>
          <a:p>
            <a:r>
              <a:rPr lang="fr-FR" sz="1000" b="0" dirty="0" smtClean="0">
                <a:latin typeface="Candara"/>
                <a:cs typeface="Haettenschweiler"/>
              </a:rPr>
              <a:t>Didier HORN – V1.13 </a:t>
            </a:r>
            <a:r>
              <a:rPr lang="fr-FR" sz="1000" b="0" dirty="0" smtClean="0">
                <a:latin typeface="Candara"/>
                <a:cs typeface="Haettenschweiler"/>
                <a:sym typeface="Symbol" charset="2"/>
              </a:rPr>
              <a:t></a:t>
            </a:r>
            <a:endParaRPr lang="fr-FR" sz="1000" dirty="0">
              <a:latin typeface="Candara"/>
              <a:cs typeface="Haettenschweiler"/>
            </a:endParaRPr>
          </a:p>
        </p:txBody>
      </p:sp>
      <p:pic>
        <p:nvPicPr>
          <p:cNvPr id="8" name="I 1"/>
          <p:cNvPicPr>
            <a:picLocks noChangeAspect="1"/>
          </p:cNvPicPr>
          <p:nvPr/>
        </p:nvPicPr>
        <p:blipFill>
          <a:blip r:embed="rId6">
            <a:clrChange>
              <a:clrFrom>
                <a:srgbClr val="FFFFFF"/>
              </a:clrFrom>
              <a:clrTo>
                <a:srgbClr val="FFFFFF">
                  <a:alpha val="0"/>
                </a:srgbClr>
              </a:clrTo>
            </a:clrChange>
          </a:blip>
          <a:srcRect/>
          <a:stretch>
            <a:fillRect/>
          </a:stretch>
        </p:blipFill>
        <p:spPr bwMode="auto">
          <a:xfrm>
            <a:off x="7776165" y="6316443"/>
            <a:ext cx="1367835" cy="541557"/>
          </a:xfrm>
          <a:prstGeom prst="rect">
            <a:avLst/>
          </a:prstGeom>
          <a:noFill/>
          <a:ln w="9525">
            <a:noFill/>
            <a:miter lim="800000"/>
            <a:headEnd/>
            <a:tailEnd/>
          </a:ln>
          <a:effectLst/>
        </p:spPr>
      </p:pic>
    </p:spTree>
    <p:extLst>
      <p:ext uri="{BB962C8B-B14F-4D97-AF65-F5344CB8AC3E}">
        <p14:creationId xmlns:p14="http://schemas.microsoft.com/office/powerpoint/2010/main" val="2488254624"/>
      </p:ext>
    </p:extLst>
  </p:cSld>
  <p:clrMap bg1="lt1" tx1="dk1" bg2="lt2" tx2="dk2" accent1="accent1" accent2="accent2" accent3="accent3" accent4="accent4" accent5="accent5" accent6="accent6" hlink="hlink" folHlink="folHlink"/>
  <p:sldLayoutIdLst>
    <p:sldLayoutId id="2147484443" r:id="rId1"/>
    <p:sldLayoutId id="2147484444" r:id="rId2"/>
    <p:sldLayoutId id="2147484448" r:id="rId3"/>
    <p:sldLayoutId id="2147484449"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3.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4" Type="http://schemas.microsoft.com/office/2007/relationships/hdphoto" Target="../media/hdphoto2.wdp"/><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4" Type="http://schemas.microsoft.com/office/2007/relationships/hdphoto" Target="../media/hdphoto3.wdp"/><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4" Type="http://schemas.openxmlformats.org/officeDocument/2006/relationships/image" Target="../media/image24.jpeg"/><Relationship Id="rId5" Type="http://schemas.microsoft.com/office/2007/relationships/hdphoto" Target="../media/hdphoto5.wdp"/><Relationship Id="rId6" Type="http://schemas.openxmlformats.org/officeDocument/2006/relationships/image" Target="../media/image25.png"/><Relationship Id="rId7" Type="http://schemas.microsoft.com/office/2007/relationships/hdphoto" Target="../media/hdphoto6.wdp"/><Relationship Id="rId8" Type="http://schemas.openxmlformats.org/officeDocument/2006/relationships/image" Target="../media/image26.png"/><Relationship Id="rId9" Type="http://schemas.microsoft.com/office/2007/relationships/hdphoto" Target="../media/hdphoto7.wdp"/><Relationship Id="rId1" Type="http://schemas.openxmlformats.org/officeDocument/2006/relationships/slideLayout" Target="../slideLayouts/slideLayout1.xml"/><Relationship Id="rId2" Type="http://schemas.openxmlformats.org/officeDocument/2006/relationships/image" Target="../media/image2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9.png"/><Relationship Id="rId3"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9.png"/><Relationship Id="rId3" Type="http://schemas.openxmlformats.org/officeDocument/2006/relationships/image" Target="../media/image3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0" y="457199"/>
            <a:ext cx="9143999" cy="5102935"/>
          </a:xfrm>
          <a:prstGeom prst="rect">
            <a:avLst/>
          </a:prstGeom>
          <a:noFill/>
          <a:ln>
            <a:noFill/>
          </a:ln>
        </p:spPr>
        <p:txBody>
          <a:bodyPr wrap="square" rtlCol="0" anchor="t">
            <a:spAutoFit/>
          </a:bodyPr>
          <a:lstStyle/>
          <a:p>
            <a:pPr algn="ctr">
              <a:lnSpc>
                <a:spcPct val="120000"/>
              </a:lnSpc>
              <a:spcAft>
                <a:spcPts val="1200"/>
              </a:spcAft>
            </a:pPr>
            <a:r>
              <a:rPr lang="fr-FR" sz="2400" b="0" dirty="0" smtClean="0">
                <a:solidFill>
                  <a:schemeClr val="bg1"/>
                </a:solidFill>
                <a:latin typeface="Helvetica Neue Thin"/>
                <a:cs typeface="Helvetica Neue Thin"/>
              </a:rPr>
              <a:t>Avertissement </a:t>
            </a:r>
            <a:r>
              <a:rPr lang="fr-FR" sz="2400" dirty="0">
                <a:solidFill>
                  <a:schemeClr val="bg1"/>
                </a:solidFill>
                <a:latin typeface="Helvetica Neue Thin"/>
                <a:cs typeface="Helvetica Neue Thin"/>
              </a:rPr>
              <a:t>:</a:t>
            </a:r>
            <a:endParaRPr lang="fr-FR" sz="2400" b="0" dirty="0" smtClean="0">
              <a:solidFill>
                <a:schemeClr val="bg1"/>
              </a:solidFill>
              <a:latin typeface="Helvetica Neue Thin"/>
              <a:cs typeface="Helvetica Neue Thin"/>
            </a:endParaRPr>
          </a:p>
          <a:p>
            <a:pPr algn="ctr">
              <a:lnSpc>
                <a:spcPct val="120000"/>
              </a:lnSpc>
              <a:spcAft>
                <a:spcPts val="1200"/>
              </a:spcAft>
            </a:pPr>
            <a:r>
              <a:rPr lang="fr-FR" sz="2400" b="0" dirty="0" smtClean="0">
                <a:solidFill>
                  <a:srgbClr val="FFFFFF"/>
                </a:solidFill>
                <a:latin typeface="Helvetica Neue Thin"/>
                <a:cs typeface="Helvetica Neue Thin"/>
              </a:rPr>
              <a:t>Ce support pédagogique est la propriété intellectuelle </a:t>
            </a:r>
          </a:p>
          <a:p>
            <a:pPr algn="ctr">
              <a:lnSpc>
                <a:spcPct val="120000"/>
              </a:lnSpc>
              <a:spcAft>
                <a:spcPts val="1200"/>
              </a:spcAft>
            </a:pPr>
            <a:r>
              <a:rPr lang="fr-FR" sz="2400" b="0" dirty="0" smtClean="0">
                <a:solidFill>
                  <a:srgbClr val="FFFFFF"/>
                </a:solidFill>
                <a:latin typeface="Helvetica Neue Thin"/>
                <a:cs typeface="Helvetica Neue Thin"/>
              </a:rPr>
              <a:t>de Didier HORN, son concepteur.</a:t>
            </a:r>
          </a:p>
          <a:p>
            <a:pPr algn="ctr">
              <a:lnSpc>
                <a:spcPct val="120000"/>
              </a:lnSpc>
              <a:spcAft>
                <a:spcPts val="1200"/>
              </a:spcAft>
            </a:pPr>
            <a:r>
              <a:rPr lang="fr-FR" sz="2400" b="0" dirty="0" smtClean="0">
                <a:solidFill>
                  <a:srgbClr val="FFFFFF"/>
                </a:solidFill>
                <a:latin typeface="Helvetica Neue Thin"/>
                <a:cs typeface="Helvetica Neue Thin"/>
              </a:rPr>
              <a:t>Aucune duplication n’est autorisée.</a:t>
            </a:r>
          </a:p>
          <a:p>
            <a:pPr algn="ctr">
              <a:lnSpc>
                <a:spcPct val="120000"/>
              </a:lnSpc>
              <a:spcAft>
                <a:spcPts val="1200"/>
              </a:spcAft>
            </a:pPr>
            <a:r>
              <a:rPr lang="fr-FR" sz="2400" b="0" dirty="0" smtClean="0">
                <a:solidFill>
                  <a:srgbClr val="FFFFFF"/>
                </a:solidFill>
                <a:latin typeface="Helvetica Neue Thin"/>
                <a:cs typeface="Helvetica Neue Thin"/>
              </a:rPr>
              <a:t>Cet exemplaire a été concédé à </a:t>
            </a:r>
          </a:p>
          <a:p>
            <a:pPr algn="ctr">
              <a:lnSpc>
                <a:spcPct val="120000"/>
              </a:lnSpc>
              <a:spcAft>
                <a:spcPts val="1200"/>
              </a:spcAft>
            </a:pPr>
            <a:r>
              <a:rPr lang="fr-FR" sz="2400" dirty="0">
                <a:solidFill>
                  <a:srgbClr val="FFF793"/>
                </a:solidFill>
                <a:latin typeface="Helvetica Neue Thin"/>
                <a:cs typeface="Helvetica Neue Thin"/>
              </a:rPr>
              <a:t>L’</a:t>
            </a:r>
            <a:r>
              <a:rPr lang="fr-FR" sz="2400" dirty="0" err="1">
                <a:solidFill>
                  <a:srgbClr val="FFF793"/>
                </a:solidFill>
                <a:latin typeface="Helvetica Neue Thin"/>
                <a:cs typeface="Helvetica Neue Thin"/>
              </a:rPr>
              <a:t>Aéro</a:t>
            </a:r>
            <a:r>
              <a:rPr lang="fr-FR" sz="2400">
                <a:solidFill>
                  <a:srgbClr val="FFF793"/>
                </a:solidFill>
                <a:latin typeface="Helvetica Neue Thin"/>
                <a:cs typeface="Helvetica Neue Thin"/>
              </a:rPr>
              <a:t> Club de l’Est</a:t>
            </a:r>
            <a:endParaRPr lang="fr-FR" sz="2400" cap="all">
              <a:solidFill>
                <a:srgbClr val="FFF793"/>
              </a:solidFill>
              <a:latin typeface="Helvetica Neue Thin"/>
              <a:cs typeface="Helvetica Neue Thin"/>
            </a:endParaRPr>
          </a:p>
          <a:p>
            <a:pPr algn="ctr">
              <a:lnSpc>
                <a:spcPct val="120000"/>
              </a:lnSpc>
              <a:spcBef>
                <a:spcPts val="0"/>
              </a:spcBef>
              <a:spcAft>
                <a:spcPts val="1200"/>
              </a:spcAft>
            </a:pPr>
            <a:r>
              <a:rPr lang="fr-FR" sz="2400" smtClean="0">
                <a:solidFill>
                  <a:srgbClr val="FFFFFF"/>
                </a:solidFill>
                <a:latin typeface="Helvetica Neue Thin"/>
                <a:cs typeface="Helvetica Neue Thin"/>
              </a:rPr>
              <a:t>dans </a:t>
            </a:r>
            <a:r>
              <a:rPr lang="fr-FR" sz="2400" dirty="0" smtClean="0">
                <a:solidFill>
                  <a:srgbClr val="FFFFFF"/>
                </a:solidFill>
                <a:latin typeface="Helvetica Neue Thin"/>
                <a:cs typeface="Helvetica Neue Thin"/>
              </a:rPr>
              <a:t>le cadre exclusif de la formation de ses élèves pilote et BIA.</a:t>
            </a:r>
          </a:p>
          <a:p>
            <a:pPr algn="ctr">
              <a:spcBef>
                <a:spcPts val="0"/>
              </a:spcBef>
              <a:spcAft>
                <a:spcPts val="600"/>
              </a:spcAft>
            </a:pPr>
            <a:endParaRPr lang="fr-FR" sz="2400" dirty="0">
              <a:solidFill>
                <a:srgbClr val="FFFFFF"/>
              </a:solidFill>
              <a:latin typeface="Helvetica Neue Thin"/>
              <a:cs typeface="Helvetica Neue Thin"/>
            </a:endParaRPr>
          </a:p>
          <a:p>
            <a:pPr algn="ctr">
              <a:spcBef>
                <a:spcPts val="0"/>
              </a:spcBef>
              <a:spcAft>
                <a:spcPts val="600"/>
              </a:spcAft>
            </a:pPr>
            <a:r>
              <a:rPr lang="fr-FR" sz="2000" i="1" dirty="0" smtClean="0">
                <a:solidFill>
                  <a:srgbClr val="FFFFFF"/>
                </a:solidFill>
                <a:latin typeface="Helvetica Neue Thin"/>
                <a:cs typeface="Helvetica Neue Thin"/>
              </a:rPr>
              <a:t>Renseignements, contact : +33 (0) 610.133.137 – </a:t>
            </a:r>
            <a:r>
              <a:rPr lang="fr-FR" sz="2000" i="1" dirty="0" err="1" smtClean="0">
                <a:solidFill>
                  <a:srgbClr val="FFFFFF"/>
                </a:solidFill>
                <a:latin typeface="Helvetica Neue Thin"/>
                <a:cs typeface="Helvetica Neue Thin"/>
              </a:rPr>
              <a:t>horn.ulm@wanadoo.fr</a:t>
            </a:r>
            <a:endParaRPr lang="fr-FR" sz="2000" i="1" dirty="0">
              <a:solidFill>
                <a:srgbClr val="FFFFFF"/>
              </a:solidFill>
              <a:latin typeface="Helvetica Neue Thin"/>
              <a:cs typeface="Helvetica Neue Thin"/>
            </a:endParaRPr>
          </a:p>
        </p:txBody>
      </p:sp>
    </p:spTree>
    <p:extLst>
      <p:ext uri="{BB962C8B-B14F-4D97-AF65-F5344CB8AC3E}">
        <p14:creationId xmlns:p14="http://schemas.microsoft.com/office/powerpoint/2010/main" val="284061728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1" name="Rectangle 5"/>
          <p:cNvSpPr>
            <a:spLocks noChangeArrowheads="1"/>
          </p:cNvSpPr>
          <p:nvPr/>
        </p:nvSpPr>
        <p:spPr bwMode="auto">
          <a:xfrm>
            <a:off x="279400" y="1427449"/>
            <a:ext cx="8585200" cy="602216"/>
          </a:xfrm>
          <a:prstGeom prst="rect">
            <a:avLst/>
          </a:prstGeom>
          <a:noFill/>
          <a:ln w="9525">
            <a:noFill/>
            <a:miter lim="800000"/>
            <a:headEnd/>
            <a:tailEnd/>
          </a:ln>
          <a:effectLst/>
        </p:spPr>
        <p:txBody>
          <a:bodyPr wrap="square">
            <a:prstTxWarp prst="textNoShape">
              <a:avLst/>
            </a:prstTxWarp>
            <a:spAutoFit/>
          </a:bodyPr>
          <a:lstStyle/>
          <a:p>
            <a:pPr algn="ctr" defTabSz="457200">
              <a:lnSpc>
                <a:spcPct val="120000"/>
              </a:lnSpc>
              <a:spcAft>
                <a:spcPts val="1200"/>
              </a:spcAft>
              <a:tabLst>
                <a:tab pos="457200" algn="l"/>
              </a:tabLst>
              <a:defRPr/>
            </a:pPr>
            <a:r>
              <a:rPr lang="fr-FR" sz="1400" dirty="0">
                <a:latin typeface="+mj-lt"/>
              </a:rPr>
              <a:t> </a:t>
            </a:r>
            <a:r>
              <a:rPr lang="fr-FR" sz="1400" dirty="0" smtClean="0">
                <a:latin typeface="+mj-lt"/>
              </a:rPr>
              <a:t>La </a:t>
            </a:r>
            <a:r>
              <a:rPr lang="fr-FR" sz="1400" dirty="0">
                <a:latin typeface="+mj-lt"/>
              </a:rPr>
              <a:t>réglementation précise que sauf pour les besoins du </a:t>
            </a:r>
            <a:r>
              <a:rPr lang="fr-FR" sz="1400" dirty="0" smtClean="0">
                <a:latin typeface="+mj-lt"/>
              </a:rPr>
              <a:t>décollage et </a:t>
            </a:r>
            <a:r>
              <a:rPr lang="fr-FR" sz="1400" dirty="0">
                <a:latin typeface="+mj-lt"/>
              </a:rPr>
              <a:t>de l’atterrissage, les aéronefs doivent voler à un niveau minimum </a:t>
            </a:r>
            <a:r>
              <a:rPr lang="fr-FR" sz="1400" dirty="0" smtClean="0">
                <a:latin typeface="+mj-lt"/>
              </a:rPr>
              <a:t>obtenu </a:t>
            </a:r>
            <a:r>
              <a:rPr lang="fr-FR" sz="1400" dirty="0">
                <a:latin typeface="+mj-lt"/>
              </a:rPr>
              <a:t>selon 4 </a:t>
            </a:r>
            <a:r>
              <a:rPr lang="fr-FR" sz="1400" dirty="0" smtClean="0">
                <a:latin typeface="+mj-lt"/>
              </a:rPr>
              <a:t>règles.</a:t>
            </a:r>
            <a:endParaRPr lang="fr-FR" sz="1400" dirty="0">
              <a:latin typeface="+mj-lt"/>
            </a:endParaRPr>
          </a:p>
        </p:txBody>
      </p:sp>
      <p:sp>
        <p:nvSpPr>
          <p:cNvPr id="5" name="AutoShape 11"/>
          <p:cNvSpPr>
            <a:spLocks noChangeArrowheads="1"/>
          </p:cNvSpPr>
          <p:nvPr/>
        </p:nvSpPr>
        <p:spPr bwMode="auto">
          <a:xfrm>
            <a:off x="1562100" y="667622"/>
            <a:ext cx="6019800" cy="408623"/>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defRPr/>
            </a:pPr>
            <a:r>
              <a:rPr lang="en-US" b="1" cap="all"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Règles de SURVOL DES OBSTACLES</a:t>
            </a:r>
            <a:endParaRPr lang="en-US" b="1" cap="all"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6" name="AutoShape 4"/>
          <p:cNvSpPr>
            <a:spLocks noChangeArrowheads="1"/>
          </p:cNvSpPr>
          <p:nvPr/>
        </p:nvSpPr>
        <p:spPr bwMode="auto">
          <a:xfrm>
            <a:off x="0" y="26988"/>
            <a:ext cx="9144000" cy="578882"/>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eaLnBrk="0" hangingPunct="0">
              <a:spcBef>
                <a:spcPct val="50000"/>
              </a:spcBef>
              <a:defRPr/>
            </a:pPr>
            <a:r>
              <a:rPr lang="fr-F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ＭＳ Ｐゴシック" charset="-128"/>
                <a:cs typeface="Trebuchet MS"/>
              </a:rPr>
              <a:t>LES REGLES DE L’AIR</a:t>
            </a:r>
          </a:p>
        </p:txBody>
      </p:sp>
      <p:sp>
        <p:nvSpPr>
          <p:cNvPr id="7" name="Rectangle 2" descr="Marbre blanc"/>
          <p:cNvSpPr>
            <a:spLocks noChangeArrowheads="1"/>
          </p:cNvSpPr>
          <p:nvPr/>
        </p:nvSpPr>
        <p:spPr bwMode="auto">
          <a:xfrm>
            <a:off x="1270000" y="1130251"/>
            <a:ext cx="6604000" cy="338554"/>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wrap="square">
            <a:prstTxWarp prst="textNoShape">
              <a:avLst/>
            </a:prstTxWarp>
            <a:spAutoFit/>
          </a:bodyPr>
          <a:lstStyle/>
          <a:p>
            <a:pPr algn="ctr">
              <a:spcBef>
                <a:spcPct val="50000"/>
              </a:spcBef>
            </a:pPr>
            <a:r>
              <a:rPr lang="fr-FR" sz="1600" b="1" dirty="0" smtClean="0">
                <a:solidFill>
                  <a:schemeClr val="accent2"/>
                </a:solidFill>
                <a:latin typeface="+mj-lt"/>
                <a:cs typeface="Trebuchet MS"/>
              </a:rPr>
              <a:t>Concernant la protection des personnes et des biens</a:t>
            </a:r>
            <a:endParaRPr lang="fr-FR" sz="1600" b="1" dirty="0">
              <a:solidFill>
                <a:schemeClr val="accent2"/>
              </a:solidFill>
              <a:latin typeface="+mj-lt"/>
              <a:cs typeface="Trebuchet MS"/>
            </a:endParaRPr>
          </a:p>
        </p:txBody>
      </p:sp>
      <p:sp>
        <p:nvSpPr>
          <p:cNvPr id="8" name="Rectangle 2" descr="Marbre blanc"/>
          <p:cNvSpPr>
            <a:spLocks noChangeArrowheads="1"/>
          </p:cNvSpPr>
          <p:nvPr/>
        </p:nvSpPr>
        <p:spPr bwMode="auto">
          <a:xfrm>
            <a:off x="107950" y="1885922"/>
            <a:ext cx="1955958" cy="338554"/>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wrap="square">
            <a:prstTxWarp prst="textNoShape">
              <a:avLst/>
            </a:prstTxWarp>
            <a:spAutoFit/>
          </a:bodyPr>
          <a:lstStyle/>
          <a:p>
            <a:pPr>
              <a:spcBef>
                <a:spcPct val="50000"/>
              </a:spcBef>
            </a:pPr>
            <a:r>
              <a:rPr lang="fr-FR" sz="1600" b="1" dirty="0" smtClean="0">
                <a:solidFill>
                  <a:schemeClr val="accent2"/>
                </a:solidFill>
                <a:latin typeface="+mj-lt"/>
                <a:cs typeface="Trebuchet MS"/>
              </a:rPr>
              <a:t>Règle n° 1</a:t>
            </a:r>
            <a:endParaRPr lang="fr-FR" sz="1600" b="1" dirty="0">
              <a:solidFill>
                <a:schemeClr val="accent2"/>
              </a:solidFill>
              <a:latin typeface="+mj-lt"/>
              <a:cs typeface="Trebuchet MS"/>
            </a:endParaRPr>
          </a:p>
        </p:txBody>
      </p:sp>
      <p:sp>
        <p:nvSpPr>
          <p:cNvPr id="9" name="Rectangle 3"/>
          <p:cNvSpPr>
            <a:spLocks noChangeArrowheads="1"/>
          </p:cNvSpPr>
          <p:nvPr/>
        </p:nvSpPr>
        <p:spPr bwMode="auto">
          <a:xfrm>
            <a:off x="152401" y="2201366"/>
            <a:ext cx="5715435" cy="738664"/>
          </a:xfrm>
          <a:prstGeom prst="rect">
            <a:avLst/>
          </a:prstGeom>
          <a:noFill/>
          <a:ln w="9525">
            <a:noFill/>
            <a:miter lim="800000"/>
            <a:headEnd/>
            <a:tailEnd/>
          </a:ln>
          <a:effectLst/>
        </p:spPr>
        <p:txBody>
          <a:bodyPr wrap="square">
            <a:prstTxWarp prst="textNoShape">
              <a:avLst/>
            </a:prstTxWarp>
            <a:spAutoFit/>
          </a:bodyPr>
          <a:lstStyle/>
          <a:p>
            <a:pPr defTabSz="457200">
              <a:spcAft>
                <a:spcPts val="0"/>
              </a:spcAft>
              <a:tabLst>
                <a:tab pos="457200" algn="l"/>
              </a:tabLst>
              <a:defRPr/>
            </a:pPr>
            <a:r>
              <a:rPr lang="fr-FR" sz="1400" dirty="0" smtClean="0">
                <a:latin typeface="+mj-lt"/>
              </a:rPr>
              <a:t>Au</a:t>
            </a:r>
            <a:r>
              <a:rPr lang="fr-FR" sz="1400" dirty="0">
                <a:latin typeface="+mj-lt"/>
              </a:rPr>
              <a:t>-dessus des zones à forte </a:t>
            </a:r>
            <a:r>
              <a:rPr lang="fr-FR" sz="1400" dirty="0" smtClean="0">
                <a:latin typeface="+mj-lt"/>
              </a:rPr>
              <a:t>densité, des villes ou de </a:t>
            </a:r>
            <a:r>
              <a:rPr lang="fr-FR" sz="1400" dirty="0">
                <a:latin typeface="+mj-lt"/>
              </a:rPr>
              <a:t>rassemblements de personnes en plein air, à 300 m </a:t>
            </a:r>
            <a:r>
              <a:rPr lang="fr-FR" sz="1400" dirty="0" smtClean="0">
                <a:latin typeface="+mj-lt"/>
              </a:rPr>
              <a:t>(1000 </a:t>
            </a:r>
            <a:r>
              <a:rPr lang="fr-FR" sz="1400" dirty="0" err="1" smtClean="0">
                <a:latin typeface="+mj-lt"/>
              </a:rPr>
              <a:t>Ft</a:t>
            </a:r>
            <a:r>
              <a:rPr lang="fr-FR" sz="1400" dirty="0" smtClean="0">
                <a:latin typeface="+mj-lt"/>
              </a:rPr>
              <a:t>) au </a:t>
            </a:r>
            <a:r>
              <a:rPr lang="fr-FR" sz="1400" dirty="0">
                <a:latin typeface="+mj-lt"/>
              </a:rPr>
              <a:t>minimum au-dessus de l’obstacle le plus élevé situé dans un rayon de 600 m autour de l’aéronef.</a:t>
            </a:r>
          </a:p>
        </p:txBody>
      </p:sp>
      <p:sp>
        <p:nvSpPr>
          <p:cNvPr id="10" name="Rectangle 5"/>
          <p:cNvSpPr>
            <a:spLocks noChangeArrowheads="1"/>
          </p:cNvSpPr>
          <p:nvPr/>
        </p:nvSpPr>
        <p:spPr bwMode="auto">
          <a:xfrm>
            <a:off x="152400" y="3336950"/>
            <a:ext cx="4549378" cy="738664"/>
          </a:xfrm>
          <a:prstGeom prst="rect">
            <a:avLst/>
          </a:prstGeom>
          <a:noFill/>
          <a:ln w="9525">
            <a:noFill/>
            <a:miter lim="800000"/>
            <a:headEnd/>
            <a:tailEnd/>
          </a:ln>
          <a:effectLst/>
        </p:spPr>
        <p:txBody>
          <a:bodyPr wrap="square">
            <a:prstTxWarp prst="textNoShape">
              <a:avLst/>
            </a:prstTxWarp>
            <a:spAutoFit/>
          </a:bodyPr>
          <a:lstStyle/>
          <a:p>
            <a:pPr lvl="0">
              <a:spcAft>
                <a:spcPts val="0"/>
              </a:spcAft>
              <a:defRPr/>
            </a:pPr>
            <a:r>
              <a:rPr lang="fr-FR" sz="1400" dirty="0" smtClean="0">
                <a:latin typeface="+mj-lt"/>
              </a:rPr>
              <a:t>Hors </a:t>
            </a:r>
            <a:r>
              <a:rPr lang="fr-FR" sz="1400" dirty="0">
                <a:latin typeface="+mj-lt"/>
              </a:rPr>
              <a:t>agglomération, à 150 m (500 </a:t>
            </a:r>
            <a:r>
              <a:rPr lang="fr-FR" sz="1400" dirty="0" err="1">
                <a:latin typeface="+mj-lt"/>
              </a:rPr>
              <a:t>Ft</a:t>
            </a:r>
            <a:r>
              <a:rPr lang="fr-FR" sz="1400" dirty="0">
                <a:latin typeface="+mj-lt"/>
              </a:rPr>
              <a:t>) au-dessus de l’obstacle le plus élevé situé dans un rayon de 150 m autour de l’aéronef.</a:t>
            </a:r>
          </a:p>
        </p:txBody>
      </p:sp>
      <p:grpSp>
        <p:nvGrpSpPr>
          <p:cNvPr id="4" name="Grouper 3"/>
          <p:cNvGrpSpPr/>
          <p:nvPr/>
        </p:nvGrpSpPr>
        <p:grpSpPr>
          <a:xfrm>
            <a:off x="6077760" y="1904707"/>
            <a:ext cx="3008280" cy="2140225"/>
            <a:chOff x="5331657" y="2122719"/>
            <a:chExt cx="3008280" cy="2140225"/>
          </a:xfrm>
        </p:grpSpPr>
        <p:pic>
          <p:nvPicPr>
            <p:cNvPr id="14" name="Image 13"/>
            <p:cNvPicPr>
              <a:picLocks noChangeAspect="1"/>
            </p:cNvPicPr>
            <p:nvPr/>
          </p:nvPicPr>
          <p:blipFill>
            <a:blip r:embed="rId2">
              <a:extLst>
                <a:ext uri="{BEBA8EAE-BF5A-486C-A8C5-ECC9F3942E4B}">
                  <a14:imgProps xmlns:a14="http://schemas.microsoft.com/office/drawing/2010/main">
                    <a14:imgLayer r:embed="rId3">
                      <a14:imgEffect>
                        <a14:backgroundRemoval t="9845" b="92228" l="1533" r="89847">
                          <a14:foregroundMark x1="45594" y1="84456" x2="45594" y2="84456"/>
                          <a14:foregroundMark x1="7280" y1="83420" x2="7280" y2="83420"/>
                          <a14:foregroundMark x1="5556" y1="86269" x2="5556" y2="86269"/>
                          <a14:foregroundMark x1="70307" y1="81606" x2="70307" y2="81606"/>
                          <a14:foregroundMark x1="53831" y1="60881" x2="53831" y2="60881"/>
                          <a14:foregroundMark x1="53257" y1="54922" x2="53257" y2="54922"/>
                          <a14:foregroundMark x1="12261" y1="85751" x2="12261" y2="85751"/>
                          <a14:foregroundMark x1="13410" y1="87047" x2="13410" y2="87047"/>
                          <a14:foregroundMark x1="75479" y1="81606" x2="75479" y2="81606"/>
                          <a14:foregroundMark x1="53640" y1="64508" x2="53640" y2="64508"/>
                          <a14:foregroundMark x1="25670" y1="87565" x2="25670" y2="87565"/>
                          <a14:foregroundMark x1="53831" y1="58808" x2="53831" y2="58808"/>
                          <a14:foregroundMark x1="53448" y1="52850" x2="53448" y2="52850"/>
                          <a14:foregroundMark x1="4215" y1="84974" x2="4215" y2="84974"/>
                          <a14:foregroundMark x1="6130" y1="87824" x2="6130" y2="87824"/>
                          <a14:foregroundMark x1="2874" y1="87824" x2="2874" y2="87824"/>
                          <a14:foregroundMark x1="1533" y1="88860" x2="1533" y2="88860"/>
                          <a14:foregroundMark x1="30077" y1="89637" x2="30077" y2="89637"/>
                          <a14:foregroundMark x1="41571" y1="90415" x2="41571" y2="90415"/>
                          <a14:foregroundMark x1="53831" y1="90415" x2="53831" y2="90415"/>
                          <a14:foregroundMark x1="64176" y1="89637" x2="64176" y2="89637"/>
                          <a14:foregroundMark x1="62261" y1="89896" x2="62261" y2="89896"/>
                          <a14:foregroundMark x1="60536" y1="89896" x2="60536" y2="89896"/>
                          <a14:foregroundMark x1="58238" y1="90415" x2="58238" y2="90415"/>
                          <a14:foregroundMark x1="59579" y1="90674" x2="59579" y2="90674"/>
                          <a14:foregroundMark x1="52682" y1="90415" x2="52682" y2="90415"/>
                          <a14:foregroundMark x1="51533" y1="90674" x2="51533" y2="90674"/>
                          <a14:foregroundMark x1="65900" y1="90415" x2="65900" y2="90415"/>
                          <a14:foregroundMark x1="67241" y1="90415" x2="67241" y2="90415"/>
                          <a14:foregroundMark x1="68582" y1="90155" x2="68582" y2="90155"/>
                          <a14:foregroundMark x1="70881" y1="90415" x2="70881" y2="90415"/>
                          <a14:foregroundMark x1="72031" y1="90415" x2="72031" y2="90415"/>
                          <a14:foregroundMark x1="69732" y1="90415" x2="69732" y2="90415"/>
                          <a14:foregroundMark x1="51149" y1="62953" x2="51149" y2="62953"/>
                          <a14:foregroundMark x1="51533" y1="64767" x2="51533" y2="64767"/>
                          <a14:foregroundMark x1="85249" y1="89896" x2="85249" y2="89896"/>
                          <a14:backgroundMark x1="5556" y1="79534" x2="5556" y2="79534"/>
                        </a14:backgroundRemoval>
                      </a14:imgEffect>
                      <a14:imgEffect>
                        <a14:sharpenSoften amount="50000"/>
                      </a14:imgEffect>
                    </a14:imgLayer>
                  </a14:imgProps>
                </a:ext>
              </a:extLst>
            </a:blip>
            <a:stretch>
              <a:fillRect/>
            </a:stretch>
          </p:blipFill>
          <p:spPr>
            <a:xfrm>
              <a:off x="5331657" y="2152622"/>
              <a:ext cx="2853855" cy="2110322"/>
            </a:xfrm>
            <a:prstGeom prst="rect">
              <a:avLst/>
            </a:prstGeom>
          </p:spPr>
        </p:pic>
        <p:grpSp>
          <p:nvGrpSpPr>
            <p:cNvPr id="15" name="Grouper 14"/>
            <p:cNvGrpSpPr/>
            <p:nvPr/>
          </p:nvGrpSpPr>
          <p:grpSpPr>
            <a:xfrm>
              <a:off x="5458657" y="2122719"/>
              <a:ext cx="2881280" cy="1303068"/>
              <a:chOff x="1562100" y="1873250"/>
              <a:chExt cx="3759200" cy="1670050"/>
            </a:xfrm>
          </p:grpSpPr>
          <p:pic>
            <p:nvPicPr>
              <p:cNvPr id="16" name="Image 1"/>
              <p:cNvPicPr>
                <a:picLocks noChangeArrowheads="1"/>
              </p:cNvPicPr>
              <p:nvPr/>
            </p:nvPicPr>
            <p:blipFill>
              <a:blip r:embed="rId4"/>
              <a:srcRect/>
              <a:stretch>
                <a:fillRect/>
              </a:stretch>
            </p:blipFill>
            <p:spPr bwMode="auto">
              <a:xfrm>
                <a:off x="3147475" y="2012950"/>
                <a:ext cx="720659" cy="227282"/>
              </a:xfrm>
              <a:prstGeom prst="rect">
                <a:avLst/>
              </a:prstGeom>
              <a:noFill/>
            </p:spPr>
          </p:pic>
          <p:grpSp>
            <p:nvGrpSpPr>
              <p:cNvPr id="17" name="Grouper 16"/>
              <p:cNvGrpSpPr/>
              <p:nvPr/>
            </p:nvGrpSpPr>
            <p:grpSpPr>
              <a:xfrm>
                <a:off x="1562100" y="1873250"/>
                <a:ext cx="3759200" cy="1670050"/>
                <a:chOff x="3378200" y="3054350"/>
                <a:chExt cx="2336800" cy="1670050"/>
              </a:xfrm>
            </p:grpSpPr>
            <p:sp>
              <p:nvSpPr>
                <p:cNvPr id="24" name="Cylindre 23"/>
                <p:cNvSpPr/>
                <p:nvPr/>
              </p:nvSpPr>
              <p:spPr>
                <a:xfrm>
                  <a:off x="3378200" y="3067050"/>
                  <a:ext cx="2336800" cy="1657350"/>
                </a:xfrm>
                <a:prstGeom prst="can">
                  <a:avLst>
                    <a:gd name="adj" fmla="val 31897"/>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5" name="Cylindre 24"/>
                <p:cNvSpPr/>
                <p:nvPr/>
              </p:nvSpPr>
              <p:spPr>
                <a:xfrm flipV="1">
                  <a:off x="3378200" y="3054350"/>
                  <a:ext cx="2336800" cy="1657350"/>
                </a:xfrm>
                <a:prstGeom prst="can">
                  <a:avLst>
                    <a:gd name="adj" fmla="val 31897"/>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grpSp>
          <p:grpSp>
            <p:nvGrpSpPr>
              <p:cNvPr id="18" name="Grouper 17"/>
              <p:cNvGrpSpPr/>
              <p:nvPr/>
            </p:nvGrpSpPr>
            <p:grpSpPr>
              <a:xfrm>
                <a:off x="1562100" y="2907381"/>
                <a:ext cx="1792320" cy="356519"/>
                <a:chOff x="1562100" y="2907381"/>
                <a:chExt cx="1792320" cy="356519"/>
              </a:xfrm>
            </p:grpSpPr>
            <p:cxnSp>
              <p:nvCxnSpPr>
                <p:cNvPr id="22" name="Connecteur droit avec flèche 21"/>
                <p:cNvCxnSpPr/>
                <p:nvPr/>
              </p:nvCxnSpPr>
              <p:spPr>
                <a:xfrm flipH="1">
                  <a:off x="1562100" y="3263900"/>
                  <a:ext cx="1792320" cy="0"/>
                </a:xfrm>
                <a:prstGeom prst="straightConnector1">
                  <a:avLst/>
                </a:prstGeom>
                <a:ln w="190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3" name="Text Box 1782"/>
                <p:cNvSpPr txBox="1">
                  <a:spLocks noChangeArrowheads="1"/>
                </p:cNvSpPr>
                <p:nvPr/>
              </p:nvSpPr>
              <p:spPr bwMode="auto">
                <a:xfrm>
                  <a:off x="2073646" y="2907381"/>
                  <a:ext cx="869009" cy="299719"/>
                </a:xfrm>
                <a:prstGeom prst="rect">
                  <a:avLst/>
                </a:prstGeom>
                <a:noFill/>
                <a:ln>
                  <a:noFill/>
                </a:ln>
                <a:effectLst/>
                <a:extLst>
                  <a:ext uri="{909E8E84-426E-40dd-AFC4-6F175D3DCCD1}">
                    <a14:hiddenFill xmlns:a14="http://schemas.microsoft.com/office/drawing/2010/main">
                      <a:solidFill>
                        <a:srgbClr val="618FFD"/>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919191">
                            <a:alpha val="74998"/>
                          </a:srgbClr>
                        </a:outerShdw>
                      </a:effectLst>
                    </a14:hiddenEffects>
                  </a:ext>
                </a:extLst>
              </p:spPr>
              <p:txBody>
                <a:bodyPr rot="0" vert="horz" wrap="square" lIns="91440" tIns="45720" rIns="91440" bIns="45720" anchor="t" anchorCtr="0" upright="1">
                  <a:noAutofit/>
                </a:bodyPr>
                <a:lstStyle/>
                <a:p>
                  <a:pPr>
                    <a:spcAft>
                      <a:spcPts val="0"/>
                    </a:spcAft>
                  </a:pPr>
                  <a:r>
                    <a:rPr lang="fr-FR" sz="1200" b="1" dirty="0" smtClean="0">
                      <a:latin typeface="Trebuchet MS"/>
                      <a:ea typeface="Times New Roman"/>
                      <a:cs typeface="Trebuchet MS"/>
                    </a:rPr>
                    <a:t>60</a:t>
                  </a:r>
                  <a:r>
                    <a:rPr lang="fr-FR" sz="1200" b="1" dirty="0" smtClean="0">
                      <a:effectLst/>
                      <a:latin typeface="Trebuchet MS"/>
                      <a:ea typeface="Times New Roman"/>
                      <a:cs typeface="Trebuchet MS"/>
                    </a:rPr>
                    <a:t>0 </a:t>
                  </a:r>
                  <a:r>
                    <a:rPr lang="fr-FR" sz="1200" b="1" dirty="0">
                      <a:effectLst/>
                      <a:latin typeface="Trebuchet MS"/>
                      <a:ea typeface="Times New Roman"/>
                      <a:cs typeface="Trebuchet MS"/>
                    </a:rPr>
                    <a:t>m</a:t>
                  </a:r>
                  <a:endParaRPr lang="fr-FR" sz="1100" dirty="0">
                    <a:effectLst/>
                    <a:latin typeface="Trebuchet MS"/>
                    <a:ea typeface="Times New Roman"/>
                    <a:cs typeface="Trebuchet MS"/>
                  </a:endParaRPr>
                </a:p>
              </p:txBody>
            </p:sp>
          </p:grpSp>
          <p:grpSp>
            <p:nvGrpSpPr>
              <p:cNvPr id="19" name="Grouper 18"/>
              <p:cNvGrpSpPr/>
              <p:nvPr/>
            </p:nvGrpSpPr>
            <p:grpSpPr>
              <a:xfrm>
                <a:off x="3303619" y="2202132"/>
                <a:ext cx="1040071" cy="1061768"/>
                <a:chOff x="2617819" y="2202132"/>
                <a:chExt cx="1040071" cy="1061768"/>
              </a:xfrm>
            </p:grpSpPr>
            <p:cxnSp>
              <p:nvCxnSpPr>
                <p:cNvPr id="20" name="Connecteur droit avec flèche 19"/>
                <p:cNvCxnSpPr/>
                <p:nvPr/>
              </p:nvCxnSpPr>
              <p:spPr>
                <a:xfrm>
                  <a:off x="2668620" y="2202132"/>
                  <a:ext cx="0" cy="1061768"/>
                </a:xfrm>
                <a:prstGeom prst="straightConnector1">
                  <a:avLst/>
                </a:prstGeom>
                <a:ln w="190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1" name="Text Box 1786"/>
                <p:cNvSpPr txBox="1">
                  <a:spLocks noChangeArrowheads="1"/>
                </p:cNvSpPr>
                <p:nvPr/>
              </p:nvSpPr>
              <p:spPr bwMode="auto">
                <a:xfrm>
                  <a:off x="2617819" y="2568570"/>
                  <a:ext cx="1040071" cy="317500"/>
                </a:xfrm>
                <a:prstGeom prst="rect">
                  <a:avLst/>
                </a:prstGeom>
                <a:noFill/>
                <a:ln>
                  <a:noFill/>
                </a:ln>
                <a:effectLst/>
                <a:extLst>
                  <a:ext uri="{909E8E84-426E-40dd-AFC4-6F175D3DCCD1}">
                    <a14:hiddenFill xmlns:a14="http://schemas.microsoft.com/office/drawing/2010/main">
                      <a:solidFill>
                        <a:srgbClr val="618FFD"/>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919191">
                            <a:alpha val="74998"/>
                          </a:srgbClr>
                        </a:outerShdw>
                      </a:effectLst>
                    </a14:hiddenEffects>
                  </a:ext>
                </a:extLst>
              </p:spPr>
              <p:txBody>
                <a:bodyPr rot="0" vert="horz" wrap="square" lIns="91440" tIns="45720" rIns="91440" bIns="45720" anchor="t" anchorCtr="0" upright="1">
                  <a:noAutofit/>
                </a:bodyPr>
                <a:lstStyle/>
                <a:p>
                  <a:pPr>
                    <a:spcAft>
                      <a:spcPts val="0"/>
                    </a:spcAft>
                  </a:pPr>
                  <a:r>
                    <a:rPr lang="fr-FR" sz="1200" b="1" dirty="0" smtClean="0">
                      <a:effectLst/>
                      <a:latin typeface="Trebuchet MS"/>
                      <a:ea typeface="Times New Roman"/>
                      <a:cs typeface="Trebuchet MS"/>
                    </a:rPr>
                    <a:t>1000 </a:t>
                  </a:r>
                  <a:r>
                    <a:rPr lang="fr-FR" sz="1200" b="1" dirty="0" err="1" smtClean="0">
                      <a:effectLst/>
                      <a:latin typeface="Trebuchet MS"/>
                      <a:ea typeface="Times New Roman"/>
                      <a:cs typeface="Trebuchet MS"/>
                    </a:rPr>
                    <a:t>ft</a:t>
                  </a:r>
                  <a:endParaRPr lang="fr-FR" sz="1100" dirty="0">
                    <a:effectLst/>
                    <a:latin typeface="Trebuchet MS"/>
                    <a:ea typeface="Times New Roman"/>
                    <a:cs typeface="Trebuchet MS"/>
                  </a:endParaRPr>
                </a:p>
              </p:txBody>
            </p:sp>
          </p:grpSp>
        </p:grpSp>
      </p:grpSp>
      <p:grpSp>
        <p:nvGrpSpPr>
          <p:cNvPr id="40" name="Grouper 39"/>
          <p:cNvGrpSpPr/>
          <p:nvPr/>
        </p:nvGrpSpPr>
        <p:grpSpPr>
          <a:xfrm>
            <a:off x="4209894" y="3067646"/>
            <a:ext cx="1731163" cy="1519111"/>
            <a:chOff x="5812636" y="4486246"/>
            <a:chExt cx="1731163" cy="1519111"/>
          </a:xfrm>
        </p:grpSpPr>
        <p:pic>
          <p:nvPicPr>
            <p:cNvPr id="39" name="Image 38"/>
            <p:cNvPicPr>
              <a:picLocks noChangeAspect="1"/>
            </p:cNvPicPr>
            <p:nvPr/>
          </p:nvPicPr>
          <p:blipFill rotWithShape="1">
            <a:blip r:embed="rId5">
              <a:grayscl/>
            </a:blip>
            <a:srcRect t="8700" r="50296" b="50000"/>
            <a:stretch/>
          </p:blipFill>
          <p:spPr>
            <a:xfrm>
              <a:off x="6260063" y="5462307"/>
              <a:ext cx="1066800" cy="543050"/>
            </a:xfrm>
            <a:prstGeom prst="rect">
              <a:avLst/>
            </a:prstGeom>
          </p:spPr>
        </p:pic>
        <p:grpSp>
          <p:nvGrpSpPr>
            <p:cNvPr id="38" name="Grouper 37"/>
            <p:cNvGrpSpPr/>
            <p:nvPr/>
          </p:nvGrpSpPr>
          <p:grpSpPr>
            <a:xfrm>
              <a:off x="5812636" y="4486246"/>
              <a:ext cx="1731163" cy="1194066"/>
              <a:chOff x="5850736" y="4371946"/>
              <a:chExt cx="1731163" cy="1194066"/>
            </a:xfrm>
          </p:grpSpPr>
          <p:pic>
            <p:nvPicPr>
              <p:cNvPr id="27" name="Image 1"/>
              <p:cNvPicPr>
                <a:picLocks noChangeArrowheads="1"/>
              </p:cNvPicPr>
              <p:nvPr/>
            </p:nvPicPr>
            <p:blipFill>
              <a:blip r:embed="rId4"/>
              <a:srcRect/>
              <a:stretch>
                <a:fillRect/>
              </a:stretch>
            </p:blipFill>
            <p:spPr bwMode="auto">
              <a:xfrm>
                <a:off x="6606888" y="4371946"/>
                <a:ext cx="552357" cy="177338"/>
              </a:xfrm>
              <a:prstGeom prst="rect">
                <a:avLst/>
              </a:prstGeom>
              <a:noFill/>
            </p:spPr>
          </p:pic>
          <p:grpSp>
            <p:nvGrpSpPr>
              <p:cNvPr id="28" name="Grouper 27"/>
              <p:cNvGrpSpPr/>
              <p:nvPr/>
            </p:nvGrpSpPr>
            <p:grpSpPr>
              <a:xfrm>
                <a:off x="5850736" y="4371946"/>
                <a:ext cx="1731163" cy="1194066"/>
                <a:chOff x="3378200" y="3054350"/>
                <a:chExt cx="2336800" cy="1670050"/>
              </a:xfrm>
            </p:grpSpPr>
            <p:sp>
              <p:nvSpPr>
                <p:cNvPr id="35" name="Cylindre 34"/>
                <p:cNvSpPr/>
                <p:nvPr/>
              </p:nvSpPr>
              <p:spPr>
                <a:xfrm>
                  <a:off x="3378200" y="3067050"/>
                  <a:ext cx="2336800" cy="1657350"/>
                </a:xfrm>
                <a:prstGeom prst="can">
                  <a:avLst>
                    <a:gd name="adj" fmla="val 31897"/>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6" name="Cylindre 35"/>
                <p:cNvSpPr/>
                <p:nvPr/>
              </p:nvSpPr>
              <p:spPr>
                <a:xfrm flipV="1">
                  <a:off x="3378200" y="3054350"/>
                  <a:ext cx="2336800" cy="1657350"/>
                </a:xfrm>
                <a:prstGeom prst="can">
                  <a:avLst>
                    <a:gd name="adj" fmla="val 31897"/>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grpSp>
          <p:grpSp>
            <p:nvGrpSpPr>
              <p:cNvPr id="29" name="Grouper 28"/>
              <p:cNvGrpSpPr/>
              <p:nvPr/>
            </p:nvGrpSpPr>
            <p:grpSpPr>
              <a:xfrm>
                <a:off x="5850736" y="5069832"/>
                <a:ext cx="914767" cy="278176"/>
                <a:chOff x="2160926" y="2907381"/>
                <a:chExt cx="1193495" cy="356519"/>
              </a:xfrm>
            </p:grpSpPr>
            <p:cxnSp>
              <p:nvCxnSpPr>
                <p:cNvPr id="33" name="Connecteur droit avec flèche 32"/>
                <p:cNvCxnSpPr/>
                <p:nvPr/>
              </p:nvCxnSpPr>
              <p:spPr>
                <a:xfrm flipH="1">
                  <a:off x="2160926" y="3263900"/>
                  <a:ext cx="1193495" cy="0"/>
                </a:xfrm>
                <a:prstGeom prst="straightConnector1">
                  <a:avLst/>
                </a:prstGeom>
                <a:ln w="190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4" name="Text Box 1782"/>
                <p:cNvSpPr txBox="1">
                  <a:spLocks noChangeArrowheads="1"/>
                </p:cNvSpPr>
                <p:nvPr/>
              </p:nvSpPr>
              <p:spPr bwMode="auto">
                <a:xfrm>
                  <a:off x="2278467" y="2907381"/>
                  <a:ext cx="869008" cy="299718"/>
                </a:xfrm>
                <a:prstGeom prst="rect">
                  <a:avLst/>
                </a:prstGeom>
                <a:noFill/>
                <a:ln>
                  <a:noFill/>
                </a:ln>
                <a:effectLst/>
                <a:extLst>
                  <a:ext uri="{909E8E84-426E-40dd-AFC4-6F175D3DCCD1}">
                    <a14:hiddenFill xmlns:a14="http://schemas.microsoft.com/office/drawing/2010/main">
                      <a:solidFill>
                        <a:srgbClr val="618FFD"/>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919191">
                            <a:alpha val="74998"/>
                          </a:srgbClr>
                        </a:outerShdw>
                      </a:effectLst>
                    </a14:hiddenEffects>
                  </a:ext>
                </a:extLst>
              </p:spPr>
              <p:txBody>
                <a:bodyPr rot="0" vert="horz" wrap="square" lIns="91440" tIns="45720" rIns="91440" bIns="45720" anchor="t" anchorCtr="0" upright="1">
                  <a:noAutofit/>
                </a:bodyPr>
                <a:lstStyle/>
                <a:p>
                  <a:pPr>
                    <a:spcAft>
                      <a:spcPts val="0"/>
                    </a:spcAft>
                  </a:pPr>
                  <a:r>
                    <a:rPr lang="fr-FR" sz="1200" b="1" dirty="0" smtClean="0">
                      <a:latin typeface="Trebuchet MS"/>
                      <a:ea typeface="Times New Roman"/>
                      <a:cs typeface="Trebuchet MS"/>
                    </a:rPr>
                    <a:t>150</a:t>
                  </a:r>
                  <a:r>
                    <a:rPr lang="fr-FR" sz="1200" b="1" dirty="0" smtClean="0">
                      <a:effectLst/>
                      <a:latin typeface="Trebuchet MS"/>
                      <a:ea typeface="Times New Roman"/>
                      <a:cs typeface="Trebuchet MS"/>
                    </a:rPr>
                    <a:t> </a:t>
                  </a:r>
                  <a:r>
                    <a:rPr lang="fr-FR" sz="1200" b="1" dirty="0">
                      <a:effectLst/>
                      <a:latin typeface="Trebuchet MS"/>
                      <a:ea typeface="Times New Roman"/>
                      <a:cs typeface="Trebuchet MS"/>
                    </a:rPr>
                    <a:t>m</a:t>
                  </a:r>
                  <a:endParaRPr lang="fr-FR" sz="1100" dirty="0">
                    <a:effectLst/>
                    <a:latin typeface="Trebuchet MS"/>
                    <a:ea typeface="Times New Roman"/>
                    <a:cs typeface="Trebuchet MS"/>
                  </a:endParaRPr>
                </a:p>
              </p:txBody>
            </p:sp>
          </p:grpSp>
          <p:grpSp>
            <p:nvGrpSpPr>
              <p:cNvPr id="30" name="Grouper 29"/>
              <p:cNvGrpSpPr/>
              <p:nvPr/>
            </p:nvGrpSpPr>
            <p:grpSpPr>
              <a:xfrm>
                <a:off x="6726566" y="4519556"/>
                <a:ext cx="797174" cy="828452"/>
                <a:chOff x="2617819" y="2202133"/>
                <a:chExt cx="1040071" cy="1061768"/>
              </a:xfrm>
            </p:grpSpPr>
            <p:cxnSp>
              <p:nvCxnSpPr>
                <p:cNvPr id="31" name="Connecteur droit avec flèche 30"/>
                <p:cNvCxnSpPr/>
                <p:nvPr/>
              </p:nvCxnSpPr>
              <p:spPr>
                <a:xfrm>
                  <a:off x="2668620" y="2202132"/>
                  <a:ext cx="0" cy="1061768"/>
                </a:xfrm>
                <a:prstGeom prst="straightConnector1">
                  <a:avLst/>
                </a:prstGeom>
                <a:ln w="190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2" name="Text Box 1786"/>
                <p:cNvSpPr txBox="1">
                  <a:spLocks noChangeArrowheads="1"/>
                </p:cNvSpPr>
                <p:nvPr/>
              </p:nvSpPr>
              <p:spPr bwMode="auto">
                <a:xfrm>
                  <a:off x="2617819" y="2568570"/>
                  <a:ext cx="1040071" cy="317500"/>
                </a:xfrm>
                <a:prstGeom prst="rect">
                  <a:avLst/>
                </a:prstGeom>
                <a:noFill/>
                <a:ln>
                  <a:noFill/>
                </a:ln>
                <a:effectLst/>
                <a:extLst>
                  <a:ext uri="{909E8E84-426E-40dd-AFC4-6F175D3DCCD1}">
                    <a14:hiddenFill xmlns:a14="http://schemas.microsoft.com/office/drawing/2010/main">
                      <a:solidFill>
                        <a:srgbClr val="618FFD"/>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919191">
                            <a:alpha val="74998"/>
                          </a:srgbClr>
                        </a:outerShdw>
                      </a:effectLst>
                    </a14:hiddenEffects>
                  </a:ext>
                </a:extLst>
              </p:spPr>
              <p:txBody>
                <a:bodyPr rot="0" vert="horz" wrap="square" lIns="91440" tIns="45720" rIns="91440" bIns="45720" anchor="t" anchorCtr="0" upright="1">
                  <a:noAutofit/>
                </a:bodyPr>
                <a:lstStyle/>
                <a:p>
                  <a:pPr>
                    <a:spcAft>
                      <a:spcPts val="0"/>
                    </a:spcAft>
                  </a:pPr>
                  <a:r>
                    <a:rPr lang="fr-FR" sz="1200" b="1" dirty="0">
                      <a:latin typeface="Trebuchet MS"/>
                      <a:ea typeface="Times New Roman"/>
                      <a:cs typeface="Trebuchet MS"/>
                    </a:rPr>
                    <a:t>5</a:t>
                  </a:r>
                  <a:r>
                    <a:rPr lang="fr-FR" sz="1200" b="1" dirty="0" smtClean="0">
                      <a:effectLst/>
                      <a:latin typeface="Trebuchet MS"/>
                      <a:ea typeface="Times New Roman"/>
                      <a:cs typeface="Trebuchet MS"/>
                    </a:rPr>
                    <a:t>00 </a:t>
                  </a:r>
                  <a:r>
                    <a:rPr lang="fr-FR" sz="1200" b="1" dirty="0" err="1" smtClean="0">
                      <a:effectLst/>
                      <a:latin typeface="Trebuchet MS"/>
                      <a:ea typeface="Times New Roman"/>
                      <a:cs typeface="Trebuchet MS"/>
                    </a:rPr>
                    <a:t>ft</a:t>
                  </a:r>
                  <a:endParaRPr lang="fr-FR" sz="1100" dirty="0">
                    <a:effectLst/>
                    <a:latin typeface="Trebuchet MS"/>
                    <a:ea typeface="Times New Roman"/>
                    <a:cs typeface="Trebuchet MS"/>
                  </a:endParaRPr>
                </a:p>
              </p:txBody>
            </p:sp>
          </p:grpSp>
        </p:grpSp>
      </p:grpSp>
      <p:sp>
        <p:nvSpPr>
          <p:cNvPr id="42" name="Rectangle 2" descr="Marbre blanc"/>
          <p:cNvSpPr>
            <a:spLocks noChangeArrowheads="1"/>
          </p:cNvSpPr>
          <p:nvPr/>
        </p:nvSpPr>
        <p:spPr bwMode="auto">
          <a:xfrm>
            <a:off x="184150" y="5504948"/>
            <a:ext cx="2755900" cy="338554"/>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wrap="square">
            <a:prstTxWarp prst="textNoShape">
              <a:avLst/>
            </a:prstTxWarp>
            <a:spAutoFit/>
          </a:bodyPr>
          <a:lstStyle/>
          <a:p>
            <a:pPr>
              <a:spcBef>
                <a:spcPct val="50000"/>
              </a:spcBef>
            </a:pPr>
            <a:r>
              <a:rPr lang="fr-FR" sz="1600" b="1" dirty="0" smtClean="0">
                <a:solidFill>
                  <a:schemeClr val="accent2"/>
                </a:solidFill>
                <a:latin typeface="+mj-lt"/>
                <a:cs typeface="Trebuchet MS"/>
              </a:rPr>
              <a:t>Règle n° 2</a:t>
            </a:r>
            <a:endParaRPr lang="fr-FR" sz="1600" b="1" dirty="0">
              <a:solidFill>
                <a:schemeClr val="accent2"/>
              </a:solidFill>
              <a:latin typeface="+mj-lt"/>
              <a:cs typeface="Trebuchet MS"/>
            </a:endParaRPr>
          </a:p>
        </p:txBody>
      </p:sp>
      <p:sp>
        <p:nvSpPr>
          <p:cNvPr id="43" name="Rectangle 3"/>
          <p:cNvSpPr>
            <a:spLocks noChangeArrowheads="1"/>
          </p:cNvSpPr>
          <p:nvPr/>
        </p:nvSpPr>
        <p:spPr bwMode="auto">
          <a:xfrm>
            <a:off x="152400" y="5856260"/>
            <a:ext cx="8585200" cy="523220"/>
          </a:xfrm>
          <a:prstGeom prst="rect">
            <a:avLst/>
          </a:prstGeom>
          <a:noFill/>
          <a:ln w="9525">
            <a:noFill/>
            <a:miter lim="800000"/>
            <a:headEnd/>
            <a:tailEnd/>
          </a:ln>
          <a:effectLst/>
        </p:spPr>
        <p:txBody>
          <a:bodyPr>
            <a:prstTxWarp prst="textNoShape">
              <a:avLst/>
            </a:prstTxWarp>
            <a:spAutoFit/>
          </a:bodyPr>
          <a:lstStyle/>
          <a:p>
            <a:pPr>
              <a:spcAft>
                <a:spcPts val="0"/>
              </a:spcAft>
              <a:defRPr/>
            </a:pPr>
            <a:r>
              <a:rPr lang="fr-FR" sz="1400" dirty="0" smtClean="0">
                <a:latin typeface="+mj-lt"/>
              </a:rPr>
              <a:t>Hauteur </a:t>
            </a:r>
            <a:r>
              <a:rPr lang="fr-FR" sz="1400" dirty="0">
                <a:latin typeface="+mj-lt"/>
              </a:rPr>
              <a:t>suffisante permettant, en cas d’urgence, lors du survol des villes ou d’autres agglomérations, d’effectuer un atterrissage sans mettre en danger les personnes et les biens.</a:t>
            </a:r>
          </a:p>
        </p:txBody>
      </p:sp>
      <p:sp>
        <p:nvSpPr>
          <p:cNvPr id="44" name="Text Box 6"/>
          <p:cNvSpPr txBox="1">
            <a:spLocks noChangeArrowheads="1"/>
          </p:cNvSpPr>
          <p:nvPr/>
        </p:nvSpPr>
        <p:spPr bwMode="auto">
          <a:xfrm>
            <a:off x="152401" y="4535957"/>
            <a:ext cx="8652215" cy="954107"/>
          </a:xfrm>
          <a:prstGeom prst="rect">
            <a:avLst/>
          </a:prstGeom>
          <a:noFill/>
          <a:ln w="9525">
            <a:noFill/>
            <a:miter lim="800000"/>
            <a:headEnd/>
            <a:tailEnd/>
          </a:ln>
          <a:effectLst/>
        </p:spPr>
        <p:txBody>
          <a:bodyPr wrap="square">
            <a:prstTxWarp prst="textNoShape">
              <a:avLst/>
            </a:prstTxWarp>
            <a:spAutoFit/>
          </a:bodyPr>
          <a:lstStyle/>
          <a:p>
            <a:pPr>
              <a:spcAft>
                <a:spcPts val="0"/>
              </a:spcAft>
              <a:defRPr/>
            </a:pPr>
            <a:r>
              <a:rPr lang="fr-FR" sz="1400" dirty="0" smtClean="0">
                <a:latin typeface="+mj-lt"/>
              </a:rPr>
              <a:t>Dans </a:t>
            </a:r>
            <a:r>
              <a:rPr lang="fr-FR" sz="1400" dirty="0">
                <a:latin typeface="+mj-lt"/>
              </a:rPr>
              <a:t>le cadre d’un vol d’instruction, cette hauteur est ramenée à 50 m </a:t>
            </a:r>
            <a:r>
              <a:rPr lang="fr-FR" sz="1400" dirty="0" smtClean="0">
                <a:latin typeface="+mj-lt"/>
              </a:rPr>
              <a:t>(150 </a:t>
            </a:r>
            <a:r>
              <a:rPr lang="fr-FR" sz="1400" dirty="0" err="1" smtClean="0">
                <a:latin typeface="+mj-lt"/>
              </a:rPr>
              <a:t>Ft</a:t>
            </a:r>
            <a:r>
              <a:rPr lang="fr-FR" sz="1400" dirty="0" smtClean="0">
                <a:latin typeface="+mj-lt"/>
              </a:rPr>
              <a:t>) pour </a:t>
            </a:r>
            <a:r>
              <a:rPr lang="fr-FR" sz="1400" dirty="0">
                <a:latin typeface="+mj-lt"/>
              </a:rPr>
              <a:t>les entraînements aux atterrissages </a:t>
            </a:r>
            <a:r>
              <a:rPr lang="fr-FR" sz="1400" dirty="0" smtClean="0">
                <a:latin typeface="+mj-lt"/>
              </a:rPr>
              <a:t>forcés. </a:t>
            </a:r>
          </a:p>
          <a:p>
            <a:pPr>
              <a:spcAft>
                <a:spcPts val="0"/>
              </a:spcAft>
              <a:defRPr/>
            </a:pPr>
            <a:r>
              <a:rPr lang="fr-FR" sz="1400" dirty="0" smtClean="0">
                <a:latin typeface="+mj-lt"/>
              </a:rPr>
              <a:t>D’autre part, une </a:t>
            </a:r>
            <a:r>
              <a:rPr lang="fr-FR" sz="1400" dirty="0">
                <a:latin typeface="+mj-lt"/>
              </a:rPr>
              <a:t>distance de 150 m par rapport à toute personne, véhicule, navire et obstacle artificiel est respectée en permanence.</a:t>
            </a:r>
          </a:p>
        </p:txBody>
      </p:sp>
    </p:spTree>
    <p:extLst>
      <p:ext uri="{BB962C8B-B14F-4D97-AF65-F5344CB8AC3E}">
        <p14:creationId xmlns:p14="http://schemas.microsoft.com/office/powerpoint/2010/main" val="56516509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2"/>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42" grpId="0" animBg="1"/>
      <p:bldP spid="43" grpId="0"/>
      <p:bldP spid="4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11"/>
          <p:cNvSpPr>
            <a:spLocks noChangeArrowheads="1"/>
          </p:cNvSpPr>
          <p:nvPr/>
        </p:nvSpPr>
        <p:spPr bwMode="auto">
          <a:xfrm>
            <a:off x="1562100" y="667622"/>
            <a:ext cx="6019800" cy="408623"/>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defRPr/>
            </a:pPr>
            <a:r>
              <a:rPr lang="en-US" b="1" cap="all"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Règles de SURVOL DES OBSTACLES</a:t>
            </a:r>
            <a:endParaRPr lang="en-US" b="1" cap="all"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6" name="AutoShape 4"/>
          <p:cNvSpPr>
            <a:spLocks noChangeArrowheads="1"/>
          </p:cNvSpPr>
          <p:nvPr/>
        </p:nvSpPr>
        <p:spPr bwMode="auto">
          <a:xfrm>
            <a:off x="0" y="26988"/>
            <a:ext cx="9144000" cy="578882"/>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eaLnBrk="0" hangingPunct="0">
              <a:spcBef>
                <a:spcPct val="50000"/>
              </a:spcBef>
              <a:defRPr/>
            </a:pPr>
            <a:r>
              <a:rPr lang="fr-F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ＭＳ Ｐゴシック" charset="-128"/>
                <a:cs typeface="Trebuchet MS"/>
              </a:rPr>
              <a:t>LES REGLES DE L’AIR</a:t>
            </a:r>
          </a:p>
        </p:txBody>
      </p:sp>
      <p:sp>
        <p:nvSpPr>
          <p:cNvPr id="7" name="Rectangle 2" descr="Marbre blanc"/>
          <p:cNvSpPr>
            <a:spLocks noChangeArrowheads="1"/>
          </p:cNvSpPr>
          <p:nvPr/>
        </p:nvSpPr>
        <p:spPr bwMode="auto">
          <a:xfrm>
            <a:off x="1270000" y="1193751"/>
            <a:ext cx="6604000" cy="338554"/>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wrap="square">
            <a:prstTxWarp prst="textNoShape">
              <a:avLst/>
            </a:prstTxWarp>
            <a:spAutoFit/>
          </a:bodyPr>
          <a:lstStyle/>
          <a:p>
            <a:pPr algn="ctr">
              <a:spcBef>
                <a:spcPct val="50000"/>
              </a:spcBef>
            </a:pPr>
            <a:r>
              <a:rPr lang="fr-FR" sz="1600" b="1" dirty="0" smtClean="0">
                <a:solidFill>
                  <a:schemeClr val="accent2"/>
                </a:solidFill>
                <a:latin typeface="+mj-lt"/>
                <a:cs typeface="Trebuchet MS"/>
              </a:rPr>
              <a:t>Règle n° 3</a:t>
            </a:r>
            <a:endParaRPr lang="fr-FR" sz="1600" dirty="0">
              <a:solidFill>
                <a:schemeClr val="tx1"/>
              </a:solidFill>
              <a:latin typeface="+mj-lt"/>
            </a:endParaRPr>
          </a:p>
        </p:txBody>
      </p:sp>
      <p:sp>
        <p:nvSpPr>
          <p:cNvPr id="8" name="Rectangle 3"/>
          <p:cNvSpPr>
            <a:spLocks noChangeArrowheads="1"/>
          </p:cNvSpPr>
          <p:nvPr/>
        </p:nvSpPr>
        <p:spPr bwMode="auto">
          <a:xfrm>
            <a:off x="609600" y="1477000"/>
            <a:ext cx="7924800" cy="1015663"/>
          </a:xfrm>
          <a:prstGeom prst="rect">
            <a:avLst/>
          </a:prstGeom>
          <a:noFill/>
          <a:ln w="9525">
            <a:noFill/>
            <a:miter lim="800000"/>
            <a:headEnd/>
            <a:tailEnd/>
          </a:ln>
          <a:effectLst/>
        </p:spPr>
        <p:txBody>
          <a:bodyPr>
            <a:prstTxWarp prst="textNoShape">
              <a:avLst/>
            </a:prstTxWarp>
            <a:spAutoFit/>
          </a:bodyPr>
          <a:lstStyle/>
          <a:p>
            <a:pPr algn="ctr">
              <a:defRPr/>
            </a:pPr>
            <a:r>
              <a:rPr lang="fr-FR" sz="1400" dirty="0" smtClean="0">
                <a:latin typeface="+mj-lt"/>
              </a:rPr>
              <a:t>Hauteurs minimales qui peuvent être fixées par arrêté, pour le survol des villes et autres agglomérations ou des rassemblements de personnes ou d’animaux en plein air, ainsi que le survol de certaines installations ou établissements</a:t>
            </a:r>
            <a:r>
              <a:rPr lang="fr-FR" sz="1400" dirty="0" smtClean="0">
                <a:solidFill>
                  <a:srgbClr val="FFFF00"/>
                </a:solidFill>
                <a:effectLst>
                  <a:outerShdw blurRad="50800" dist="38100" dir="2700000">
                    <a:srgbClr val="000000"/>
                  </a:outerShdw>
                </a:effectLst>
                <a:latin typeface="+mj-lt"/>
              </a:rPr>
              <a:t>.</a:t>
            </a:r>
          </a:p>
          <a:p>
            <a:pPr algn="ctr">
              <a:defRPr/>
            </a:pPr>
            <a:endParaRPr lang="fr-FR" dirty="0">
              <a:solidFill>
                <a:srgbClr val="FFFF00"/>
              </a:solidFill>
              <a:effectLst>
                <a:outerShdw blurRad="50800" dist="38100" dir="2700000">
                  <a:srgbClr val="000000"/>
                </a:outerShdw>
              </a:effectLst>
              <a:latin typeface="+mj-lt"/>
            </a:endParaRPr>
          </a:p>
        </p:txBody>
      </p:sp>
      <p:pic>
        <p:nvPicPr>
          <p:cNvPr id="9" name="Image 8"/>
          <p:cNvPicPr/>
          <p:nvPr/>
        </p:nvPicPr>
        <p:blipFill rotWithShape="1">
          <a:blip r:embed="rId2">
            <a:extLst>
              <a:ext uri="{28A0092B-C50C-407E-A947-70E740481C1C}">
                <a14:useLocalDpi xmlns:a14="http://schemas.microsoft.com/office/drawing/2010/main" val="0"/>
              </a:ext>
            </a:extLst>
          </a:blip>
          <a:srcRect b="22597"/>
          <a:stretch/>
        </p:blipFill>
        <p:spPr bwMode="auto">
          <a:xfrm>
            <a:off x="1541860" y="2394526"/>
            <a:ext cx="6040040" cy="3222339"/>
          </a:xfrm>
          <a:prstGeom prst="rect">
            <a:avLst/>
          </a:prstGeom>
          <a:noFill/>
          <a:ln>
            <a:noFill/>
          </a:ln>
        </p:spPr>
      </p:pic>
      <p:sp>
        <p:nvSpPr>
          <p:cNvPr id="10" name="Rectangle 3"/>
          <p:cNvSpPr>
            <a:spLocks noChangeArrowheads="1"/>
          </p:cNvSpPr>
          <p:nvPr/>
        </p:nvSpPr>
        <p:spPr bwMode="auto">
          <a:xfrm>
            <a:off x="609600" y="6081713"/>
            <a:ext cx="7924800" cy="307777"/>
          </a:xfrm>
          <a:prstGeom prst="rect">
            <a:avLst/>
          </a:prstGeom>
          <a:noFill/>
          <a:ln w="9525">
            <a:noFill/>
            <a:miter lim="800000"/>
            <a:headEnd/>
            <a:tailEnd/>
          </a:ln>
          <a:effectLst/>
        </p:spPr>
        <p:txBody>
          <a:bodyPr>
            <a:prstTxWarp prst="textNoShape">
              <a:avLst/>
            </a:prstTxWarp>
            <a:spAutoFit/>
          </a:bodyPr>
          <a:lstStyle/>
          <a:p>
            <a:pPr algn="ctr">
              <a:defRPr/>
            </a:pPr>
            <a:r>
              <a:rPr lang="fr-FR" sz="1400" dirty="0" smtClean="0">
                <a:latin typeface="+mj-lt"/>
              </a:rPr>
              <a:t>Hauteurs </a:t>
            </a:r>
            <a:r>
              <a:rPr lang="fr-FR" sz="1400" dirty="0">
                <a:latin typeface="+mj-lt"/>
              </a:rPr>
              <a:t>minimales qui peuvent être édictées par d’autres textes réglementaires. </a:t>
            </a:r>
          </a:p>
        </p:txBody>
      </p:sp>
      <p:sp>
        <p:nvSpPr>
          <p:cNvPr id="12" name="Rectangle 2" descr="Marbre blanc"/>
          <p:cNvSpPr>
            <a:spLocks noChangeArrowheads="1"/>
          </p:cNvSpPr>
          <p:nvPr/>
        </p:nvSpPr>
        <p:spPr bwMode="auto">
          <a:xfrm>
            <a:off x="1270000" y="5778502"/>
            <a:ext cx="6604000" cy="338554"/>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wrap="square">
            <a:prstTxWarp prst="textNoShape">
              <a:avLst/>
            </a:prstTxWarp>
            <a:spAutoFit/>
          </a:bodyPr>
          <a:lstStyle/>
          <a:p>
            <a:pPr algn="ctr">
              <a:spcBef>
                <a:spcPct val="50000"/>
              </a:spcBef>
            </a:pPr>
            <a:r>
              <a:rPr lang="fr-FR" sz="1600" b="1" dirty="0" smtClean="0">
                <a:solidFill>
                  <a:schemeClr val="accent2"/>
                </a:solidFill>
                <a:latin typeface="+mj-lt"/>
                <a:cs typeface="Trebuchet MS"/>
              </a:rPr>
              <a:t>Règle n° 4</a:t>
            </a:r>
            <a:endParaRPr lang="fr-FR" sz="1600" dirty="0">
              <a:solidFill>
                <a:schemeClr val="tx1"/>
              </a:solidFill>
              <a:latin typeface="+mj-lt"/>
            </a:endParaRPr>
          </a:p>
        </p:txBody>
      </p:sp>
      <p:pic>
        <p:nvPicPr>
          <p:cNvPr id="2" name="Image 1"/>
          <p:cNvPicPr>
            <a:picLocks noChangeAspect="1"/>
          </p:cNvPicPr>
          <p:nvPr/>
        </p:nvPicPr>
        <p:blipFill>
          <a:blip r:embed="rId3"/>
          <a:stretch>
            <a:fillRect/>
          </a:stretch>
        </p:blipFill>
        <p:spPr>
          <a:xfrm>
            <a:off x="5524500" y="2492662"/>
            <a:ext cx="3009900" cy="1996257"/>
          </a:xfrm>
          <a:prstGeom prst="rect">
            <a:avLst/>
          </a:prstGeom>
        </p:spPr>
      </p:pic>
      <p:pic>
        <p:nvPicPr>
          <p:cNvPr id="4" name="Image 3"/>
          <p:cNvPicPr>
            <a:picLocks noChangeAspect="1"/>
          </p:cNvPicPr>
          <p:nvPr/>
        </p:nvPicPr>
        <p:blipFill rotWithShape="1">
          <a:blip r:embed="rId4"/>
          <a:srcRect r="13732"/>
          <a:stretch/>
        </p:blipFill>
        <p:spPr>
          <a:xfrm>
            <a:off x="5422900" y="3073400"/>
            <a:ext cx="3111500" cy="1854200"/>
          </a:xfrm>
          <a:prstGeom prst="rect">
            <a:avLst/>
          </a:prstGeom>
        </p:spPr>
      </p:pic>
      <p:pic>
        <p:nvPicPr>
          <p:cNvPr id="3" name="Image 2"/>
          <p:cNvPicPr>
            <a:picLocks noChangeAspect="1"/>
          </p:cNvPicPr>
          <p:nvPr/>
        </p:nvPicPr>
        <p:blipFill>
          <a:blip r:embed="rId5"/>
          <a:stretch>
            <a:fillRect/>
          </a:stretch>
        </p:blipFill>
        <p:spPr>
          <a:xfrm>
            <a:off x="5422900" y="3246856"/>
            <a:ext cx="3327400" cy="1752600"/>
          </a:xfrm>
          <a:prstGeom prst="rect">
            <a:avLst/>
          </a:prstGeom>
        </p:spPr>
      </p:pic>
    </p:spTree>
    <p:extLst>
      <p:ext uri="{BB962C8B-B14F-4D97-AF65-F5344CB8AC3E}">
        <p14:creationId xmlns:p14="http://schemas.microsoft.com/office/powerpoint/2010/main" val="88634855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AutoShape 4"/>
          <p:cNvSpPr>
            <a:spLocks noChangeArrowheads="1"/>
          </p:cNvSpPr>
          <p:nvPr/>
        </p:nvSpPr>
        <p:spPr bwMode="auto">
          <a:xfrm>
            <a:off x="0" y="26988"/>
            <a:ext cx="9144000" cy="578882"/>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eaLnBrk="0" hangingPunct="0">
              <a:spcBef>
                <a:spcPct val="50000"/>
              </a:spcBef>
              <a:defRPr/>
            </a:pPr>
            <a:r>
              <a:rPr lang="fr-F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ＭＳ Ｐゴシック" charset="-128"/>
                <a:cs typeface="Trebuchet MS"/>
              </a:rPr>
              <a:t>LES REGLES DE L’AIR</a:t>
            </a:r>
          </a:p>
        </p:txBody>
      </p:sp>
      <p:sp>
        <p:nvSpPr>
          <p:cNvPr id="13317" name="Rectangle 5"/>
          <p:cNvSpPr>
            <a:spLocks noChangeArrowheads="1"/>
          </p:cNvSpPr>
          <p:nvPr/>
        </p:nvSpPr>
        <p:spPr bwMode="auto">
          <a:xfrm>
            <a:off x="730250" y="925444"/>
            <a:ext cx="7683500" cy="5078254"/>
          </a:xfrm>
          <a:prstGeom prst="rect">
            <a:avLst/>
          </a:prstGeom>
          <a:noFill/>
          <a:ln w="9525">
            <a:noFill/>
            <a:miter lim="800000"/>
            <a:headEnd/>
            <a:tailEnd/>
          </a:ln>
          <a:effectLst/>
        </p:spPr>
        <p:txBody>
          <a:bodyPr wrap="square" lIns="457056" tIns="152352" bIns="38088" anchor="ctr">
            <a:prstTxWarp prst="textNoShape">
              <a:avLst/>
            </a:prstTxWarp>
            <a:spAutoFit/>
          </a:bodyPr>
          <a:lstStyle/>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Responsabilités du commandant de bord</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de priorités</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de prévention des abordages</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de survol des obstacles </a:t>
            </a:r>
            <a:endPar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endParaRPr>
          </a:p>
          <a:p>
            <a:pPr marL="385200" lvl="1" indent="-342900" eaLnBrk="0" hangingPunct="0">
              <a:lnSpc>
                <a:spcPct val="110000"/>
              </a:lnSpc>
              <a:spcBef>
                <a:spcPts val="600"/>
              </a:spcBef>
              <a:spcAft>
                <a:spcPts val="600"/>
              </a:spcAft>
              <a:buSzPct val="100000"/>
              <a:buFont typeface="Lucida Grande"/>
              <a:buChar char="➲"/>
              <a:defRPr/>
            </a:pPr>
            <a:r>
              <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U</a:t>
            </a: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tilisation des ULM</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en circuit d’aérodrome</a:t>
            </a:r>
            <a:endPar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endParaRP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Signalisations visuelle et lumineuse</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Différents statuts d’aérodrome</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Infrastructures d’aérodrome</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Carte d’atterrissage à vue (VAC)</a:t>
            </a:r>
          </a:p>
          <a:p>
            <a:pPr marL="385200" lvl="1" indent="-342900" eaLnBrk="0" hangingPunct="0">
              <a:lnSpc>
                <a:spcPct val="110000"/>
              </a:lnSpc>
              <a:spcBef>
                <a:spcPts val="600"/>
              </a:spcBef>
              <a:spcAft>
                <a:spcPts val="600"/>
              </a:spcAft>
              <a:buSzPct val="100000"/>
              <a:buFont typeface="Lucida Grande"/>
              <a:buChar char="➲"/>
              <a:defRPr/>
            </a:pPr>
            <a:r>
              <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Intégration et circuit d’aérodrome </a:t>
            </a: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standard</a:t>
            </a:r>
            <a:endPar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endParaRPr>
          </a:p>
        </p:txBody>
      </p:sp>
      <p:sp>
        <p:nvSpPr>
          <p:cNvPr id="5" name="Rectangle à coins arrondis 4"/>
          <p:cNvSpPr/>
          <p:nvPr/>
        </p:nvSpPr>
        <p:spPr>
          <a:xfrm>
            <a:off x="1003300" y="2874696"/>
            <a:ext cx="6248400" cy="469900"/>
          </a:xfrm>
          <a:prstGeom prst="roundRect">
            <a:avLst/>
          </a:prstGeom>
          <a:noFill/>
          <a:ln>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dirty="0"/>
          </a:p>
        </p:txBody>
      </p:sp>
    </p:spTree>
    <p:extLst>
      <p:ext uri="{BB962C8B-B14F-4D97-AF65-F5344CB8AC3E}">
        <p14:creationId xmlns:p14="http://schemas.microsoft.com/office/powerpoint/2010/main" val="42581771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re 24"/>
          <p:cNvSpPr>
            <a:spLocks noGrp="1"/>
          </p:cNvSpPr>
          <p:nvPr>
            <p:ph type="title" idx="4294967295"/>
          </p:nvPr>
        </p:nvSpPr>
        <p:spPr>
          <a:xfrm flipH="1">
            <a:off x="1197928" y="-529167"/>
            <a:ext cx="6468743" cy="529167"/>
          </a:xfrm>
          <a:prstGeom prst="rect">
            <a:avLst/>
          </a:prstGeom>
          <a:effectLst/>
        </p:spPr>
        <p:txBody>
          <a:bodyPr vert="horz" wrap="square" lIns="0" tIns="0" rIns="0" bIns="0" rtlCol="0" anchor="t">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defTabSz="914363">
              <a:lnSpc>
                <a:spcPct val="90000"/>
              </a:lnSpc>
              <a:spcAft>
                <a:spcPts val="600"/>
              </a:spcAft>
            </a:pPr>
            <a:endParaRPr lang="fr-F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ea typeface="+mn-ea"/>
              <a:cs typeface="Arial" charset="0"/>
            </a:endParaRPr>
          </a:p>
        </p:txBody>
      </p:sp>
      <p:sp>
        <p:nvSpPr>
          <p:cNvPr id="29" name="Titre 24"/>
          <p:cNvSpPr txBox="1">
            <a:spLocks/>
          </p:cNvSpPr>
          <p:nvPr/>
        </p:nvSpPr>
        <p:spPr>
          <a:xfrm>
            <a:off x="2057852" y="643522"/>
            <a:ext cx="5021945" cy="338554"/>
          </a:xfrm>
          <a:prstGeom prst="rect">
            <a:avLst/>
          </a:prstGeom>
        </p:spPr>
        <p:style>
          <a:lnRef idx="3">
            <a:schemeClr val="lt1"/>
          </a:lnRef>
          <a:fillRef idx="1">
            <a:schemeClr val="accent1"/>
          </a:fillRef>
          <a:effectRef idx="1">
            <a:schemeClr val="accent1"/>
          </a:effectRef>
          <a:fontRef idx="minor">
            <a:schemeClr val="lt1"/>
          </a:fontRef>
        </p:style>
        <p:txBody>
          <a:bodyPr vert="horz" wrap="square" lIns="0" tIns="0" rIns="0" bIns="0" rtlCol="0" anchor="t">
            <a:spAutoFit/>
          </a:bodyPr>
          <a:lstStyle/>
          <a:p>
            <a:pPr marL="0" marR="0" lvl="0" indent="0" algn="ctr" defTabSz="914363" rtl="0" eaLnBrk="1" fontAlgn="auto" latinLnBrk="0" hangingPunct="1">
              <a:lnSpc>
                <a:spcPct val="90000"/>
              </a:lnSpc>
              <a:spcBef>
                <a:spcPct val="0"/>
              </a:spcBef>
              <a:spcAft>
                <a:spcPts val="0"/>
              </a:spcAft>
              <a:buClrTx/>
              <a:buSzTx/>
              <a:buFontTx/>
              <a:buNone/>
              <a:tabLst/>
              <a:defRPr/>
            </a:pPr>
            <a:r>
              <a:rPr lang="fr-FR" sz="2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j-lt"/>
                <a:cs typeface="Arial" charset="0"/>
              </a:rPr>
              <a:t>Les différentes classes d’ULM</a:t>
            </a:r>
            <a:endParaRPr kumimoji="0" lang="fr-FR" sz="2000" b="1" i="0" u="none" strike="noStrike" kern="1200" spc="50" normalizeH="0" baseline="0" noProof="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mj-lt"/>
              <a:cs typeface="Arial" charset="0"/>
            </a:endParaRPr>
          </a:p>
        </p:txBody>
      </p:sp>
      <p:sp>
        <p:nvSpPr>
          <p:cNvPr id="5" name="Rectangle 4"/>
          <p:cNvSpPr/>
          <p:nvPr/>
        </p:nvSpPr>
        <p:spPr>
          <a:xfrm>
            <a:off x="488950" y="1323917"/>
            <a:ext cx="8229600" cy="3203954"/>
          </a:xfrm>
          <a:prstGeom prst="rect">
            <a:avLst/>
          </a:prstGeom>
        </p:spPr>
        <p:txBody>
          <a:bodyPr wrap="square">
            <a:spAutoFit/>
          </a:bodyPr>
          <a:lstStyle/>
          <a:p>
            <a:pPr marL="342900" indent="-342900">
              <a:spcAft>
                <a:spcPts val="600"/>
              </a:spcAft>
              <a:buFont typeface="Wingdings" charset="2"/>
              <a:buChar char="²"/>
            </a:pPr>
            <a:r>
              <a:rPr lang="fr-FR" sz="2000" b="1" dirty="0">
                <a:solidFill>
                  <a:schemeClr val="tx2"/>
                </a:solidFill>
                <a:latin typeface="+mj-lt"/>
                <a:cs typeface="Arial" charset="0"/>
              </a:rPr>
              <a:t>Classe 1 (dite paramoteur)</a:t>
            </a:r>
            <a:endParaRPr lang="en-GB" sz="2000" b="1" dirty="0">
              <a:solidFill>
                <a:schemeClr val="tx2"/>
              </a:solidFill>
              <a:latin typeface="+mj-lt"/>
              <a:cs typeface="Arial" charset="0"/>
            </a:endParaRPr>
          </a:p>
          <a:p>
            <a:pPr>
              <a:lnSpc>
                <a:spcPct val="110000"/>
              </a:lnSpc>
              <a:spcAft>
                <a:spcPts val="600"/>
              </a:spcAft>
            </a:pPr>
            <a:r>
              <a:rPr lang="fr-FR" sz="1600" dirty="0">
                <a:latin typeface="+mj-lt"/>
              </a:rPr>
              <a:t>Un ULM paramoteur est un aéronef monomoteur sustenté par une voilure souple, de type parachute ou parapente. Il répond aux conditions techniques suivantes </a:t>
            </a:r>
            <a:r>
              <a:rPr lang="fr-FR" sz="1600" dirty="0" smtClean="0">
                <a:latin typeface="+mj-lt"/>
              </a:rPr>
              <a:t>:</a:t>
            </a:r>
            <a:endParaRPr lang="en-GB" sz="1600" dirty="0">
              <a:latin typeface="+mj-lt"/>
            </a:endParaRPr>
          </a:p>
          <a:p>
            <a:pPr marL="342900" indent="-342900">
              <a:spcAft>
                <a:spcPts val="600"/>
              </a:spcAft>
              <a:buFont typeface="Wingdings" charset="2"/>
              <a:buChar char="v"/>
            </a:pPr>
            <a:r>
              <a:rPr lang="fr-FR" sz="1600" b="1" dirty="0">
                <a:solidFill>
                  <a:srgbClr val="953735"/>
                </a:solidFill>
                <a:latin typeface="+mj-lt"/>
              </a:rPr>
              <a:t>La puissance maximale est inférieure ou égale à </a:t>
            </a:r>
            <a:r>
              <a:rPr lang="fr-FR" sz="1600" b="1" dirty="0" smtClean="0">
                <a:solidFill>
                  <a:srgbClr val="953735"/>
                </a:solidFill>
                <a:latin typeface="+mj-lt"/>
              </a:rPr>
              <a:t>:</a:t>
            </a:r>
          </a:p>
          <a:p>
            <a:pPr marL="800100" lvl="1" indent="-342900">
              <a:spcAft>
                <a:spcPts val="600"/>
              </a:spcAft>
              <a:buFont typeface="Wingdings" charset="2"/>
              <a:buChar char="ü"/>
            </a:pPr>
            <a:r>
              <a:rPr lang="fr-FR" sz="1600" dirty="0" smtClean="0">
                <a:latin typeface="+mj-lt"/>
              </a:rPr>
              <a:t>60 </a:t>
            </a:r>
            <a:r>
              <a:rPr lang="fr-FR" sz="1600" dirty="0">
                <a:latin typeface="+mj-lt"/>
              </a:rPr>
              <a:t>kW </a:t>
            </a:r>
            <a:r>
              <a:rPr lang="fr-FR" sz="1600" dirty="0" smtClean="0">
                <a:latin typeface="+mj-lt"/>
              </a:rPr>
              <a:t>( 81 Cv) pour </a:t>
            </a:r>
            <a:r>
              <a:rPr lang="fr-FR" sz="1600" dirty="0">
                <a:latin typeface="+mj-lt"/>
              </a:rPr>
              <a:t>un </a:t>
            </a:r>
            <a:r>
              <a:rPr lang="fr-FR" sz="1600" dirty="0" smtClean="0">
                <a:latin typeface="+mj-lt"/>
              </a:rPr>
              <a:t>monoplace,</a:t>
            </a:r>
          </a:p>
          <a:p>
            <a:pPr marL="800100" lvl="1" indent="-342900">
              <a:spcAft>
                <a:spcPts val="600"/>
              </a:spcAft>
              <a:buFont typeface="Wingdings" charset="2"/>
              <a:buChar char="ü"/>
            </a:pPr>
            <a:r>
              <a:rPr lang="fr-FR" sz="1600" dirty="0" smtClean="0">
                <a:latin typeface="+mj-lt"/>
              </a:rPr>
              <a:t>75 </a:t>
            </a:r>
            <a:r>
              <a:rPr lang="fr-FR" sz="1600" dirty="0">
                <a:latin typeface="+mj-lt"/>
              </a:rPr>
              <a:t>kW </a:t>
            </a:r>
            <a:r>
              <a:rPr lang="fr-FR" sz="1600" dirty="0" smtClean="0">
                <a:latin typeface="+mj-lt"/>
              </a:rPr>
              <a:t>(101 Cv) pour </a:t>
            </a:r>
            <a:r>
              <a:rPr lang="fr-FR" sz="1600" dirty="0">
                <a:latin typeface="+mj-lt"/>
              </a:rPr>
              <a:t>un </a:t>
            </a:r>
            <a:r>
              <a:rPr lang="fr-FR" sz="1600" dirty="0" smtClean="0">
                <a:latin typeface="+mj-lt"/>
              </a:rPr>
              <a:t>biplace.</a:t>
            </a:r>
            <a:endParaRPr lang="en-GB" sz="1600" dirty="0">
              <a:latin typeface="+mj-lt"/>
            </a:endParaRPr>
          </a:p>
          <a:p>
            <a:pPr marL="342900" indent="-342900">
              <a:spcAft>
                <a:spcPts val="600"/>
              </a:spcAft>
              <a:buFont typeface="Wingdings" charset="2"/>
              <a:buChar char="v"/>
            </a:pPr>
            <a:r>
              <a:rPr lang="fr-FR" sz="1600" b="1" dirty="0">
                <a:solidFill>
                  <a:srgbClr val="953735"/>
                </a:solidFill>
                <a:latin typeface="+mj-lt"/>
              </a:rPr>
              <a:t>La masse maximale est inférieure ou égale à </a:t>
            </a:r>
            <a:r>
              <a:rPr lang="fr-FR" sz="1600" b="1" dirty="0" smtClean="0">
                <a:solidFill>
                  <a:srgbClr val="953735"/>
                </a:solidFill>
                <a:latin typeface="+mj-lt"/>
              </a:rPr>
              <a:t>:</a:t>
            </a:r>
          </a:p>
          <a:p>
            <a:pPr marL="800100" lvl="1" indent="-342900">
              <a:spcAft>
                <a:spcPts val="600"/>
              </a:spcAft>
              <a:buFont typeface="Wingdings" charset="2"/>
              <a:buChar char="ü"/>
            </a:pPr>
            <a:r>
              <a:rPr lang="fr-FR" sz="1600" dirty="0">
                <a:latin typeface="+mj-lt"/>
              </a:rPr>
              <a:t>300 kg pour un monoplace,</a:t>
            </a:r>
          </a:p>
          <a:p>
            <a:pPr marL="800100" lvl="1" indent="-342900">
              <a:spcAft>
                <a:spcPts val="600"/>
              </a:spcAft>
              <a:buFont typeface="Wingdings" charset="2"/>
              <a:buChar char="ü"/>
            </a:pPr>
            <a:r>
              <a:rPr lang="fr-FR" sz="1600" dirty="0">
                <a:latin typeface="+mj-lt"/>
              </a:rPr>
              <a:t>450 kg pour un biplace. </a:t>
            </a:r>
            <a:endParaRPr lang="en-GB" sz="1600" dirty="0">
              <a:latin typeface="+mj-lt"/>
            </a:endParaRPr>
          </a:p>
        </p:txBody>
      </p:sp>
      <p:pic>
        <p:nvPicPr>
          <p:cNvPr id="2" name="Image 1"/>
          <p:cNvPicPr>
            <a:picLocks noChangeAspect="1"/>
          </p:cNvPicPr>
          <p:nvPr/>
        </p:nvPicPr>
        <p:blipFill>
          <a:blip r:embed="rId3"/>
          <a:stretch>
            <a:fillRect/>
          </a:stretch>
        </p:blipFill>
        <p:spPr>
          <a:xfrm>
            <a:off x="5574203" y="3463333"/>
            <a:ext cx="2807987" cy="2715810"/>
          </a:xfrm>
          <a:prstGeom prst="rect">
            <a:avLst/>
          </a:prstGeom>
        </p:spPr>
      </p:pic>
      <p:sp>
        <p:nvSpPr>
          <p:cNvPr id="7" name="AutoShape 4"/>
          <p:cNvSpPr>
            <a:spLocks noChangeArrowheads="1"/>
          </p:cNvSpPr>
          <p:nvPr/>
        </p:nvSpPr>
        <p:spPr bwMode="auto">
          <a:xfrm>
            <a:off x="0" y="26988"/>
            <a:ext cx="9144000" cy="578882"/>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eaLnBrk="0" hangingPunct="0">
              <a:spcBef>
                <a:spcPct val="50000"/>
              </a:spcBef>
              <a:defRPr/>
            </a:pPr>
            <a:r>
              <a:rPr lang="fr-F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ＭＳ Ｐゴシック" charset="-128"/>
                <a:cs typeface="Trebuchet MS"/>
              </a:rPr>
              <a:t>LES REGLES DE L’AIR</a:t>
            </a:r>
          </a:p>
        </p:txBody>
      </p:sp>
    </p:spTree>
    <p:extLst>
      <p:ext uri="{BB962C8B-B14F-4D97-AF65-F5344CB8AC3E}">
        <p14:creationId xmlns:p14="http://schemas.microsoft.com/office/powerpoint/2010/main" val="94540626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540000">
            <a:off x="5132699" y="1580088"/>
            <a:ext cx="3929119" cy="2951996"/>
          </a:xfrm>
          <a:prstGeom prst="rect">
            <a:avLst/>
          </a:prstGeom>
          <a:noFill/>
          <a:ln>
            <a:noFill/>
          </a:ln>
        </p:spPr>
      </p:pic>
      <p:sp>
        <p:nvSpPr>
          <p:cNvPr id="5" name="Rectangle 4"/>
          <p:cNvSpPr/>
          <p:nvPr/>
        </p:nvSpPr>
        <p:spPr>
          <a:xfrm>
            <a:off x="488950" y="1261126"/>
            <a:ext cx="8229600" cy="4524316"/>
          </a:xfrm>
          <a:prstGeom prst="rect">
            <a:avLst/>
          </a:prstGeom>
        </p:spPr>
        <p:txBody>
          <a:bodyPr wrap="square">
            <a:spAutoFit/>
          </a:bodyPr>
          <a:lstStyle/>
          <a:p>
            <a:pPr marL="342900" indent="-342900">
              <a:spcAft>
                <a:spcPts val="600"/>
              </a:spcAft>
              <a:buFont typeface="Wingdings" charset="2"/>
              <a:buChar char="²"/>
            </a:pPr>
            <a:r>
              <a:rPr lang="fr-FR" sz="2000" b="1" dirty="0">
                <a:solidFill>
                  <a:schemeClr val="tx2"/>
                </a:solidFill>
                <a:latin typeface="+mj-lt"/>
                <a:cs typeface="Arial" charset="0"/>
              </a:rPr>
              <a:t>Classe 2 (dite pendulaire)</a:t>
            </a:r>
            <a:endParaRPr lang="en-GB" sz="2000" b="1" dirty="0">
              <a:solidFill>
                <a:schemeClr val="tx2"/>
              </a:solidFill>
              <a:latin typeface="+mj-lt"/>
              <a:cs typeface="Arial" charset="0"/>
            </a:endParaRPr>
          </a:p>
          <a:p>
            <a:pPr>
              <a:spcAft>
                <a:spcPts val="600"/>
              </a:spcAft>
            </a:pPr>
            <a:r>
              <a:rPr lang="fr-FR" sz="1600" dirty="0">
                <a:latin typeface="+mj-lt"/>
              </a:rPr>
              <a:t>Un ULM pendulaire est un aéronef monomoteur sustenté par une voilure rigide sous laquelle est généralement accroché un chariot motorisé.</a:t>
            </a:r>
            <a:endParaRPr lang="en-GB" sz="1600" dirty="0">
              <a:latin typeface="+mj-lt"/>
            </a:endParaRPr>
          </a:p>
          <a:p>
            <a:pPr marL="342900" indent="-342900">
              <a:spcBef>
                <a:spcPts val="600"/>
              </a:spcBef>
              <a:spcAft>
                <a:spcPts val="600"/>
              </a:spcAft>
              <a:buFont typeface="Wingdings" charset="2"/>
              <a:buChar char="v"/>
            </a:pPr>
            <a:r>
              <a:rPr lang="fr-FR" sz="1600" b="1" dirty="0" smtClean="0">
                <a:solidFill>
                  <a:srgbClr val="953735"/>
                </a:solidFill>
                <a:latin typeface="+mj-lt"/>
              </a:rPr>
              <a:t>La </a:t>
            </a:r>
            <a:r>
              <a:rPr lang="fr-FR" sz="1600" b="1" dirty="0">
                <a:solidFill>
                  <a:srgbClr val="953735"/>
                </a:solidFill>
                <a:latin typeface="+mj-lt"/>
              </a:rPr>
              <a:t>puissance maximale est inférieure ou égale à </a:t>
            </a:r>
            <a:r>
              <a:rPr lang="fr-FR" sz="1600" b="1" dirty="0" smtClean="0">
                <a:solidFill>
                  <a:srgbClr val="953735"/>
                </a:solidFill>
                <a:latin typeface="+mj-lt"/>
              </a:rPr>
              <a:t>:</a:t>
            </a:r>
          </a:p>
          <a:p>
            <a:pPr marL="800100" lvl="1" indent="-342900">
              <a:spcAft>
                <a:spcPts val="600"/>
              </a:spcAft>
              <a:buFont typeface="Wingdings" charset="2"/>
              <a:buChar char="ü"/>
            </a:pPr>
            <a:r>
              <a:rPr lang="fr-FR" sz="1600" dirty="0" smtClean="0">
                <a:latin typeface="+mj-lt"/>
              </a:rPr>
              <a:t>60 </a:t>
            </a:r>
            <a:r>
              <a:rPr lang="fr-FR" sz="1600" dirty="0">
                <a:latin typeface="+mj-lt"/>
              </a:rPr>
              <a:t>kW </a:t>
            </a:r>
            <a:r>
              <a:rPr lang="fr-FR" sz="1600" dirty="0" smtClean="0">
                <a:latin typeface="+mj-lt"/>
              </a:rPr>
              <a:t>( 81 Cv) pour </a:t>
            </a:r>
            <a:r>
              <a:rPr lang="fr-FR" sz="1600" dirty="0">
                <a:latin typeface="+mj-lt"/>
              </a:rPr>
              <a:t>un </a:t>
            </a:r>
            <a:r>
              <a:rPr lang="fr-FR" sz="1600" dirty="0" smtClean="0">
                <a:latin typeface="+mj-lt"/>
              </a:rPr>
              <a:t>monoplace,</a:t>
            </a:r>
          </a:p>
          <a:p>
            <a:pPr marL="800100" lvl="1" indent="-342900">
              <a:spcAft>
                <a:spcPts val="600"/>
              </a:spcAft>
              <a:buFont typeface="Wingdings" charset="2"/>
              <a:buChar char="ü"/>
            </a:pPr>
            <a:r>
              <a:rPr lang="fr-FR" sz="1600" dirty="0" smtClean="0">
                <a:latin typeface="+mj-lt"/>
              </a:rPr>
              <a:t>75 </a:t>
            </a:r>
            <a:r>
              <a:rPr lang="fr-FR" sz="1600" dirty="0">
                <a:latin typeface="+mj-lt"/>
              </a:rPr>
              <a:t>kW </a:t>
            </a:r>
            <a:r>
              <a:rPr lang="fr-FR" sz="1600" dirty="0" smtClean="0">
                <a:latin typeface="+mj-lt"/>
              </a:rPr>
              <a:t>(101 Cv) pour </a:t>
            </a:r>
            <a:r>
              <a:rPr lang="fr-FR" sz="1600" dirty="0">
                <a:latin typeface="+mj-lt"/>
              </a:rPr>
              <a:t>un </a:t>
            </a:r>
            <a:r>
              <a:rPr lang="fr-FR" sz="1600" dirty="0" smtClean="0">
                <a:latin typeface="+mj-lt"/>
              </a:rPr>
              <a:t>biplace.</a:t>
            </a:r>
            <a:endParaRPr lang="en-GB" sz="1600" dirty="0">
              <a:latin typeface="+mj-lt"/>
            </a:endParaRPr>
          </a:p>
          <a:p>
            <a:pPr marL="342900" indent="-342900">
              <a:spcAft>
                <a:spcPts val="600"/>
              </a:spcAft>
              <a:buFont typeface="Wingdings" charset="2"/>
              <a:buChar char="v"/>
            </a:pPr>
            <a:r>
              <a:rPr lang="fr-FR" sz="1600" b="1" dirty="0">
                <a:solidFill>
                  <a:srgbClr val="953735"/>
                </a:solidFill>
                <a:latin typeface="+mj-lt"/>
              </a:rPr>
              <a:t>La masse maximale est inférieure ou égale à </a:t>
            </a:r>
            <a:r>
              <a:rPr lang="fr-FR" sz="1600" b="1" dirty="0" smtClean="0">
                <a:solidFill>
                  <a:srgbClr val="953735"/>
                </a:solidFill>
                <a:latin typeface="+mj-lt"/>
              </a:rPr>
              <a:t>:</a:t>
            </a:r>
          </a:p>
          <a:p>
            <a:pPr marL="800100" lvl="1" indent="-342900">
              <a:spcAft>
                <a:spcPts val="600"/>
              </a:spcAft>
              <a:buFont typeface="Wingdings" charset="2"/>
              <a:buChar char="ü"/>
            </a:pPr>
            <a:r>
              <a:rPr lang="fr-FR" sz="1600" dirty="0">
                <a:latin typeface="+mj-lt"/>
              </a:rPr>
              <a:t>300 kg pour un monoplace,</a:t>
            </a:r>
          </a:p>
          <a:p>
            <a:pPr marL="800100" lvl="1" indent="-342900">
              <a:spcAft>
                <a:spcPts val="600"/>
              </a:spcAft>
              <a:buFont typeface="Wingdings" charset="2"/>
              <a:buChar char="ü"/>
            </a:pPr>
            <a:r>
              <a:rPr lang="fr-FR" sz="1600" dirty="0">
                <a:latin typeface="+mj-lt"/>
              </a:rPr>
              <a:t>450 kg pour un </a:t>
            </a:r>
            <a:r>
              <a:rPr lang="fr-FR" sz="1600" dirty="0" smtClean="0">
                <a:latin typeface="+mj-lt"/>
              </a:rPr>
              <a:t>biplace</a:t>
            </a:r>
            <a:r>
              <a:rPr lang="fr-FR" sz="1600" dirty="0">
                <a:latin typeface="+mj-lt"/>
              </a:rPr>
              <a:t>,</a:t>
            </a:r>
          </a:p>
          <a:p>
            <a:pPr marL="800100" lvl="1" indent="-342900">
              <a:spcAft>
                <a:spcPts val="600"/>
              </a:spcAft>
              <a:buFont typeface="Wingdings" charset="2"/>
              <a:buChar char="ü"/>
            </a:pPr>
            <a:r>
              <a:rPr lang="fr-FR" sz="1600" dirty="0">
                <a:latin typeface="+mj-lt"/>
              </a:rPr>
              <a:t>+</a:t>
            </a:r>
            <a:r>
              <a:rPr lang="fr-FR" sz="1600" dirty="0" smtClean="0">
                <a:latin typeface="+mj-lt"/>
              </a:rPr>
              <a:t> </a:t>
            </a:r>
            <a:r>
              <a:rPr lang="fr-FR" sz="1600" dirty="0">
                <a:latin typeface="+mj-lt"/>
              </a:rPr>
              <a:t>5 % dans le cas d'un ULM équipé d'un parachute de </a:t>
            </a:r>
            <a:r>
              <a:rPr lang="fr-FR" sz="1600" dirty="0" smtClean="0">
                <a:latin typeface="+mj-lt"/>
              </a:rPr>
              <a:t>secours, </a:t>
            </a:r>
          </a:p>
          <a:p>
            <a:pPr marL="800100" lvl="1" indent="-342900">
              <a:spcAft>
                <a:spcPts val="600"/>
              </a:spcAft>
              <a:buFont typeface="Wingdings" charset="2"/>
              <a:buChar char="ü"/>
            </a:pPr>
            <a:r>
              <a:rPr lang="fr-FR" sz="1600" dirty="0">
                <a:latin typeface="+mj-lt"/>
              </a:rPr>
              <a:t>+</a:t>
            </a:r>
            <a:r>
              <a:rPr lang="fr-FR" sz="1600" dirty="0" smtClean="0">
                <a:latin typeface="+mj-lt"/>
              </a:rPr>
              <a:t> </a:t>
            </a:r>
            <a:r>
              <a:rPr lang="fr-FR" sz="1600" dirty="0">
                <a:latin typeface="+mj-lt"/>
              </a:rPr>
              <a:t>10 % dans le cas d'un ULM à </a:t>
            </a:r>
            <a:r>
              <a:rPr lang="fr-FR" sz="1600" dirty="0" smtClean="0">
                <a:latin typeface="+mj-lt"/>
              </a:rPr>
              <a:t>flotteurs</a:t>
            </a:r>
            <a:r>
              <a:rPr lang="en-GB" sz="1600" dirty="0" smtClean="0">
                <a:latin typeface="+mj-lt"/>
              </a:rPr>
              <a:t>.</a:t>
            </a:r>
            <a:endParaRPr lang="fr-FR" sz="1600" dirty="0" smtClean="0">
              <a:latin typeface="+mj-lt"/>
            </a:endParaRPr>
          </a:p>
          <a:p>
            <a:pPr marL="342900" indent="-342900">
              <a:spcAft>
                <a:spcPts val="600"/>
              </a:spcAft>
              <a:buFont typeface="Wingdings" charset="2"/>
              <a:buChar char="v"/>
            </a:pPr>
            <a:r>
              <a:rPr lang="fr-FR" sz="1600" b="1" dirty="0">
                <a:solidFill>
                  <a:srgbClr val="953735"/>
                </a:solidFill>
                <a:latin typeface="+mj-lt"/>
              </a:rPr>
              <a:t>la vitesse de décrochage ou la vitesse constante minimale de </a:t>
            </a:r>
            <a:r>
              <a:rPr lang="fr-FR" sz="1600" b="1" dirty="0" smtClean="0">
                <a:solidFill>
                  <a:srgbClr val="953735"/>
                </a:solidFill>
                <a:latin typeface="+mj-lt"/>
              </a:rPr>
              <a:t>vol</a:t>
            </a:r>
            <a:r>
              <a:rPr lang="fr-FR" sz="1600" dirty="0" smtClean="0">
                <a:latin typeface="+mj-lt"/>
              </a:rPr>
              <a:t> </a:t>
            </a:r>
            <a:r>
              <a:rPr lang="fr-FR" sz="1600" b="1" dirty="0">
                <a:solidFill>
                  <a:srgbClr val="953735"/>
                </a:solidFill>
                <a:latin typeface="+mj-lt"/>
              </a:rPr>
              <a:t>(VS0) est inférieure ou égale à :</a:t>
            </a:r>
          </a:p>
          <a:p>
            <a:pPr marL="800100" lvl="1" indent="-342900">
              <a:spcAft>
                <a:spcPts val="600"/>
              </a:spcAft>
              <a:buFont typeface="Wingdings" charset="2"/>
              <a:buChar char="ü"/>
            </a:pPr>
            <a:r>
              <a:rPr lang="fr-FR" sz="1600" dirty="0">
                <a:latin typeface="+mj-lt"/>
              </a:rPr>
              <a:t>35 nœuds (65 km/h)</a:t>
            </a:r>
            <a:r>
              <a:rPr lang="fr-FR" sz="1600" dirty="0" smtClean="0">
                <a:latin typeface="+mj-lt"/>
              </a:rPr>
              <a:t>.</a:t>
            </a:r>
            <a:endParaRPr lang="en-GB" sz="1600" dirty="0">
              <a:latin typeface="+mj-lt"/>
            </a:endParaRPr>
          </a:p>
        </p:txBody>
      </p:sp>
      <p:sp>
        <p:nvSpPr>
          <p:cNvPr id="7" name="AutoShape 4"/>
          <p:cNvSpPr>
            <a:spLocks noGrp="1" noChangeArrowheads="1"/>
          </p:cNvSpPr>
          <p:nvPr>
            <p:ph type="title" idx="4294967295"/>
          </p:nvPr>
        </p:nvSpPr>
        <p:spPr bwMode="auto">
          <a:xfrm>
            <a:off x="377825" y="12700"/>
            <a:ext cx="8382000" cy="395288"/>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eaLnBrk="0" hangingPunct="0">
              <a:spcBef>
                <a:spcPct val="50000"/>
              </a:spcBef>
              <a:defRPr/>
            </a:pPr>
            <a:r>
              <a:rPr lang="fr-F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ＭＳ Ｐゴシック" charset="-128"/>
                <a:cs typeface="Trebuchet MS"/>
              </a:rPr>
              <a:t>LES REGLES DE L’AIR</a:t>
            </a:r>
          </a:p>
        </p:txBody>
      </p:sp>
      <p:sp>
        <p:nvSpPr>
          <p:cNvPr id="9" name="Titre 24"/>
          <p:cNvSpPr txBox="1">
            <a:spLocks/>
          </p:cNvSpPr>
          <p:nvPr/>
        </p:nvSpPr>
        <p:spPr>
          <a:xfrm>
            <a:off x="2075315" y="643688"/>
            <a:ext cx="5021945" cy="338554"/>
          </a:xfrm>
          <a:prstGeom prst="rect">
            <a:avLst/>
          </a:prstGeom>
        </p:spPr>
        <p:style>
          <a:lnRef idx="3">
            <a:schemeClr val="lt1"/>
          </a:lnRef>
          <a:fillRef idx="1">
            <a:schemeClr val="accent1"/>
          </a:fillRef>
          <a:effectRef idx="1">
            <a:schemeClr val="accent1"/>
          </a:effectRef>
          <a:fontRef idx="minor">
            <a:schemeClr val="lt1"/>
          </a:fontRef>
        </p:style>
        <p:txBody>
          <a:bodyPr vert="horz" wrap="square" lIns="0" tIns="0" rIns="0" bIns="0" rtlCol="0" anchor="t">
            <a:spAutoFit/>
          </a:bodyPr>
          <a:lstStyle/>
          <a:p>
            <a:pPr marL="0" marR="0" lvl="0" indent="0" algn="ctr" defTabSz="914363" rtl="0" eaLnBrk="1" fontAlgn="auto" latinLnBrk="0" hangingPunct="1">
              <a:lnSpc>
                <a:spcPct val="90000"/>
              </a:lnSpc>
              <a:spcBef>
                <a:spcPct val="0"/>
              </a:spcBef>
              <a:spcAft>
                <a:spcPts val="0"/>
              </a:spcAft>
              <a:buClrTx/>
              <a:buSzTx/>
              <a:buFontTx/>
              <a:buNone/>
              <a:tabLst/>
              <a:defRPr/>
            </a:pPr>
            <a:r>
              <a:rPr lang="fr-FR" sz="2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j-lt"/>
                <a:cs typeface="Arial" charset="0"/>
              </a:rPr>
              <a:t>Les différentes classes d’ULM</a:t>
            </a:r>
            <a:endParaRPr kumimoji="0" lang="fr-FR" sz="2000" b="1" i="0" u="none" strike="noStrike" kern="1200" spc="50" normalizeH="0" baseline="0" noProof="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mj-lt"/>
              <a:cs typeface="Arial" charset="0"/>
            </a:endParaRPr>
          </a:p>
        </p:txBody>
      </p:sp>
    </p:spTree>
    <p:extLst>
      <p:ext uri="{BB962C8B-B14F-4D97-AF65-F5344CB8AC3E}">
        <p14:creationId xmlns:p14="http://schemas.microsoft.com/office/powerpoint/2010/main" val="186735005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88950" y="1273115"/>
            <a:ext cx="8229600" cy="4508927"/>
          </a:xfrm>
          <a:prstGeom prst="rect">
            <a:avLst/>
          </a:prstGeom>
        </p:spPr>
        <p:txBody>
          <a:bodyPr wrap="square">
            <a:spAutoFit/>
          </a:bodyPr>
          <a:lstStyle/>
          <a:p>
            <a:pPr marL="342900" indent="-342900">
              <a:spcAft>
                <a:spcPts val="600"/>
              </a:spcAft>
              <a:buFont typeface="Wingdings" charset="2"/>
              <a:buChar char="²"/>
            </a:pPr>
            <a:r>
              <a:rPr lang="fr-FR" sz="2000" b="1" dirty="0">
                <a:solidFill>
                  <a:schemeClr val="tx2"/>
                </a:solidFill>
                <a:latin typeface="+mj-lt"/>
                <a:cs typeface="Arial" charset="0"/>
              </a:rPr>
              <a:t>Classe 3 (dite multiaxe)</a:t>
            </a:r>
            <a:endParaRPr lang="en-GB" sz="2000" b="1" dirty="0">
              <a:solidFill>
                <a:schemeClr val="tx2"/>
              </a:solidFill>
              <a:latin typeface="+mj-lt"/>
              <a:cs typeface="Arial" charset="0"/>
            </a:endParaRPr>
          </a:p>
          <a:p>
            <a:pPr>
              <a:spcBef>
                <a:spcPts val="0"/>
              </a:spcBef>
              <a:spcAft>
                <a:spcPts val="600"/>
              </a:spcAft>
            </a:pPr>
            <a:r>
              <a:rPr lang="fr-FR" sz="1600" dirty="0">
                <a:latin typeface="+mj-lt"/>
              </a:rPr>
              <a:t>Un ULM multiaxe est un aéronef monomoteur sustenté par une voilure fixe.</a:t>
            </a:r>
            <a:endParaRPr lang="en-GB" sz="1600" dirty="0">
              <a:latin typeface="+mj-lt"/>
            </a:endParaRPr>
          </a:p>
          <a:p>
            <a:pPr marL="342900" indent="-342900">
              <a:spcBef>
                <a:spcPts val="0"/>
              </a:spcBef>
              <a:spcAft>
                <a:spcPts val="600"/>
              </a:spcAft>
              <a:buFont typeface="Wingdings" charset="2"/>
              <a:buChar char="v"/>
            </a:pPr>
            <a:r>
              <a:rPr lang="fr-FR" sz="1600" b="1" dirty="0">
                <a:solidFill>
                  <a:srgbClr val="953735"/>
                </a:solidFill>
                <a:latin typeface="+mj-lt"/>
              </a:rPr>
              <a:t>La puissance maximale est inférieure ou égale à :</a:t>
            </a:r>
          </a:p>
          <a:p>
            <a:pPr marL="800100" lvl="1" indent="-342900">
              <a:spcBef>
                <a:spcPts val="0"/>
              </a:spcBef>
              <a:spcAft>
                <a:spcPts val="600"/>
              </a:spcAft>
              <a:buFont typeface="Wingdings" charset="2"/>
              <a:buChar char="ü"/>
            </a:pPr>
            <a:r>
              <a:rPr lang="fr-FR" sz="1600" dirty="0">
                <a:latin typeface="+mj-lt"/>
              </a:rPr>
              <a:t>60 kW ( 81 Cv) pour un monoplace,</a:t>
            </a:r>
          </a:p>
          <a:p>
            <a:pPr marL="800100" lvl="1" indent="-342900">
              <a:spcBef>
                <a:spcPts val="0"/>
              </a:spcBef>
              <a:spcAft>
                <a:spcPts val="600"/>
              </a:spcAft>
              <a:buFont typeface="Wingdings" charset="2"/>
              <a:buChar char="ü"/>
            </a:pPr>
            <a:r>
              <a:rPr lang="fr-FR" sz="1600" dirty="0">
                <a:latin typeface="+mj-lt"/>
              </a:rPr>
              <a:t>75 kW (101 Cv) pour un biplace.</a:t>
            </a:r>
            <a:endParaRPr lang="en-GB" sz="1600" dirty="0">
              <a:latin typeface="+mj-lt"/>
            </a:endParaRPr>
          </a:p>
          <a:p>
            <a:pPr marL="342900" indent="-342900">
              <a:spcBef>
                <a:spcPts val="0"/>
              </a:spcBef>
              <a:spcAft>
                <a:spcPts val="600"/>
              </a:spcAft>
              <a:buFont typeface="Wingdings" charset="2"/>
              <a:buChar char="v"/>
            </a:pPr>
            <a:r>
              <a:rPr lang="fr-FR" sz="1600" b="1" dirty="0">
                <a:solidFill>
                  <a:srgbClr val="953735"/>
                </a:solidFill>
                <a:latin typeface="+mj-lt"/>
              </a:rPr>
              <a:t>La masse maximale est inférieure ou égale à :</a:t>
            </a:r>
          </a:p>
          <a:p>
            <a:pPr marL="800100" lvl="1" indent="-342900">
              <a:spcBef>
                <a:spcPts val="0"/>
              </a:spcBef>
              <a:spcAft>
                <a:spcPts val="600"/>
              </a:spcAft>
              <a:buFont typeface="Wingdings" charset="2"/>
              <a:buChar char="ü"/>
            </a:pPr>
            <a:r>
              <a:rPr lang="fr-FR" sz="1600" dirty="0">
                <a:latin typeface="+mj-lt"/>
              </a:rPr>
              <a:t>300 kg pour un monoplace,</a:t>
            </a:r>
          </a:p>
          <a:p>
            <a:pPr marL="800100" lvl="1" indent="-342900">
              <a:spcBef>
                <a:spcPts val="0"/>
              </a:spcBef>
              <a:spcAft>
                <a:spcPts val="600"/>
              </a:spcAft>
              <a:buFont typeface="Wingdings" charset="2"/>
              <a:buChar char="ü"/>
            </a:pPr>
            <a:r>
              <a:rPr lang="fr-FR" sz="1600" dirty="0">
                <a:latin typeface="+mj-lt"/>
              </a:rPr>
              <a:t>450 kg pour un </a:t>
            </a:r>
            <a:r>
              <a:rPr lang="fr-FR" sz="1600" dirty="0" smtClean="0">
                <a:latin typeface="+mj-lt"/>
              </a:rPr>
              <a:t>biplace,</a:t>
            </a:r>
            <a:endParaRPr lang="fr-FR" sz="1600" dirty="0">
              <a:latin typeface="+mj-lt"/>
            </a:endParaRPr>
          </a:p>
          <a:p>
            <a:pPr marL="800100" lvl="1" indent="-342900">
              <a:spcBef>
                <a:spcPts val="0"/>
              </a:spcBef>
              <a:spcAft>
                <a:spcPts val="600"/>
              </a:spcAft>
              <a:buFont typeface="Wingdings" charset="2"/>
              <a:buChar char="ü"/>
            </a:pPr>
            <a:r>
              <a:rPr lang="fr-FR" sz="1600" dirty="0">
                <a:latin typeface="+mj-lt"/>
              </a:rPr>
              <a:t>+ 5 % dans le cas d'un ULM équipé d'un parachute de secours, </a:t>
            </a:r>
          </a:p>
          <a:p>
            <a:pPr marL="800100" lvl="1" indent="-342900">
              <a:spcBef>
                <a:spcPts val="0"/>
              </a:spcBef>
              <a:spcAft>
                <a:spcPts val="600"/>
              </a:spcAft>
              <a:buFont typeface="Wingdings" charset="2"/>
              <a:buChar char="ü"/>
            </a:pPr>
            <a:r>
              <a:rPr lang="fr-FR" sz="1600" dirty="0">
                <a:latin typeface="+mj-lt"/>
              </a:rPr>
              <a:t>+ 10 % dans le cas d'un ULM à flotteurs</a:t>
            </a:r>
            <a:r>
              <a:rPr lang="en-GB" sz="1600" dirty="0">
                <a:latin typeface="+mj-lt"/>
              </a:rPr>
              <a:t>.</a:t>
            </a:r>
            <a:endParaRPr lang="fr-FR" sz="1600" dirty="0">
              <a:latin typeface="+mj-lt"/>
            </a:endParaRPr>
          </a:p>
          <a:p>
            <a:pPr marL="342900" indent="-342900">
              <a:spcBef>
                <a:spcPts val="0"/>
              </a:spcBef>
              <a:spcAft>
                <a:spcPts val="600"/>
              </a:spcAft>
              <a:buFont typeface="Wingdings" charset="2"/>
              <a:buChar char="v"/>
            </a:pPr>
            <a:r>
              <a:rPr lang="fr-FR" sz="1600" b="1" dirty="0">
                <a:solidFill>
                  <a:srgbClr val="953735"/>
                </a:solidFill>
                <a:latin typeface="+mj-lt"/>
              </a:rPr>
              <a:t>la vitesse de décrochage ou la vitesse constante minimale de vol</a:t>
            </a:r>
            <a:r>
              <a:rPr lang="fr-FR" sz="1600" dirty="0">
                <a:latin typeface="+mj-lt"/>
              </a:rPr>
              <a:t> </a:t>
            </a:r>
            <a:r>
              <a:rPr lang="fr-FR" sz="1600" b="1" dirty="0">
                <a:solidFill>
                  <a:srgbClr val="953735"/>
                </a:solidFill>
                <a:latin typeface="+mj-lt"/>
              </a:rPr>
              <a:t>(VS0) est inférieure ou égale à :</a:t>
            </a:r>
          </a:p>
          <a:p>
            <a:pPr marL="800100" lvl="1" indent="-342900">
              <a:spcBef>
                <a:spcPts val="0"/>
              </a:spcBef>
              <a:spcAft>
                <a:spcPts val="600"/>
              </a:spcAft>
              <a:buFont typeface="Wingdings" charset="2"/>
              <a:buChar char="ü"/>
            </a:pPr>
            <a:r>
              <a:rPr lang="fr-FR" sz="1600" dirty="0">
                <a:latin typeface="+mj-lt"/>
              </a:rPr>
              <a:t>35 nœuds (65 km/h).</a:t>
            </a:r>
            <a:r>
              <a:rPr lang="fr-FR" sz="1600" dirty="0" smtClean="0">
                <a:latin typeface="+mj-lt"/>
              </a:rPr>
              <a:t> </a:t>
            </a:r>
            <a:endParaRPr lang="en-GB" sz="1600" dirty="0">
              <a:latin typeface="+mj-lt"/>
            </a:endParaRP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1335787">
            <a:off x="4927451" y="1747537"/>
            <a:ext cx="4212347" cy="1871993"/>
          </a:xfrm>
          <a:prstGeom prst="rect">
            <a:avLst/>
          </a:prstGeom>
          <a:noFill/>
          <a:ln>
            <a:noFill/>
          </a:ln>
        </p:spPr>
      </p:pic>
      <p:sp>
        <p:nvSpPr>
          <p:cNvPr id="7" name="AutoShape 4"/>
          <p:cNvSpPr>
            <a:spLocks noGrp="1" noChangeArrowheads="1"/>
          </p:cNvSpPr>
          <p:nvPr>
            <p:ph type="title" idx="4294967295"/>
          </p:nvPr>
        </p:nvSpPr>
        <p:spPr bwMode="auto">
          <a:xfrm>
            <a:off x="377825" y="0"/>
            <a:ext cx="8382000" cy="395288"/>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eaLnBrk="0" hangingPunct="0">
              <a:spcBef>
                <a:spcPct val="50000"/>
              </a:spcBef>
              <a:defRPr/>
            </a:pPr>
            <a:r>
              <a:rPr lang="fr-F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ＭＳ Ｐゴシック" charset="-128"/>
                <a:cs typeface="Trebuchet MS"/>
              </a:rPr>
              <a:t>LES REGLES DE L’AIR</a:t>
            </a:r>
          </a:p>
        </p:txBody>
      </p:sp>
      <p:sp>
        <p:nvSpPr>
          <p:cNvPr id="8" name="Titre 24"/>
          <p:cNvSpPr txBox="1">
            <a:spLocks/>
          </p:cNvSpPr>
          <p:nvPr/>
        </p:nvSpPr>
        <p:spPr>
          <a:xfrm>
            <a:off x="2057852" y="643522"/>
            <a:ext cx="5021945" cy="338554"/>
          </a:xfrm>
          <a:prstGeom prst="rect">
            <a:avLst/>
          </a:prstGeom>
        </p:spPr>
        <p:style>
          <a:lnRef idx="3">
            <a:schemeClr val="lt1"/>
          </a:lnRef>
          <a:fillRef idx="1">
            <a:schemeClr val="accent1"/>
          </a:fillRef>
          <a:effectRef idx="1">
            <a:schemeClr val="accent1"/>
          </a:effectRef>
          <a:fontRef idx="minor">
            <a:schemeClr val="lt1"/>
          </a:fontRef>
        </p:style>
        <p:txBody>
          <a:bodyPr vert="horz" wrap="square" lIns="0" tIns="0" rIns="0" bIns="0" rtlCol="0" anchor="t">
            <a:spAutoFit/>
          </a:bodyPr>
          <a:lstStyle/>
          <a:p>
            <a:pPr marL="0" marR="0" lvl="0" indent="0" algn="ctr" defTabSz="914363" rtl="0" eaLnBrk="1" fontAlgn="auto" latinLnBrk="0" hangingPunct="1">
              <a:lnSpc>
                <a:spcPct val="90000"/>
              </a:lnSpc>
              <a:spcBef>
                <a:spcPct val="0"/>
              </a:spcBef>
              <a:spcAft>
                <a:spcPts val="0"/>
              </a:spcAft>
              <a:buClrTx/>
              <a:buSzTx/>
              <a:buFontTx/>
              <a:buNone/>
              <a:tabLst/>
              <a:defRPr/>
            </a:pPr>
            <a:r>
              <a:rPr lang="fr-FR" sz="2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j-lt"/>
                <a:cs typeface="Arial" charset="0"/>
              </a:rPr>
              <a:t>Les différentes classes d’ULM</a:t>
            </a:r>
            <a:endParaRPr kumimoji="0" lang="fr-FR" sz="2000" b="1" i="0" u="none" strike="noStrike" kern="1200" spc="50" normalizeH="0" baseline="0" noProof="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mj-lt"/>
              <a:cs typeface="Arial" charset="0"/>
            </a:endParaRPr>
          </a:p>
        </p:txBody>
      </p:sp>
    </p:spTree>
    <p:extLst>
      <p:ext uri="{BB962C8B-B14F-4D97-AF65-F5344CB8AC3E}">
        <p14:creationId xmlns:p14="http://schemas.microsoft.com/office/powerpoint/2010/main" val="134954509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080000">
            <a:off x="5225469" y="1460777"/>
            <a:ext cx="4636757" cy="3455999"/>
          </a:xfrm>
          <a:prstGeom prst="rect">
            <a:avLst/>
          </a:prstGeom>
          <a:noFill/>
          <a:ln>
            <a:noFill/>
          </a:ln>
        </p:spPr>
      </p:pic>
      <p:sp>
        <p:nvSpPr>
          <p:cNvPr id="5" name="Rectangle 4"/>
          <p:cNvSpPr/>
          <p:nvPr/>
        </p:nvSpPr>
        <p:spPr>
          <a:xfrm>
            <a:off x="488949" y="1290048"/>
            <a:ext cx="8417983" cy="5555368"/>
          </a:xfrm>
          <a:prstGeom prst="rect">
            <a:avLst/>
          </a:prstGeom>
        </p:spPr>
        <p:txBody>
          <a:bodyPr wrap="square">
            <a:spAutoFit/>
          </a:bodyPr>
          <a:lstStyle/>
          <a:p>
            <a:pPr marL="342900" indent="-342900">
              <a:spcAft>
                <a:spcPts val="600"/>
              </a:spcAft>
              <a:buFont typeface="Wingdings" charset="2"/>
              <a:buChar char="²"/>
            </a:pPr>
            <a:r>
              <a:rPr lang="fr-FR" sz="2000" b="1" dirty="0">
                <a:solidFill>
                  <a:schemeClr val="tx2"/>
                </a:solidFill>
                <a:latin typeface="+mj-lt"/>
                <a:cs typeface="Arial" charset="0"/>
              </a:rPr>
              <a:t>Classe 4 (dite autogire ultraléger)</a:t>
            </a:r>
            <a:endParaRPr lang="en-GB" sz="2000" b="1" dirty="0">
              <a:solidFill>
                <a:schemeClr val="tx2"/>
              </a:solidFill>
              <a:latin typeface="+mj-lt"/>
              <a:cs typeface="Arial" charset="0"/>
            </a:endParaRPr>
          </a:p>
          <a:p>
            <a:pPr>
              <a:spcAft>
                <a:spcPts val="600"/>
              </a:spcAft>
            </a:pPr>
            <a:r>
              <a:rPr lang="fr-FR" sz="1600" dirty="0">
                <a:latin typeface="+mn-lt"/>
              </a:rPr>
              <a:t>Un ULM </a:t>
            </a:r>
            <a:r>
              <a:rPr lang="fr-FR" sz="1600" dirty="0" smtClean="0">
                <a:latin typeface="+mn-lt"/>
              </a:rPr>
              <a:t>autogire </a:t>
            </a:r>
            <a:r>
              <a:rPr lang="fr-FR" sz="1600" dirty="0">
                <a:latin typeface="+mn-lt"/>
              </a:rPr>
              <a:t>est un aéronef monomoteur sustenté par une voilure </a:t>
            </a:r>
            <a:r>
              <a:rPr lang="fr-FR" sz="1600" dirty="0" smtClean="0">
                <a:latin typeface="+mn-lt"/>
              </a:rPr>
              <a:t>tournante libre.</a:t>
            </a:r>
            <a:endParaRPr lang="en-GB" sz="1600" dirty="0">
              <a:latin typeface="+mn-lt"/>
            </a:endParaRPr>
          </a:p>
          <a:p>
            <a:pPr marL="342900" indent="-342900">
              <a:spcBef>
                <a:spcPts val="600"/>
              </a:spcBef>
              <a:spcAft>
                <a:spcPts val="600"/>
              </a:spcAft>
              <a:buFont typeface="Wingdings" charset="2"/>
              <a:buChar char="v"/>
            </a:pPr>
            <a:r>
              <a:rPr lang="fr-FR" sz="1600" b="1" dirty="0" smtClean="0">
                <a:solidFill>
                  <a:srgbClr val="953735"/>
                </a:solidFill>
                <a:latin typeface="+mn-lt"/>
              </a:rPr>
              <a:t>La </a:t>
            </a:r>
            <a:r>
              <a:rPr lang="fr-FR" sz="1600" b="1" dirty="0">
                <a:solidFill>
                  <a:srgbClr val="953735"/>
                </a:solidFill>
                <a:latin typeface="+mn-lt"/>
              </a:rPr>
              <a:t>puissance maximale est inférieure ou égale à </a:t>
            </a:r>
            <a:r>
              <a:rPr lang="fr-FR" sz="1600" b="1" dirty="0" smtClean="0">
                <a:solidFill>
                  <a:srgbClr val="953735"/>
                </a:solidFill>
                <a:latin typeface="+mn-lt"/>
              </a:rPr>
              <a:t>:</a:t>
            </a:r>
          </a:p>
          <a:p>
            <a:pPr marL="800100" lvl="1" indent="-342900">
              <a:spcAft>
                <a:spcPts val="600"/>
              </a:spcAft>
              <a:buFont typeface="Wingdings" charset="2"/>
              <a:buChar char="ü"/>
            </a:pPr>
            <a:r>
              <a:rPr lang="fr-FR" sz="1600" dirty="0" smtClean="0">
                <a:latin typeface="+mn-lt"/>
              </a:rPr>
              <a:t>75 </a:t>
            </a:r>
            <a:r>
              <a:rPr lang="fr-FR" sz="1600" dirty="0">
                <a:latin typeface="+mn-lt"/>
              </a:rPr>
              <a:t>kW </a:t>
            </a:r>
            <a:r>
              <a:rPr lang="fr-FR" sz="1600" dirty="0" smtClean="0">
                <a:latin typeface="+mn-lt"/>
              </a:rPr>
              <a:t>( 101 Cv) pour </a:t>
            </a:r>
            <a:r>
              <a:rPr lang="fr-FR" sz="1600" dirty="0">
                <a:latin typeface="+mn-lt"/>
              </a:rPr>
              <a:t>un </a:t>
            </a:r>
            <a:r>
              <a:rPr lang="fr-FR" sz="1600" dirty="0" smtClean="0">
                <a:latin typeface="+mn-lt"/>
              </a:rPr>
              <a:t>monoplace,</a:t>
            </a:r>
          </a:p>
          <a:p>
            <a:pPr marL="800100" lvl="1" indent="-342900">
              <a:spcAft>
                <a:spcPts val="600"/>
              </a:spcAft>
              <a:buFont typeface="Wingdings" charset="2"/>
              <a:buChar char="ü"/>
            </a:pPr>
            <a:r>
              <a:rPr lang="fr-FR" sz="1600" dirty="0" smtClean="0">
                <a:latin typeface="+mn-lt"/>
              </a:rPr>
              <a:t>90 </a:t>
            </a:r>
            <a:r>
              <a:rPr lang="fr-FR" sz="1600" dirty="0">
                <a:latin typeface="+mn-lt"/>
              </a:rPr>
              <a:t>kW </a:t>
            </a:r>
            <a:r>
              <a:rPr lang="fr-FR" sz="1600" dirty="0" smtClean="0">
                <a:latin typeface="+mn-lt"/>
              </a:rPr>
              <a:t>(122 Cv) pour </a:t>
            </a:r>
            <a:r>
              <a:rPr lang="fr-FR" sz="1600" dirty="0">
                <a:latin typeface="+mn-lt"/>
              </a:rPr>
              <a:t>un </a:t>
            </a:r>
            <a:r>
              <a:rPr lang="fr-FR" sz="1600" dirty="0" smtClean="0">
                <a:latin typeface="+mn-lt"/>
              </a:rPr>
              <a:t>biplace.</a:t>
            </a:r>
          </a:p>
          <a:p>
            <a:pPr marL="342900" indent="-342900">
              <a:spcBef>
                <a:spcPts val="600"/>
              </a:spcBef>
              <a:spcAft>
                <a:spcPts val="600"/>
              </a:spcAft>
              <a:buFont typeface="Wingdings" charset="2"/>
              <a:buChar char="v"/>
            </a:pPr>
            <a:r>
              <a:rPr lang="fr-FR" sz="1600" b="1" dirty="0" smtClean="0">
                <a:solidFill>
                  <a:srgbClr val="953735"/>
                </a:solidFill>
                <a:latin typeface="+mn-lt"/>
              </a:rPr>
              <a:t>La </a:t>
            </a:r>
            <a:r>
              <a:rPr lang="fr-FR" sz="1600" b="1" dirty="0">
                <a:solidFill>
                  <a:srgbClr val="953735"/>
                </a:solidFill>
                <a:latin typeface="+mn-lt"/>
              </a:rPr>
              <a:t>masse maximale est inférieure ou égale à :</a:t>
            </a:r>
          </a:p>
          <a:p>
            <a:pPr marL="800100" lvl="1" indent="-342900">
              <a:spcAft>
                <a:spcPts val="600"/>
              </a:spcAft>
              <a:buFont typeface="Wingdings" charset="2"/>
              <a:buChar char="ü"/>
            </a:pPr>
            <a:r>
              <a:rPr lang="fr-FR" sz="1600" dirty="0">
                <a:latin typeface="+mn-lt"/>
              </a:rPr>
              <a:t>300 kg pour un monoplace,</a:t>
            </a:r>
          </a:p>
          <a:p>
            <a:pPr marL="800100" lvl="1" indent="-342900">
              <a:spcAft>
                <a:spcPts val="600"/>
              </a:spcAft>
              <a:buFont typeface="Wingdings" charset="2"/>
              <a:buChar char="ü"/>
            </a:pPr>
            <a:r>
              <a:rPr lang="fr-FR" sz="1600" dirty="0">
                <a:latin typeface="+mn-lt"/>
              </a:rPr>
              <a:t>450 kg pour un biplace</a:t>
            </a:r>
            <a:r>
              <a:rPr lang="fr-FR" sz="1600" dirty="0" smtClean="0">
                <a:latin typeface="+mn-lt"/>
              </a:rPr>
              <a:t>.</a:t>
            </a:r>
            <a:endParaRPr lang="fr-FR" sz="1600" dirty="0">
              <a:latin typeface="+mn-lt"/>
            </a:endParaRPr>
          </a:p>
          <a:p>
            <a:pPr marL="800100" lvl="1" indent="-342900">
              <a:spcAft>
                <a:spcPts val="600"/>
              </a:spcAft>
              <a:buFont typeface="Wingdings" charset="2"/>
              <a:buChar char="ü"/>
            </a:pPr>
            <a:r>
              <a:rPr lang="fr-FR" sz="1600" dirty="0">
                <a:latin typeface="+mn-lt"/>
              </a:rPr>
              <a:t>+</a:t>
            </a:r>
            <a:r>
              <a:rPr lang="fr-FR" sz="1600" dirty="0" smtClean="0">
                <a:latin typeface="+mn-lt"/>
              </a:rPr>
              <a:t> </a:t>
            </a:r>
            <a:r>
              <a:rPr lang="fr-FR" sz="1600" dirty="0">
                <a:latin typeface="+mn-lt"/>
              </a:rPr>
              <a:t>5 % dans le cas d'un ULM équipé d'un parachute de </a:t>
            </a:r>
            <a:r>
              <a:rPr lang="fr-FR" sz="1600" dirty="0" smtClean="0">
                <a:latin typeface="+mn-lt"/>
              </a:rPr>
              <a:t>secours, </a:t>
            </a:r>
          </a:p>
          <a:p>
            <a:pPr marL="342900" indent="-342900">
              <a:spcBef>
                <a:spcPts val="600"/>
              </a:spcBef>
              <a:spcAft>
                <a:spcPts val="600"/>
              </a:spcAft>
              <a:buFont typeface="Wingdings" charset="2"/>
              <a:buChar char="v"/>
            </a:pPr>
            <a:r>
              <a:rPr lang="fr-FR" sz="1600" b="1" dirty="0">
                <a:solidFill>
                  <a:srgbClr val="953735"/>
                </a:solidFill>
                <a:latin typeface="+mn-lt"/>
              </a:rPr>
              <a:t>la charge </a:t>
            </a:r>
            <a:r>
              <a:rPr lang="fr-FR" sz="1600" b="1" dirty="0" err="1">
                <a:solidFill>
                  <a:srgbClr val="953735"/>
                </a:solidFill>
                <a:latin typeface="+mn-lt"/>
              </a:rPr>
              <a:t>rotorique</a:t>
            </a:r>
            <a:r>
              <a:rPr lang="fr-FR" sz="1600" b="1" dirty="0">
                <a:solidFill>
                  <a:srgbClr val="953735"/>
                </a:solidFill>
                <a:latin typeface="+mn-lt"/>
              </a:rPr>
              <a:t> à la masse maximale est comprise entre 4,5 et 12 kg au m</a:t>
            </a:r>
            <a:r>
              <a:rPr lang="fr-FR" sz="1600" b="1" baseline="40000" dirty="0">
                <a:solidFill>
                  <a:srgbClr val="953735"/>
                </a:solidFill>
                <a:latin typeface="+mn-lt"/>
              </a:rPr>
              <a:t>2</a:t>
            </a:r>
            <a:r>
              <a:rPr lang="fr-FR" sz="1600" b="1" dirty="0">
                <a:solidFill>
                  <a:srgbClr val="953735"/>
                </a:solidFill>
                <a:latin typeface="+mn-lt"/>
              </a:rPr>
              <a:t>.</a:t>
            </a:r>
          </a:p>
          <a:p>
            <a:pPr marL="800100" lvl="1" indent="-342900">
              <a:spcAft>
                <a:spcPts val="600"/>
              </a:spcAft>
              <a:buFont typeface="Wingdings" charset="2"/>
              <a:buChar char="ü"/>
            </a:pPr>
            <a:r>
              <a:rPr lang="fr-FR" sz="1600" dirty="0" smtClean="0">
                <a:latin typeface="+mn-lt"/>
              </a:rPr>
              <a:t>Charge </a:t>
            </a:r>
            <a:r>
              <a:rPr lang="fr-FR" sz="1600" dirty="0" err="1">
                <a:latin typeface="+mn-lt"/>
              </a:rPr>
              <a:t>rotorique</a:t>
            </a:r>
            <a:r>
              <a:rPr lang="fr-FR" sz="1600" dirty="0">
                <a:latin typeface="+mn-lt"/>
              </a:rPr>
              <a:t> : rapport de la masse de l'appareil par la surface du rotor.</a:t>
            </a:r>
          </a:p>
          <a:p>
            <a:pPr marL="800100" lvl="1" indent="-342900">
              <a:spcAft>
                <a:spcPts val="600"/>
              </a:spcAft>
              <a:buFont typeface="Wingdings" charset="2"/>
              <a:buChar char="ü"/>
            </a:pPr>
            <a:r>
              <a:rPr lang="fr-FR" sz="1600" dirty="0" smtClean="0">
                <a:latin typeface="+mn-lt"/>
              </a:rPr>
              <a:t>La </a:t>
            </a:r>
            <a:r>
              <a:rPr lang="fr-FR" sz="1600" dirty="0">
                <a:latin typeface="+mn-lt"/>
              </a:rPr>
              <a:t>surface du rotor : produit du carré du diamètre du rotor par π / 4.</a:t>
            </a:r>
            <a:endParaRPr lang="en-GB" sz="1600" dirty="0">
              <a:latin typeface="+mn-lt"/>
            </a:endParaRPr>
          </a:p>
          <a:p>
            <a:pPr marL="342900" lvl="1" indent="-342900">
              <a:spcBef>
                <a:spcPts val="600"/>
              </a:spcBef>
              <a:spcAft>
                <a:spcPts val="600"/>
              </a:spcAft>
              <a:buFont typeface="Wingdings" charset="2"/>
              <a:buChar char="v"/>
            </a:pPr>
            <a:r>
              <a:rPr lang="fr-FR" sz="1600" b="1" dirty="0">
                <a:solidFill>
                  <a:srgbClr val="953735"/>
                </a:solidFill>
                <a:latin typeface="+mn-lt"/>
              </a:rPr>
              <a:t>Exemple pour un autogire de 450 Kg avec un rotor de 8,50 m de diamètre :</a:t>
            </a:r>
          </a:p>
          <a:p>
            <a:pPr marL="800100" lvl="1" indent="-342900">
              <a:spcAft>
                <a:spcPts val="600"/>
              </a:spcAft>
              <a:buFont typeface="Wingdings" charset="2"/>
              <a:buChar char="ü"/>
            </a:pPr>
            <a:r>
              <a:rPr lang="fr-FR" sz="1600" dirty="0">
                <a:latin typeface="+mn-lt"/>
              </a:rPr>
              <a:t>Surface rotor = 8,50</a:t>
            </a:r>
            <a:r>
              <a:rPr lang="fr-FR" sz="1600" baseline="40000" dirty="0">
                <a:latin typeface="+mn-lt"/>
              </a:rPr>
              <a:t>2</a:t>
            </a:r>
            <a:r>
              <a:rPr lang="fr-FR" sz="1600" dirty="0">
                <a:latin typeface="+mn-lt"/>
              </a:rPr>
              <a:t> x 3,14 / 4 = 56,71 m</a:t>
            </a:r>
            <a:r>
              <a:rPr lang="fr-FR" sz="1600" baseline="40000" dirty="0">
                <a:latin typeface="+mn-lt"/>
              </a:rPr>
              <a:t>2</a:t>
            </a:r>
            <a:r>
              <a:rPr lang="fr-FR" sz="1600" dirty="0">
                <a:latin typeface="+mn-lt"/>
              </a:rPr>
              <a:t> </a:t>
            </a:r>
          </a:p>
          <a:p>
            <a:pPr marL="800100" lvl="1" indent="-342900">
              <a:spcAft>
                <a:spcPts val="600"/>
              </a:spcAft>
              <a:buFont typeface="Wingdings" charset="2"/>
              <a:buChar char="ü"/>
            </a:pPr>
            <a:r>
              <a:rPr lang="fr-FR" sz="1600" dirty="0">
                <a:latin typeface="+mn-lt"/>
              </a:rPr>
              <a:t>Charge </a:t>
            </a:r>
            <a:r>
              <a:rPr lang="fr-FR" sz="1600" dirty="0" err="1">
                <a:latin typeface="+mn-lt"/>
              </a:rPr>
              <a:t>rotorique</a:t>
            </a:r>
            <a:r>
              <a:rPr lang="fr-FR" sz="1600" dirty="0">
                <a:latin typeface="+mn-lt"/>
              </a:rPr>
              <a:t> =  450 Kg / 56,71 m</a:t>
            </a:r>
            <a:r>
              <a:rPr lang="fr-FR" sz="1600" baseline="40000" dirty="0">
                <a:latin typeface="+mn-lt"/>
              </a:rPr>
              <a:t>2</a:t>
            </a:r>
            <a:r>
              <a:rPr lang="fr-FR" sz="1600" dirty="0">
                <a:latin typeface="+mn-lt"/>
              </a:rPr>
              <a:t> = 7,93 Kg/m</a:t>
            </a:r>
            <a:r>
              <a:rPr lang="fr-FR" sz="1600" baseline="40000" dirty="0">
                <a:latin typeface="+mn-lt"/>
              </a:rPr>
              <a:t>2</a:t>
            </a:r>
            <a:r>
              <a:rPr lang="fr-FR" sz="1600" dirty="0">
                <a:latin typeface="+mn-lt"/>
              </a:rPr>
              <a:t> </a:t>
            </a:r>
            <a:endParaRPr lang="en-GB" sz="1600" dirty="0">
              <a:latin typeface="+mn-lt"/>
            </a:endParaRPr>
          </a:p>
          <a:p>
            <a:pPr marL="800100" lvl="1" indent="-342900">
              <a:spcAft>
                <a:spcPts val="600"/>
              </a:spcAft>
              <a:buFont typeface="Wingdings" charset="2"/>
              <a:buChar char="ü"/>
            </a:pPr>
            <a:endParaRPr lang="en-GB" sz="1600" dirty="0"/>
          </a:p>
        </p:txBody>
      </p:sp>
      <p:sp>
        <p:nvSpPr>
          <p:cNvPr id="8" name="AutoShape 4"/>
          <p:cNvSpPr>
            <a:spLocks noGrp="1" noChangeArrowheads="1"/>
          </p:cNvSpPr>
          <p:nvPr>
            <p:ph type="title" idx="4294967295"/>
          </p:nvPr>
        </p:nvSpPr>
        <p:spPr bwMode="auto">
          <a:xfrm>
            <a:off x="377825" y="12700"/>
            <a:ext cx="8382000" cy="395288"/>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eaLnBrk="0" hangingPunct="0">
              <a:spcBef>
                <a:spcPct val="50000"/>
              </a:spcBef>
              <a:defRPr/>
            </a:pPr>
            <a:r>
              <a:rPr lang="fr-F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ＭＳ Ｐゴシック" charset="-128"/>
                <a:cs typeface="Trebuchet MS"/>
              </a:rPr>
              <a:t>LES REGLES DE L’AIR</a:t>
            </a:r>
          </a:p>
        </p:txBody>
      </p:sp>
      <p:sp>
        <p:nvSpPr>
          <p:cNvPr id="9" name="Titre 24"/>
          <p:cNvSpPr txBox="1">
            <a:spLocks/>
          </p:cNvSpPr>
          <p:nvPr/>
        </p:nvSpPr>
        <p:spPr>
          <a:xfrm>
            <a:off x="2057852" y="643522"/>
            <a:ext cx="5021945" cy="338554"/>
          </a:xfrm>
          <a:prstGeom prst="rect">
            <a:avLst/>
          </a:prstGeom>
        </p:spPr>
        <p:style>
          <a:lnRef idx="3">
            <a:schemeClr val="lt1"/>
          </a:lnRef>
          <a:fillRef idx="1">
            <a:schemeClr val="accent1"/>
          </a:fillRef>
          <a:effectRef idx="1">
            <a:schemeClr val="accent1"/>
          </a:effectRef>
          <a:fontRef idx="minor">
            <a:schemeClr val="lt1"/>
          </a:fontRef>
        </p:style>
        <p:txBody>
          <a:bodyPr vert="horz" wrap="square" lIns="0" tIns="0" rIns="0" bIns="0" rtlCol="0" anchor="t">
            <a:spAutoFit/>
          </a:bodyPr>
          <a:lstStyle/>
          <a:p>
            <a:pPr marL="0" marR="0" lvl="0" indent="0" algn="ctr" defTabSz="914363" rtl="0" eaLnBrk="1" fontAlgn="auto" latinLnBrk="0" hangingPunct="1">
              <a:lnSpc>
                <a:spcPct val="90000"/>
              </a:lnSpc>
              <a:spcBef>
                <a:spcPct val="0"/>
              </a:spcBef>
              <a:spcAft>
                <a:spcPts val="0"/>
              </a:spcAft>
              <a:buClrTx/>
              <a:buSzTx/>
              <a:buFontTx/>
              <a:buNone/>
              <a:tabLst/>
              <a:defRPr/>
            </a:pPr>
            <a:r>
              <a:rPr lang="fr-FR" sz="2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j-lt"/>
                <a:cs typeface="Arial" charset="0"/>
              </a:rPr>
              <a:t>Les différentes classes d’ULM</a:t>
            </a:r>
            <a:endParaRPr kumimoji="0" lang="fr-FR" sz="2000" b="1" i="0" u="none" strike="noStrike" kern="1200" spc="50" normalizeH="0" baseline="0" noProof="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mj-lt"/>
              <a:cs typeface="Arial" charset="0"/>
            </a:endParaRPr>
          </a:p>
        </p:txBody>
      </p:sp>
    </p:spTree>
    <p:extLst>
      <p:ext uri="{BB962C8B-B14F-4D97-AF65-F5344CB8AC3E}">
        <p14:creationId xmlns:p14="http://schemas.microsoft.com/office/powerpoint/2010/main" val="231149415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BEBA8EAE-BF5A-486C-A8C5-ECC9F3942E4B}">
                <a14:imgProps xmlns:a14="http://schemas.microsoft.com/office/drawing/2010/main">
                  <a14:imgLayer r:embed="rId4">
                    <a14:imgEffect>
                      <a14:backgroundRemoval t="10000" b="90000" l="8000" r="98375"/>
                    </a14:imgEffect>
                  </a14:imgLayer>
                </a14:imgProps>
              </a:ext>
            </a:extLst>
          </a:blip>
          <a:stretch>
            <a:fillRect/>
          </a:stretch>
        </p:blipFill>
        <p:spPr>
          <a:xfrm>
            <a:off x="3640668" y="3263902"/>
            <a:ext cx="4571997" cy="2857497"/>
          </a:xfrm>
          <a:prstGeom prst="rect">
            <a:avLst/>
          </a:prstGeom>
        </p:spPr>
      </p:pic>
      <p:sp>
        <p:nvSpPr>
          <p:cNvPr id="5" name="Rectangle 4"/>
          <p:cNvSpPr/>
          <p:nvPr/>
        </p:nvSpPr>
        <p:spPr>
          <a:xfrm>
            <a:off x="377825" y="1340849"/>
            <a:ext cx="8417983" cy="3139321"/>
          </a:xfrm>
          <a:prstGeom prst="rect">
            <a:avLst/>
          </a:prstGeom>
        </p:spPr>
        <p:txBody>
          <a:bodyPr wrap="square">
            <a:spAutoFit/>
          </a:bodyPr>
          <a:lstStyle/>
          <a:p>
            <a:pPr marL="342900" indent="-342900">
              <a:spcAft>
                <a:spcPts val="600"/>
              </a:spcAft>
              <a:buFont typeface="Wingdings" charset="2"/>
              <a:buChar char="²"/>
            </a:pPr>
            <a:r>
              <a:rPr lang="fr-FR" sz="2000" b="1" dirty="0">
                <a:solidFill>
                  <a:schemeClr val="tx2"/>
                </a:solidFill>
                <a:latin typeface="+mj-lt"/>
                <a:cs typeface="Arial" charset="0"/>
              </a:rPr>
              <a:t>Classe 5 (dite aérostat dirigeable ultraléger)</a:t>
            </a:r>
            <a:endParaRPr lang="en-GB" sz="2000" b="1" dirty="0">
              <a:solidFill>
                <a:schemeClr val="tx2"/>
              </a:solidFill>
              <a:latin typeface="+mj-lt"/>
              <a:cs typeface="Arial" charset="0"/>
            </a:endParaRPr>
          </a:p>
          <a:p>
            <a:pPr>
              <a:spcAft>
                <a:spcPts val="600"/>
              </a:spcAft>
            </a:pPr>
            <a:r>
              <a:rPr lang="fr-FR" sz="1600" dirty="0">
                <a:latin typeface="+mj-lt"/>
              </a:rPr>
              <a:t>Un aérostat dirigeable ultraléger répond aux conditions techniques suivantes </a:t>
            </a:r>
            <a:r>
              <a:rPr lang="fr-FR" sz="1600" dirty="0" smtClean="0">
                <a:latin typeface="+mj-lt"/>
              </a:rPr>
              <a:t>:</a:t>
            </a:r>
            <a:endParaRPr lang="en-GB" sz="1600" dirty="0">
              <a:latin typeface="+mj-lt"/>
            </a:endParaRPr>
          </a:p>
          <a:p>
            <a:pPr marL="342900" indent="-342900">
              <a:spcBef>
                <a:spcPts val="600"/>
              </a:spcBef>
              <a:spcAft>
                <a:spcPts val="600"/>
              </a:spcAft>
              <a:buFont typeface="Wingdings" charset="2"/>
              <a:buChar char="v"/>
            </a:pPr>
            <a:r>
              <a:rPr lang="fr-FR" sz="1600" b="1" dirty="0" smtClean="0">
                <a:solidFill>
                  <a:srgbClr val="953735"/>
                </a:solidFill>
                <a:latin typeface="+mj-lt"/>
              </a:rPr>
              <a:t>La </a:t>
            </a:r>
            <a:r>
              <a:rPr lang="fr-FR" sz="1600" b="1" dirty="0">
                <a:solidFill>
                  <a:srgbClr val="953735"/>
                </a:solidFill>
                <a:latin typeface="+mj-lt"/>
              </a:rPr>
              <a:t>puissance maximale est inférieure ou égale à </a:t>
            </a:r>
            <a:r>
              <a:rPr lang="fr-FR" sz="1600" b="1" dirty="0" smtClean="0">
                <a:solidFill>
                  <a:srgbClr val="953735"/>
                </a:solidFill>
                <a:latin typeface="+mj-lt"/>
              </a:rPr>
              <a:t>:</a:t>
            </a:r>
          </a:p>
          <a:p>
            <a:pPr marL="800100" lvl="1" indent="-342900">
              <a:spcAft>
                <a:spcPts val="600"/>
              </a:spcAft>
              <a:buFont typeface="Wingdings" charset="2"/>
              <a:buChar char="ü"/>
            </a:pPr>
            <a:r>
              <a:rPr lang="fr-FR" sz="1600" dirty="0" smtClean="0">
                <a:latin typeface="+mj-lt"/>
              </a:rPr>
              <a:t>75 </a:t>
            </a:r>
            <a:r>
              <a:rPr lang="fr-FR" sz="1600" dirty="0">
                <a:latin typeface="+mj-lt"/>
              </a:rPr>
              <a:t>kW </a:t>
            </a:r>
            <a:r>
              <a:rPr lang="fr-FR" sz="1600" dirty="0" smtClean="0">
                <a:latin typeface="+mj-lt"/>
              </a:rPr>
              <a:t>( 101 Cv) pour </a:t>
            </a:r>
            <a:r>
              <a:rPr lang="fr-FR" sz="1600" dirty="0">
                <a:latin typeface="+mj-lt"/>
              </a:rPr>
              <a:t>un </a:t>
            </a:r>
            <a:r>
              <a:rPr lang="fr-FR" sz="1600" dirty="0" smtClean="0">
                <a:latin typeface="+mj-lt"/>
              </a:rPr>
              <a:t>monoplace,</a:t>
            </a:r>
          </a:p>
          <a:p>
            <a:pPr marL="800100" lvl="1" indent="-342900">
              <a:spcAft>
                <a:spcPts val="600"/>
              </a:spcAft>
              <a:buFont typeface="Wingdings" charset="2"/>
              <a:buChar char="ü"/>
            </a:pPr>
            <a:r>
              <a:rPr lang="fr-FR" sz="1600" dirty="0" smtClean="0">
                <a:latin typeface="+mj-lt"/>
              </a:rPr>
              <a:t>90 </a:t>
            </a:r>
            <a:r>
              <a:rPr lang="fr-FR" sz="1600" dirty="0">
                <a:latin typeface="+mj-lt"/>
              </a:rPr>
              <a:t>kW </a:t>
            </a:r>
            <a:r>
              <a:rPr lang="fr-FR" sz="1600" dirty="0" smtClean="0">
                <a:latin typeface="+mj-lt"/>
              </a:rPr>
              <a:t>(122 Cv) pour </a:t>
            </a:r>
            <a:r>
              <a:rPr lang="fr-FR" sz="1600" dirty="0">
                <a:latin typeface="+mj-lt"/>
              </a:rPr>
              <a:t>un </a:t>
            </a:r>
            <a:r>
              <a:rPr lang="fr-FR" sz="1600" dirty="0" smtClean="0">
                <a:latin typeface="+mj-lt"/>
              </a:rPr>
              <a:t>biplace,</a:t>
            </a:r>
          </a:p>
          <a:p>
            <a:pPr marL="800100" lvl="1" indent="-342900">
              <a:spcAft>
                <a:spcPts val="600"/>
              </a:spcAft>
              <a:buFont typeface="Wingdings" charset="2"/>
              <a:buChar char="ü"/>
            </a:pPr>
            <a:r>
              <a:rPr lang="fr-FR" sz="1600" dirty="0">
                <a:latin typeface="+mj-lt"/>
              </a:rPr>
              <a:t>Pour un </a:t>
            </a:r>
            <a:r>
              <a:rPr lang="fr-FR" sz="1600" dirty="0" err="1">
                <a:latin typeface="+mj-lt"/>
              </a:rPr>
              <a:t>multimoteur</a:t>
            </a:r>
            <a:r>
              <a:rPr lang="fr-FR" sz="1600" dirty="0">
                <a:latin typeface="+mj-lt"/>
              </a:rPr>
              <a:t>, ces valeurs sont les puissances cumulées. </a:t>
            </a:r>
            <a:endParaRPr lang="en-GB" sz="1600" dirty="0">
              <a:latin typeface="+mj-lt"/>
            </a:endParaRPr>
          </a:p>
          <a:p>
            <a:pPr marL="342900" indent="-342900">
              <a:spcBef>
                <a:spcPts val="600"/>
              </a:spcBef>
              <a:spcAft>
                <a:spcPts val="600"/>
              </a:spcAft>
              <a:buFont typeface="Wingdings" charset="2"/>
              <a:buChar char="v"/>
            </a:pPr>
            <a:r>
              <a:rPr lang="fr-FR" sz="1600" b="1" dirty="0">
                <a:solidFill>
                  <a:srgbClr val="953735"/>
                </a:solidFill>
                <a:latin typeface="+mj-lt"/>
              </a:rPr>
              <a:t>le volume de l'enveloppe  est inférieure ou égale à :</a:t>
            </a:r>
          </a:p>
          <a:p>
            <a:pPr marL="800100" lvl="1" indent="-342900">
              <a:spcAft>
                <a:spcPts val="600"/>
              </a:spcAft>
              <a:buFont typeface="Wingdings" charset="2"/>
              <a:buChar char="ü"/>
            </a:pPr>
            <a:r>
              <a:rPr lang="fr-FR" sz="1600" dirty="0" smtClean="0">
                <a:latin typeface="+mj-lt"/>
              </a:rPr>
              <a:t>900 m</a:t>
            </a:r>
            <a:r>
              <a:rPr lang="fr-FR" sz="1600" baseline="40000" dirty="0" smtClean="0">
                <a:latin typeface="+mj-lt"/>
              </a:rPr>
              <a:t>3</a:t>
            </a:r>
            <a:r>
              <a:rPr lang="fr-FR" sz="1600" dirty="0" smtClean="0">
                <a:latin typeface="+mj-lt"/>
              </a:rPr>
              <a:t> pour de l’hélium,</a:t>
            </a:r>
            <a:endParaRPr lang="fr-FR" sz="1600" dirty="0">
              <a:latin typeface="+mj-lt"/>
            </a:endParaRPr>
          </a:p>
          <a:p>
            <a:pPr marL="800100" lvl="1" indent="-342900">
              <a:spcAft>
                <a:spcPts val="600"/>
              </a:spcAft>
              <a:buFont typeface="Wingdings" charset="2"/>
              <a:buChar char="ü"/>
            </a:pPr>
            <a:r>
              <a:rPr lang="fr-FR" sz="1600" dirty="0" smtClean="0">
                <a:latin typeface="+mj-lt"/>
              </a:rPr>
              <a:t>2000 m</a:t>
            </a:r>
            <a:r>
              <a:rPr lang="fr-FR" sz="1600" baseline="40000" dirty="0" smtClean="0">
                <a:latin typeface="+mj-lt"/>
              </a:rPr>
              <a:t>3</a:t>
            </a:r>
            <a:r>
              <a:rPr lang="fr-FR" sz="1600" dirty="0" smtClean="0">
                <a:latin typeface="+mj-lt"/>
              </a:rPr>
              <a:t> pour de l’air chaud.</a:t>
            </a:r>
            <a:endParaRPr lang="fr-FR" sz="1600" dirty="0">
              <a:latin typeface="+mj-lt"/>
            </a:endParaRPr>
          </a:p>
        </p:txBody>
      </p:sp>
      <p:sp>
        <p:nvSpPr>
          <p:cNvPr id="7" name="AutoShape 4"/>
          <p:cNvSpPr>
            <a:spLocks noGrp="1" noChangeArrowheads="1"/>
          </p:cNvSpPr>
          <p:nvPr>
            <p:ph type="title" idx="4294967295"/>
          </p:nvPr>
        </p:nvSpPr>
        <p:spPr bwMode="auto">
          <a:xfrm>
            <a:off x="377825" y="12700"/>
            <a:ext cx="8382000" cy="395288"/>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eaLnBrk="0" hangingPunct="0">
              <a:spcBef>
                <a:spcPct val="50000"/>
              </a:spcBef>
              <a:defRPr/>
            </a:pPr>
            <a:r>
              <a:rPr lang="fr-F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ＭＳ Ｐゴシック" charset="-128"/>
                <a:cs typeface="Trebuchet MS"/>
              </a:rPr>
              <a:t>LES REGLES DE L’AIR</a:t>
            </a:r>
          </a:p>
        </p:txBody>
      </p:sp>
      <p:sp>
        <p:nvSpPr>
          <p:cNvPr id="8" name="Titre 24"/>
          <p:cNvSpPr txBox="1">
            <a:spLocks/>
          </p:cNvSpPr>
          <p:nvPr/>
        </p:nvSpPr>
        <p:spPr>
          <a:xfrm>
            <a:off x="1956252" y="643522"/>
            <a:ext cx="5021945" cy="338554"/>
          </a:xfrm>
          <a:prstGeom prst="rect">
            <a:avLst/>
          </a:prstGeom>
        </p:spPr>
        <p:style>
          <a:lnRef idx="3">
            <a:schemeClr val="lt1"/>
          </a:lnRef>
          <a:fillRef idx="1">
            <a:schemeClr val="accent1"/>
          </a:fillRef>
          <a:effectRef idx="1">
            <a:schemeClr val="accent1"/>
          </a:effectRef>
          <a:fontRef idx="minor">
            <a:schemeClr val="lt1"/>
          </a:fontRef>
        </p:style>
        <p:txBody>
          <a:bodyPr vert="horz" wrap="square" lIns="0" tIns="0" rIns="0" bIns="0" rtlCol="0" anchor="t">
            <a:spAutoFit/>
          </a:bodyPr>
          <a:lstStyle/>
          <a:p>
            <a:pPr marL="0" marR="0" lvl="0" indent="0" algn="ctr" defTabSz="914363" rtl="0" eaLnBrk="1" fontAlgn="auto" latinLnBrk="0" hangingPunct="1">
              <a:lnSpc>
                <a:spcPct val="90000"/>
              </a:lnSpc>
              <a:spcBef>
                <a:spcPct val="0"/>
              </a:spcBef>
              <a:spcAft>
                <a:spcPts val="0"/>
              </a:spcAft>
              <a:buClrTx/>
              <a:buSzTx/>
              <a:buFontTx/>
              <a:buNone/>
              <a:tabLst/>
              <a:defRPr/>
            </a:pPr>
            <a:r>
              <a:rPr lang="fr-FR" sz="2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j-lt"/>
                <a:cs typeface="Arial" charset="0"/>
              </a:rPr>
              <a:t>Les différentes classes d’ULM</a:t>
            </a:r>
            <a:endParaRPr kumimoji="0" lang="fr-FR" sz="2000" b="1" i="0" u="none" strike="noStrike" kern="1200" spc="50" normalizeH="0" baseline="0" noProof="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mj-lt"/>
              <a:cs typeface="Arial" charset="0"/>
            </a:endParaRPr>
          </a:p>
        </p:txBody>
      </p:sp>
    </p:spTree>
    <p:extLst>
      <p:ext uri="{BB962C8B-B14F-4D97-AF65-F5344CB8AC3E}">
        <p14:creationId xmlns:p14="http://schemas.microsoft.com/office/powerpoint/2010/main" val="301534983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a:srcRect l="10828" r="5641" b="4702"/>
          <a:stretch/>
        </p:blipFill>
        <p:spPr>
          <a:xfrm>
            <a:off x="5672667" y="2068403"/>
            <a:ext cx="2743200" cy="2401993"/>
          </a:xfrm>
          <a:prstGeom prst="rect">
            <a:avLst/>
          </a:prstGeom>
        </p:spPr>
      </p:pic>
      <p:sp>
        <p:nvSpPr>
          <p:cNvPr id="5" name="Rectangle 4"/>
          <p:cNvSpPr/>
          <p:nvPr/>
        </p:nvSpPr>
        <p:spPr>
          <a:xfrm>
            <a:off x="377825" y="1340846"/>
            <a:ext cx="8417983" cy="4549964"/>
          </a:xfrm>
          <a:prstGeom prst="rect">
            <a:avLst/>
          </a:prstGeom>
        </p:spPr>
        <p:txBody>
          <a:bodyPr wrap="square">
            <a:spAutoFit/>
          </a:bodyPr>
          <a:lstStyle/>
          <a:p>
            <a:pPr marL="342900" lvl="0" indent="-342900">
              <a:spcAft>
                <a:spcPts val="600"/>
              </a:spcAft>
              <a:buFont typeface="Wingdings" charset="2"/>
              <a:buChar char="²"/>
            </a:pPr>
            <a:r>
              <a:rPr lang="fr-FR" sz="2000" b="1" dirty="0">
                <a:solidFill>
                  <a:schemeClr val="tx2"/>
                </a:solidFill>
                <a:latin typeface="+mj-lt"/>
                <a:cs typeface="Arial" charset="0"/>
              </a:rPr>
              <a:t>classe 6 (dite hélicoptère ultraléger)</a:t>
            </a:r>
            <a:endParaRPr lang="en-GB" sz="2000" b="1" dirty="0">
              <a:solidFill>
                <a:schemeClr val="tx2"/>
              </a:solidFill>
              <a:latin typeface="+mj-lt"/>
              <a:cs typeface="Arial" charset="0"/>
            </a:endParaRPr>
          </a:p>
          <a:p>
            <a:pPr>
              <a:spcAft>
                <a:spcPts val="600"/>
              </a:spcAft>
            </a:pPr>
            <a:r>
              <a:rPr lang="fr-FR" sz="1600" dirty="0">
                <a:latin typeface="+mj-lt"/>
              </a:rPr>
              <a:t>Un hélicoptère ultraléger répond aux conditions techniques suivantes :</a:t>
            </a:r>
            <a:endParaRPr lang="en-GB" sz="1600" dirty="0">
              <a:latin typeface="+mj-lt"/>
            </a:endParaRPr>
          </a:p>
          <a:p>
            <a:pPr marL="342900" indent="-342900">
              <a:spcBef>
                <a:spcPts val="600"/>
              </a:spcBef>
              <a:spcAft>
                <a:spcPts val="600"/>
              </a:spcAft>
              <a:buFont typeface="Wingdings" charset="2"/>
              <a:buChar char="v"/>
            </a:pPr>
            <a:r>
              <a:rPr lang="fr-FR" sz="1600" b="1" dirty="0" smtClean="0">
                <a:solidFill>
                  <a:srgbClr val="953735"/>
                </a:solidFill>
                <a:latin typeface="+mj-lt"/>
              </a:rPr>
              <a:t>La </a:t>
            </a:r>
            <a:r>
              <a:rPr lang="fr-FR" sz="1600" b="1" dirty="0">
                <a:solidFill>
                  <a:srgbClr val="953735"/>
                </a:solidFill>
                <a:latin typeface="+mj-lt"/>
              </a:rPr>
              <a:t>puissance maximale est inférieure ou égale à </a:t>
            </a:r>
            <a:r>
              <a:rPr lang="fr-FR" sz="1600" b="1" dirty="0" smtClean="0">
                <a:solidFill>
                  <a:srgbClr val="953735"/>
                </a:solidFill>
                <a:latin typeface="+mj-lt"/>
              </a:rPr>
              <a:t>:</a:t>
            </a:r>
          </a:p>
          <a:p>
            <a:pPr marL="800100" lvl="1" indent="-342900">
              <a:spcAft>
                <a:spcPts val="600"/>
              </a:spcAft>
              <a:buFont typeface="Wingdings" charset="2"/>
              <a:buChar char="ü"/>
            </a:pPr>
            <a:r>
              <a:rPr lang="fr-FR" sz="1600" dirty="0" smtClean="0">
                <a:latin typeface="+mj-lt"/>
              </a:rPr>
              <a:t>80 </a:t>
            </a:r>
            <a:r>
              <a:rPr lang="fr-FR" sz="1600" dirty="0">
                <a:latin typeface="+mj-lt"/>
              </a:rPr>
              <a:t>kW </a:t>
            </a:r>
            <a:r>
              <a:rPr lang="fr-FR" sz="1600" dirty="0" smtClean="0">
                <a:latin typeface="+mj-lt"/>
              </a:rPr>
              <a:t>( 108 Cv) pour </a:t>
            </a:r>
            <a:r>
              <a:rPr lang="fr-FR" sz="1600" dirty="0">
                <a:latin typeface="+mj-lt"/>
              </a:rPr>
              <a:t>un </a:t>
            </a:r>
            <a:r>
              <a:rPr lang="fr-FR" sz="1600" dirty="0" smtClean="0">
                <a:latin typeface="+mj-lt"/>
              </a:rPr>
              <a:t>monoplace,</a:t>
            </a:r>
          </a:p>
          <a:p>
            <a:pPr marL="800100" lvl="1" indent="-342900">
              <a:spcAft>
                <a:spcPts val="600"/>
              </a:spcAft>
              <a:buFont typeface="Wingdings" charset="2"/>
              <a:buChar char="ü"/>
            </a:pPr>
            <a:r>
              <a:rPr lang="fr-FR" sz="1600" dirty="0" smtClean="0">
                <a:latin typeface="+mj-lt"/>
              </a:rPr>
              <a:t>100 </a:t>
            </a:r>
            <a:r>
              <a:rPr lang="fr-FR" sz="1600" dirty="0">
                <a:latin typeface="+mj-lt"/>
              </a:rPr>
              <a:t>kW </a:t>
            </a:r>
            <a:r>
              <a:rPr lang="fr-FR" sz="1600" dirty="0" smtClean="0">
                <a:latin typeface="+mj-lt"/>
              </a:rPr>
              <a:t>(135 Cv) pour </a:t>
            </a:r>
            <a:r>
              <a:rPr lang="fr-FR" sz="1600" dirty="0">
                <a:latin typeface="+mj-lt"/>
              </a:rPr>
              <a:t>un </a:t>
            </a:r>
            <a:r>
              <a:rPr lang="fr-FR" sz="1600" dirty="0" smtClean="0">
                <a:latin typeface="+mj-lt"/>
              </a:rPr>
              <a:t>biplace,</a:t>
            </a:r>
          </a:p>
          <a:p>
            <a:pPr marL="342900" indent="-342900">
              <a:spcBef>
                <a:spcPts val="600"/>
              </a:spcBef>
              <a:spcAft>
                <a:spcPts val="600"/>
              </a:spcAft>
              <a:buFont typeface="Wingdings" charset="2"/>
              <a:buChar char="v"/>
            </a:pPr>
            <a:r>
              <a:rPr lang="fr-FR" sz="1600" b="1" dirty="0" smtClean="0">
                <a:solidFill>
                  <a:srgbClr val="953735"/>
                </a:solidFill>
                <a:latin typeface="+mj-lt"/>
              </a:rPr>
              <a:t>La </a:t>
            </a:r>
            <a:r>
              <a:rPr lang="fr-FR" sz="1600" b="1" dirty="0">
                <a:solidFill>
                  <a:srgbClr val="953735"/>
                </a:solidFill>
                <a:latin typeface="+mj-lt"/>
              </a:rPr>
              <a:t>masse maximale est inférieure ou égale à :</a:t>
            </a:r>
          </a:p>
          <a:p>
            <a:pPr marL="800100" lvl="1" indent="-342900">
              <a:spcAft>
                <a:spcPts val="600"/>
              </a:spcAft>
              <a:buFont typeface="Wingdings" charset="2"/>
              <a:buChar char="ü"/>
            </a:pPr>
            <a:r>
              <a:rPr lang="fr-FR" sz="1600" dirty="0">
                <a:latin typeface="+mj-lt"/>
              </a:rPr>
              <a:t>300 kg pour un monoplace,</a:t>
            </a:r>
          </a:p>
          <a:p>
            <a:pPr marL="800100" lvl="1" indent="-342900">
              <a:spcAft>
                <a:spcPts val="600"/>
              </a:spcAft>
              <a:buFont typeface="Wingdings" charset="2"/>
              <a:buChar char="ü"/>
            </a:pPr>
            <a:r>
              <a:rPr lang="fr-FR" sz="1600" dirty="0">
                <a:latin typeface="+mj-lt"/>
              </a:rPr>
              <a:t>450 kg pour un </a:t>
            </a:r>
            <a:r>
              <a:rPr lang="fr-FR" sz="1600" dirty="0" smtClean="0">
                <a:latin typeface="+mj-lt"/>
              </a:rPr>
              <a:t>biplace</a:t>
            </a:r>
            <a:r>
              <a:rPr lang="fr-FR" sz="1600" dirty="0">
                <a:latin typeface="+mj-lt"/>
              </a:rPr>
              <a:t>,</a:t>
            </a:r>
          </a:p>
          <a:p>
            <a:pPr marL="800100" lvl="1" indent="-342900">
              <a:spcAft>
                <a:spcPts val="600"/>
              </a:spcAft>
              <a:buFont typeface="Wingdings" charset="2"/>
              <a:buChar char="ü"/>
            </a:pPr>
            <a:r>
              <a:rPr lang="fr-FR" sz="1600" dirty="0">
                <a:latin typeface="+mj-lt"/>
              </a:rPr>
              <a:t>+ 10 % dans le cas d'un ULM à flotteurs</a:t>
            </a:r>
            <a:r>
              <a:rPr lang="en-GB" sz="1600" dirty="0">
                <a:latin typeface="+mj-lt"/>
              </a:rPr>
              <a:t>.</a:t>
            </a:r>
            <a:endParaRPr lang="fr-FR" sz="1600" dirty="0">
              <a:latin typeface="+mj-lt"/>
            </a:endParaRPr>
          </a:p>
          <a:p>
            <a:pPr marL="342900" indent="-342900">
              <a:spcBef>
                <a:spcPts val="600"/>
              </a:spcBef>
              <a:spcAft>
                <a:spcPts val="600"/>
              </a:spcAft>
              <a:buFont typeface="Wingdings" charset="2"/>
              <a:buChar char="v"/>
            </a:pPr>
            <a:r>
              <a:rPr lang="fr-FR" sz="1600" b="1" dirty="0" smtClean="0">
                <a:solidFill>
                  <a:srgbClr val="953735"/>
                </a:solidFill>
                <a:latin typeface="+mj-lt"/>
              </a:rPr>
              <a:t>la </a:t>
            </a:r>
            <a:r>
              <a:rPr lang="fr-FR" sz="1600" b="1" dirty="0">
                <a:solidFill>
                  <a:srgbClr val="953735"/>
                </a:solidFill>
                <a:latin typeface="+mj-lt"/>
              </a:rPr>
              <a:t>charge </a:t>
            </a:r>
            <a:r>
              <a:rPr lang="fr-FR" sz="1600" b="1" dirty="0" err="1">
                <a:solidFill>
                  <a:srgbClr val="953735"/>
                </a:solidFill>
                <a:latin typeface="+mj-lt"/>
              </a:rPr>
              <a:t>rotorique</a:t>
            </a:r>
            <a:r>
              <a:rPr lang="fr-FR" sz="1600" b="1" dirty="0">
                <a:solidFill>
                  <a:srgbClr val="953735"/>
                </a:solidFill>
                <a:latin typeface="+mj-lt"/>
              </a:rPr>
              <a:t> à la masse maximale est comprise entre 8</a:t>
            </a:r>
            <a:r>
              <a:rPr lang="fr-FR" sz="1600" b="1" dirty="0" smtClean="0">
                <a:solidFill>
                  <a:srgbClr val="953735"/>
                </a:solidFill>
                <a:latin typeface="+mj-lt"/>
              </a:rPr>
              <a:t> </a:t>
            </a:r>
            <a:r>
              <a:rPr lang="fr-FR" sz="1600" b="1" dirty="0">
                <a:solidFill>
                  <a:srgbClr val="953735"/>
                </a:solidFill>
                <a:latin typeface="+mj-lt"/>
              </a:rPr>
              <a:t>et </a:t>
            </a:r>
            <a:r>
              <a:rPr lang="fr-FR" sz="1600" b="1" dirty="0" smtClean="0">
                <a:solidFill>
                  <a:srgbClr val="953735"/>
                </a:solidFill>
                <a:latin typeface="+mj-lt"/>
              </a:rPr>
              <a:t>20 </a:t>
            </a:r>
            <a:r>
              <a:rPr lang="fr-FR" sz="1600" b="1" dirty="0">
                <a:solidFill>
                  <a:srgbClr val="953735"/>
                </a:solidFill>
                <a:latin typeface="+mj-lt"/>
              </a:rPr>
              <a:t>kg au m</a:t>
            </a:r>
            <a:r>
              <a:rPr lang="fr-FR" sz="1600" b="1" baseline="40000" dirty="0">
                <a:solidFill>
                  <a:srgbClr val="953735"/>
                </a:solidFill>
                <a:latin typeface="+mj-lt"/>
              </a:rPr>
              <a:t>2</a:t>
            </a:r>
            <a:r>
              <a:rPr lang="fr-FR" sz="1600" b="1" dirty="0">
                <a:solidFill>
                  <a:srgbClr val="953735"/>
                </a:solidFill>
                <a:latin typeface="+mj-lt"/>
              </a:rPr>
              <a:t>.</a:t>
            </a:r>
          </a:p>
          <a:p>
            <a:pPr marL="800100" lvl="1" indent="-342900">
              <a:spcAft>
                <a:spcPts val="600"/>
              </a:spcAft>
              <a:buFont typeface="Wingdings" charset="2"/>
              <a:buChar char="ü"/>
            </a:pPr>
            <a:r>
              <a:rPr lang="fr-FR" sz="1600" dirty="0" smtClean="0">
                <a:latin typeface="+mj-lt"/>
              </a:rPr>
              <a:t>Charge </a:t>
            </a:r>
            <a:r>
              <a:rPr lang="fr-FR" sz="1600" dirty="0" err="1">
                <a:latin typeface="+mj-lt"/>
              </a:rPr>
              <a:t>rotorique</a:t>
            </a:r>
            <a:r>
              <a:rPr lang="fr-FR" sz="1600" dirty="0">
                <a:latin typeface="+mj-lt"/>
              </a:rPr>
              <a:t> : rapport de la masse de l'appareil par la surface du rotor.</a:t>
            </a:r>
          </a:p>
          <a:p>
            <a:pPr marL="800100" lvl="1" indent="-342900">
              <a:spcAft>
                <a:spcPts val="600"/>
              </a:spcAft>
              <a:buFont typeface="Wingdings" charset="2"/>
              <a:buChar char="ü"/>
            </a:pPr>
            <a:r>
              <a:rPr lang="fr-FR" sz="1600" dirty="0" smtClean="0">
                <a:latin typeface="+mj-lt"/>
              </a:rPr>
              <a:t>La </a:t>
            </a:r>
            <a:r>
              <a:rPr lang="fr-FR" sz="1600" dirty="0">
                <a:latin typeface="+mj-lt"/>
              </a:rPr>
              <a:t>surface du rotor : produit du carré du diamètre du rotor par π / 4.</a:t>
            </a:r>
            <a:endParaRPr lang="en-GB" sz="1600" dirty="0">
              <a:latin typeface="+mj-lt"/>
            </a:endParaRPr>
          </a:p>
          <a:p>
            <a:pPr marL="800100" lvl="1" indent="-342900">
              <a:lnSpc>
                <a:spcPct val="120000"/>
              </a:lnSpc>
              <a:buFont typeface="Wingdings" charset="2"/>
              <a:buChar char="ü"/>
            </a:pPr>
            <a:endParaRPr lang="en-GB" sz="1600" dirty="0">
              <a:latin typeface="+mj-lt"/>
            </a:endParaRPr>
          </a:p>
        </p:txBody>
      </p:sp>
      <p:sp>
        <p:nvSpPr>
          <p:cNvPr id="7" name="AutoShape 4"/>
          <p:cNvSpPr>
            <a:spLocks noGrp="1" noChangeArrowheads="1"/>
          </p:cNvSpPr>
          <p:nvPr>
            <p:ph type="title" idx="4294967295"/>
          </p:nvPr>
        </p:nvSpPr>
        <p:spPr bwMode="auto">
          <a:xfrm>
            <a:off x="377825" y="12700"/>
            <a:ext cx="8382000" cy="395288"/>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eaLnBrk="0" hangingPunct="0">
              <a:spcBef>
                <a:spcPct val="50000"/>
              </a:spcBef>
              <a:defRPr/>
            </a:pPr>
            <a:r>
              <a:rPr lang="fr-F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ＭＳ Ｐゴシック" charset="-128"/>
                <a:cs typeface="Trebuchet MS"/>
              </a:rPr>
              <a:t>LES REGLES DE L’AIR</a:t>
            </a:r>
          </a:p>
        </p:txBody>
      </p:sp>
      <p:sp>
        <p:nvSpPr>
          <p:cNvPr id="8" name="Titre 24"/>
          <p:cNvSpPr txBox="1">
            <a:spLocks/>
          </p:cNvSpPr>
          <p:nvPr/>
        </p:nvSpPr>
        <p:spPr>
          <a:xfrm>
            <a:off x="1956252" y="643522"/>
            <a:ext cx="5021945" cy="338554"/>
          </a:xfrm>
          <a:prstGeom prst="rect">
            <a:avLst/>
          </a:prstGeom>
        </p:spPr>
        <p:style>
          <a:lnRef idx="3">
            <a:schemeClr val="lt1"/>
          </a:lnRef>
          <a:fillRef idx="1">
            <a:schemeClr val="accent1"/>
          </a:fillRef>
          <a:effectRef idx="1">
            <a:schemeClr val="accent1"/>
          </a:effectRef>
          <a:fontRef idx="minor">
            <a:schemeClr val="lt1"/>
          </a:fontRef>
        </p:style>
        <p:txBody>
          <a:bodyPr vert="horz" wrap="square" lIns="0" tIns="0" rIns="0" bIns="0" rtlCol="0" anchor="t">
            <a:spAutoFit/>
          </a:bodyPr>
          <a:lstStyle/>
          <a:p>
            <a:pPr marL="0" marR="0" lvl="0" indent="0" algn="ctr" defTabSz="914363" rtl="0" eaLnBrk="1" fontAlgn="auto" latinLnBrk="0" hangingPunct="1">
              <a:lnSpc>
                <a:spcPct val="90000"/>
              </a:lnSpc>
              <a:spcBef>
                <a:spcPct val="0"/>
              </a:spcBef>
              <a:spcAft>
                <a:spcPts val="0"/>
              </a:spcAft>
              <a:buClrTx/>
              <a:buSzTx/>
              <a:buFontTx/>
              <a:buNone/>
              <a:tabLst/>
              <a:defRPr/>
            </a:pPr>
            <a:r>
              <a:rPr lang="fr-FR" sz="2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j-lt"/>
                <a:cs typeface="Arial" charset="0"/>
              </a:rPr>
              <a:t>Les différentes classes d’ULM</a:t>
            </a:r>
            <a:endParaRPr kumimoji="0" lang="fr-FR" sz="2000" b="1" i="0" u="none" strike="noStrike" kern="1200" spc="50" normalizeH="0" baseline="0" noProof="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mj-lt"/>
              <a:cs typeface="Arial" charset="0"/>
            </a:endParaRPr>
          </a:p>
        </p:txBody>
      </p:sp>
    </p:spTree>
    <p:extLst>
      <p:ext uri="{BB962C8B-B14F-4D97-AF65-F5344CB8AC3E}">
        <p14:creationId xmlns:p14="http://schemas.microsoft.com/office/powerpoint/2010/main" val="334912399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idx="4294967295"/>
          </p:nvPr>
        </p:nvSpPr>
        <p:spPr>
          <a:xfrm>
            <a:off x="1905000" y="1376363"/>
            <a:ext cx="7239000" cy="3983037"/>
          </a:xfrm>
          <a:prstGeom prst="rect">
            <a:avLst/>
          </a:prstGeom>
          <a:effectLst/>
        </p:spPr>
        <p:txBody>
          <a:bodyPr>
            <a:noAutofit/>
          </a:bodyPr>
          <a:lstStyle/>
          <a:p>
            <a:pPr fontAlgn="base">
              <a:lnSpc>
                <a:spcPct val="120000"/>
              </a:lnSpc>
              <a:spcBef>
                <a:spcPct val="0"/>
              </a:spcBef>
              <a:spcAft>
                <a:spcPts val="1200"/>
              </a:spcAft>
              <a:buFont typeface="Wingdings" charset="2"/>
              <a:buChar char=""/>
              <a:tabLst>
                <a:tab pos="457200" algn="l"/>
              </a:tabLst>
              <a:defRPr/>
            </a:pPr>
            <a:r>
              <a:rPr lang="fr-FR" sz="1600" dirty="0">
                <a:latin typeface="+mj-lt"/>
              </a:rPr>
              <a:t>Carte et fiche d’identification de </a:t>
            </a:r>
            <a:r>
              <a:rPr lang="fr-FR" sz="1600" dirty="0" smtClean="0">
                <a:latin typeface="+mj-lt"/>
              </a:rPr>
              <a:t>l’appareil,</a:t>
            </a:r>
            <a:endParaRPr lang="fr-FR" sz="1400" dirty="0">
              <a:latin typeface="+mj-lt"/>
            </a:endParaRPr>
          </a:p>
          <a:p>
            <a:pPr lvl="0" fontAlgn="base">
              <a:lnSpc>
                <a:spcPct val="120000"/>
              </a:lnSpc>
              <a:spcBef>
                <a:spcPct val="0"/>
              </a:spcBef>
              <a:spcAft>
                <a:spcPts val="1200"/>
              </a:spcAft>
              <a:buFont typeface="Wingdings" charset="2"/>
              <a:buChar char=""/>
              <a:tabLst>
                <a:tab pos="457200" algn="l"/>
              </a:tabLst>
              <a:defRPr/>
            </a:pPr>
            <a:r>
              <a:rPr lang="fr-FR" sz="1600" dirty="0"/>
              <a:t>Accusé de réception de déclaration d’aptitude au vol émis depuis moins de 24 mois par la DGAC</a:t>
            </a:r>
            <a:r>
              <a:rPr lang="fr-FR" sz="1600" dirty="0" smtClean="0"/>
              <a:t>,</a:t>
            </a:r>
            <a:endParaRPr lang="fr-FR" sz="1600" dirty="0">
              <a:latin typeface="+mj-lt"/>
            </a:endParaRPr>
          </a:p>
          <a:p>
            <a:pPr fontAlgn="base">
              <a:lnSpc>
                <a:spcPct val="120000"/>
              </a:lnSpc>
              <a:spcBef>
                <a:spcPct val="0"/>
              </a:spcBef>
              <a:spcAft>
                <a:spcPts val="1200"/>
              </a:spcAft>
              <a:buFont typeface="Wingdings" charset="2"/>
              <a:buChar char=""/>
              <a:tabLst>
                <a:tab pos="457200" algn="l"/>
              </a:tabLst>
              <a:defRPr/>
            </a:pPr>
            <a:r>
              <a:rPr lang="fr-FR" sz="1600" dirty="0" smtClean="0">
                <a:latin typeface="+mj-lt"/>
              </a:rPr>
              <a:t>Licence de pilote d’ULM,</a:t>
            </a:r>
          </a:p>
          <a:p>
            <a:pPr fontAlgn="base">
              <a:lnSpc>
                <a:spcPct val="120000"/>
              </a:lnSpc>
              <a:spcBef>
                <a:spcPct val="0"/>
              </a:spcBef>
              <a:spcAft>
                <a:spcPts val="1200"/>
              </a:spcAft>
              <a:buFont typeface="Wingdings" charset="2"/>
              <a:buChar char=""/>
              <a:tabLst>
                <a:tab pos="457200" algn="l"/>
              </a:tabLst>
              <a:defRPr/>
            </a:pPr>
            <a:r>
              <a:rPr lang="fr-FR" sz="1600" dirty="0" smtClean="0">
                <a:latin typeface="+mj-lt"/>
              </a:rPr>
              <a:t>Licence </a:t>
            </a:r>
            <a:r>
              <a:rPr lang="fr-FR" sz="1600" dirty="0">
                <a:latin typeface="+mj-lt"/>
              </a:rPr>
              <a:t>de station </a:t>
            </a:r>
            <a:r>
              <a:rPr lang="fr-FR" sz="1600" dirty="0" smtClean="0">
                <a:latin typeface="+mj-lt"/>
              </a:rPr>
              <a:t>d’aéronef</a:t>
            </a:r>
            <a:r>
              <a:rPr lang="fr-FR" sz="1400" dirty="0">
                <a:latin typeface="+mj-lt"/>
              </a:rPr>
              <a:t> (</a:t>
            </a:r>
            <a:r>
              <a:rPr lang="fr-FR" sz="1400" dirty="0" smtClean="0">
                <a:latin typeface="+mj-lt"/>
              </a:rPr>
              <a:t>LSA),</a:t>
            </a:r>
            <a:endParaRPr lang="fr-FR" sz="1600" dirty="0">
              <a:latin typeface="+mj-lt"/>
            </a:endParaRPr>
          </a:p>
          <a:p>
            <a:pPr fontAlgn="base">
              <a:lnSpc>
                <a:spcPct val="120000"/>
              </a:lnSpc>
              <a:spcBef>
                <a:spcPct val="0"/>
              </a:spcBef>
              <a:spcAft>
                <a:spcPts val="1200"/>
              </a:spcAft>
              <a:buFont typeface="Wingdings" charset="2"/>
              <a:buChar char=""/>
              <a:tabLst>
                <a:tab pos="457200" algn="l"/>
              </a:tabLst>
              <a:defRPr/>
            </a:pPr>
            <a:r>
              <a:rPr lang="fr-FR" sz="1600" dirty="0">
                <a:latin typeface="+mj-lt"/>
              </a:rPr>
              <a:t>Cartes et documents appropriés lors d’une </a:t>
            </a:r>
            <a:r>
              <a:rPr lang="fr-FR" sz="1600" dirty="0" smtClean="0">
                <a:latin typeface="+mj-lt"/>
              </a:rPr>
              <a:t>navigation,</a:t>
            </a:r>
            <a:endParaRPr lang="fr-FR" sz="1600" dirty="0">
              <a:latin typeface="+mj-lt"/>
            </a:endParaRPr>
          </a:p>
          <a:p>
            <a:pPr fontAlgn="base">
              <a:lnSpc>
                <a:spcPct val="120000"/>
              </a:lnSpc>
              <a:spcBef>
                <a:spcPct val="0"/>
              </a:spcBef>
              <a:spcAft>
                <a:spcPts val="600"/>
              </a:spcAft>
              <a:buFont typeface="Wingdings" charset="2"/>
              <a:buChar char=""/>
              <a:tabLst>
                <a:tab pos="457200" algn="l"/>
              </a:tabLst>
              <a:defRPr/>
            </a:pPr>
            <a:r>
              <a:rPr lang="fr-FR" sz="1600" dirty="0">
                <a:latin typeface="+mj-lt"/>
              </a:rPr>
              <a:t>En cas d’activité particulière :</a:t>
            </a:r>
          </a:p>
          <a:p>
            <a:pPr marL="496800" lvl="2" indent="-194400" fontAlgn="base">
              <a:lnSpc>
                <a:spcPct val="120000"/>
              </a:lnSpc>
              <a:spcBef>
                <a:spcPct val="0"/>
              </a:spcBef>
              <a:tabLst>
                <a:tab pos="457200" algn="l"/>
              </a:tabLst>
              <a:defRPr/>
            </a:pPr>
            <a:r>
              <a:rPr lang="fr-FR" sz="1400" dirty="0">
                <a:latin typeface="+mj-lt"/>
              </a:rPr>
              <a:t>DNC</a:t>
            </a:r>
          </a:p>
          <a:p>
            <a:pPr marL="496800" lvl="2" indent="-194400" fontAlgn="base">
              <a:lnSpc>
                <a:spcPct val="120000"/>
              </a:lnSpc>
              <a:spcBef>
                <a:spcPct val="0"/>
              </a:spcBef>
              <a:tabLst>
                <a:tab pos="457200" algn="l"/>
              </a:tabLst>
              <a:defRPr/>
            </a:pPr>
            <a:r>
              <a:rPr lang="fr-FR" sz="1400" dirty="0" smtClean="0">
                <a:latin typeface="+mj-lt"/>
              </a:rPr>
              <a:t>MAP</a:t>
            </a:r>
            <a:endParaRPr lang="fr-FR" sz="1400" dirty="0">
              <a:latin typeface="+mj-lt"/>
            </a:endParaRPr>
          </a:p>
        </p:txBody>
      </p:sp>
      <p:sp>
        <p:nvSpPr>
          <p:cNvPr id="6" name="AutoShape 11"/>
          <p:cNvSpPr>
            <a:spLocks noChangeArrowheads="1"/>
          </p:cNvSpPr>
          <p:nvPr/>
        </p:nvSpPr>
        <p:spPr bwMode="auto">
          <a:xfrm>
            <a:off x="1562100" y="667622"/>
            <a:ext cx="6019800" cy="408623"/>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defRPr/>
            </a:pPr>
            <a:r>
              <a:rPr lang="en-US" b="1" cap="all"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Documents </a:t>
            </a:r>
            <a:r>
              <a:rPr lang="en-US" b="1" cap="all"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obligatoires</a:t>
            </a:r>
            <a:r>
              <a:rPr lang="en-US" b="1" cap="all"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à </a:t>
            </a:r>
            <a:r>
              <a:rPr lang="en-US" b="1" cap="all"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bord</a:t>
            </a:r>
            <a:endParaRPr lang="en-US" b="1" cap="all"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7" name="AutoShape 4"/>
          <p:cNvSpPr>
            <a:spLocks noChangeArrowheads="1"/>
          </p:cNvSpPr>
          <p:nvPr/>
        </p:nvSpPr>
        <p:spPr bwMode="auto">
          <a:xfrm>
            <a:off x="0" y="26988"/>
            <a:ext cx="9144000" cy="578882"/>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eaLnBrk="0" hangingPunct="0">
              <a:spcBef>
                <a:spcPct val="50000"/>
              </a:spcBef>
              <a:defRPr/>
            </a:pPr>
            <a:r>
              <a:rPr lang="fr-F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ＭＳ Ｐゴシック" charset="-128"/>
                <a:cs typeface="Trebuchet MS"/>
              </a:rPr>
              <a:t>LES REGLES DE L’AIR</a:t>
            </a:r>
          </a:p>
        </p:txBody>
      </p:sp>
      <p:sp>
        <p:nvSpPr>
          <p:cNvPr id="2" name="ZoneTexte 1"/>
          <p:cNvSpPr txBox="1"/>
          <p:nvPr/>
        </p:nvSpPr>
        <p:spPr>
          <a:xfrm>
            <a:off x="893762" y="5067012"/>
            <a:ext cx="7356475" cy="584776"/>
          </a:xfrm>
          <a:prstGeom prst="rect">
            <a:avLst/>
          </a:prstGeom>
          <a:noFill/>
        </p:spPr>
        <p:txBody>
          <a:bodyPr wrap="square" rtlCol="0">
            <a:spAutoFit/>
          </a:bodyPr>
          <a:lstStyle/>
          <a:p>
            <a:r>
              <a:rPr lang="fr-FR" sz="1600" dirty="0" smtClean="0">
                <a:latin typeface="+mj-lt"/>
              </a:rPr>
              <a:t>En outre, le pilote ou l’aéronef doit être assuré en </a:t>
            </a:r>
            <a:r>
              <a:rPr lang="fr-FR" sz="1600" dirty="0">
                <a:latin typeface="+mj-lt"/>
              </a:rPr>
              <a:t>Responsabilité Civile (RC),</a:t>
            </a:r>
          </a:p>
          <a:p>
            <a:endParaRPr lang="fr-FR" sz="1600" dirty="0">
              <a:latin typeface="+mj-l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57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57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57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57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571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5715">
                                            <p:txEl>
                                              <p:pRg st="5" end="5"/>
                                            </p:txEl>
                                          </p:spTgt>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0"/>
                                  </p:stCondLst>
                                  <p:childTnLst>
                                    <p:set>
                                      <p:cBhvr>
                                        <p:cTn id="29" dur="1" fill="hold">
                                          <p:stCondLst>
                                            <p:cond delay="0"/>
                                          </p:stCondLst>
                                        </p:cTn>
                                        <p:tgtEl>
                                          <p:spTgt spid="115715">
                                            <p:txEl>
                                              <p:pRg st="6" end="6"/>
                                            </p:tx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nodeType="afterEffect">
                                  <p:stCondLst>
                                    <p:cond delay="0"/>
                                  </p:stCondLst>
                                  <p:childTnLst>
                                    <p:set>
                                      <p:cBhvr>
                                        <p:cTn id="32" dur="1" fill="hold">
                                          <p:stCondLst>
                                            <p:cond delay="0"/>
                                          </p:stCondLst>
                                        </p:cTn>
                                        <p:tgtEl>
                                          <p:spTgt spid="115715">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AutoShape 4"/>
          <p:cNvSpPr>
            <a:spLocks noChangeArrowheads="1"/>
          </p:cNvSpPr>
          <p:nvPr/>
        </p:nvSpPr>
        <p:spPr bwMode="auto">
          <a:xfrm>
            <a:off x="0" y="26988"/>
            <a:ext cx="9144000" cy="578882"/>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eaLnBrk="0" hangingPunct="0">
              <a:spcBef>
                <a:spcPct val="50000"/>
              </a:spcBef>
              <a:defRPr/>
            </a:pPr>
            <a:r>
              <a:rPr lang="fr-F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ＭＳ Ｐゴシック" charset="-128"/>
                <a:cs typeface="Trebuchet MS"/>
              </a:rPr>
              <a:t>LES REGLES DE L’AIR</a:t>
            </a:r>
          </a:p>
        </p:txBody>
      </p:sp>
      <p:sp>
        <p:nvSpPr>
          <p:cNvPr id="13317" name="Rectangle 5"/>
          <p:cNvSpPr>
            <a:spLocks noChangeArrowheads="1"/>
          </p:cNvSpPr>
          <p:nvPr/>
        </p:nvSpPr>
        <p:spPr bwMode="auto">
          <a:xfrm>
            <a:off x="730250" y="925444"/>
            <a:ext cx="7683500" cy="5078254"/>
          </a:xfrm>
          <a:prstGeom prst="rect">
            <a:avLst/>
          </a:prstGeom>
          <a:noFill/>
          <a:ln w="9525">
            <a:noFill/>
            <a:miter lim="800000"/>
            <a:headEnd/>
            <a:tailEnd/>
          </a:ln>
          <a:effectLst/>
        </p:spPr>
        <p:txBody>
          <a:bodyPr wrap="square" lIns="457056" tIns="152352" bIns="38088" anchor="ctr">
            <a:prstTxWarp prst="textNoShape">
              <a:avLst/>
            </a:prstTxWarp>
            <a:spAutoFit/>
          </a:bodyPr>
          <a:lstStyle/>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Responsabilités du commandant de bord</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de priorités</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de prévention des abordages</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de survol des obstacles </a:t>
            </a:r>
            <a:endPar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endParaRPr>
          </a:p>
          <a:p>
            <a:pPr marL="385200" lvl="1" indent="-342900" eaLnBrk="0" hangingPunct="0">
              <a:lnSpc>
                <a:spcPct val="110000"/>
              </a:lnSpc>
              <a:spcBef>
                <a:spcPts val="600"/>
              </a:spcBef>
              <a:spcAft>
                <a:spcPts val="600"/>
              </a:spcAft>
              <a:buSzPct val="100000"/>
              <a:buFont typeface="Lucida Grande"/>
              <a:buChar char="➲"/>
              <a:defRPr/>
            </a:pPr>
            <a:r>
              <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U</a:t>
            </a: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tilisation des ULM</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en circuit d’aérodrome</a:t>
            </a:r>
            <a:endPar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endParaRP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Signalisations visuelle et lumineuse</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Différents statuts d’aérodrome</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Infrastructures d’aérodrome</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Carte d’atterrissage à vue (VAC)</a:t>
            </a:r>
          </a:p>
          <a:p>
            <a:pPr marL="385200" lvl="1" indent="-342900" eaLnBrk="0" hangingPunct="0">
              <a:lnSpc>
                <a:spcPct val="110000"/>
              </a:lnSpc>
              <a:spcBef>
                <a:spcPts val="600"/>
              </a:spcBef>
              <a:spcAft>
                <a:spcPts val="600"/>
              </a:spcAft>
              <a:buSzPct val="100000"/>
              <a:buFont typeface="Lucida Grande"/>
              <a:buChar char="➲"/>
              <a:defRPr/>
            </a:pPr>
            <a:r>
              <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Intégration et circuit d’aérodrome </a:t>
            </a: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standard</a:t>
            </a:r>
            <a:endPar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endParaRPr>
          </a:p>
        </p:txBody>
      </p:sp>
      <p:sp>
        <p:nvSpPr>
          <p:cNvPr id="5" name="Rectangle à coins arrondis 4"/>
          <p:cNvSpPr/>
          <p:nvPr/>
        </p:nvSpPr>
        <p:spPr>
          <a:xfrm>
            <a:off x="1003300" y="1010774"/>
            <a:ext cx="6248400" cy="469900"/>
          </a:xfrm>
          <a:prstGeom prst="roundRect">
            <a:avLst/>
          </a:prstGeom>
          <a:noFill/>
          <a:ln>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11"/>
          <p:cNvSpPr>
            <a:spLocks noChangeArrowheads="1"/>
          </p:cNvSpPr>
          <p:nvPr/>
        </p:nvSpPr>
        <p:spPr bwMode="auto">
          <a:xfrm>
            <a:off x="1562100" y="667622"/>
            <a:ext cx="6019800" cy="408623"/>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defRPr/>
            </a:pPr>
            <a:r>
              <a:rPr lang="en-US" b="1" cap="all"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Utilisation</a:t>
            </a:r>
            <a:r>
              <a:rPr lang="en-US" b="1" cap="all"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des </a:t>
            </a:r>
            <a:r>
              <a:rPr lang="en-US" b="1" cap="all"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ulm</a:t>
            </a:r>
            <a:endParaRPr lang="en-US" b="1" cap="all"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7" name="AutoShape 4"/>
          <p:cNvSpPr>
            <a:spLocks noChangeArrowheads="1"/>
          </p:cNvSpPr>
          <p:nvPr/>
        </p:nvSpPr>
        <p:spPr bwMode="auto">
          <a:xfrm>
            <a:off x="0" y="26988"/>
            <a:ext cx="9144000" cy="578882"/>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eaLnBrk="0" hangingPunct="0">
              <a:spcBef>
                <a:spcPct val="50000"/>
              </a:spcBef>
              <a:defRPr/>
            </a:pPr>
            <a:r>
              <a:rPr lang="fr-F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ＭＳ Ｐゴシック" charset="-128"/>
                <a:cs typeface="Trebuchet MS"/>
              </a:rPr>
              <a:t>LES REGLES DE L’AIR</a:t>
            </a:r>
          </a:p>
        </p:txBody>
      </p:sp>
      <p:sp>
        <p:nvSpPr>
          <p:cNvPr id="8" name="Rectangle 2" descr="Marbre blanc"/>
          <p:cNvSpPr>
            <a:spLocks noChangeArrowheads="1"/>
          </p:cNvSpPr>
          <p:nvPr/>
        </p:nvSpPr>
        <p:spPr bwMode="auto">
          <a:xfrm>
            <a:off x="1270000" y="1257251"/>
            <a:ext cx="6604000" cy="369332"/>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wrap="square">
            <a:prstTxWarp prst="textNoShape">
              <a:avLst/>
            </a:prstTxWarp>
            <a:spAutoFit/>
          </a:bodyPr>
          <a:lstStyle/>
          <a:p>
            <a:pPr algn="ctr">
              <a:spcBef>
                <a:spcPct val="50000"/>
              </a:spcBef>
            </a:pPr>
            <a:r>
              <a:rPr lang="fr-FR" sz="1800" b="1" dirty="0" smtClean="0">
                <a:solidFill>
                  <a:schemeClr val="accent2"/>
                </a:solidFill>
                <a:latin typeface="+mj-lt"/>
                <a:cs typeface="Trebuchet MS"/>
              </a:rPr>
              <a:t>Survols maritimes</a:t>
            </a:r>
            <a:endParaRPr lang="fr-FR" sz="1800" b="1" dirty="0">
              <a:solidFill>
                <a:schemeClr val="accent2"/>
              </a:solidFill>
              <a:latin typeface="+mj-lt"/>
              <a:cs typeface="Trebuchet MS"/>
            </a:endParaRPr>
          </a:p>
        </p:txBody>
      </p:sp>
      <p:sp>
        <p:nvSpPr>
          <p:cNvPr id="9" name="Rectangle 3"/>
          <p:cNvSpPr txBox="1">
            <a:spLocks noChangeArrowheads="1"/>
          </p:cNvSpPr>
          <p:nvPr/>
        </p:nvSpPr>
        <p:spPr>
          <a:xfrm>
            <a:off x="724694" y="1651983"/>
            <a:ext cx="7720012" cy="1397000"/>
          </a:xfrm>
          <a:prstGeom prst="rect">
            <a:avLst/>
          </a:prstGeom>
          <a:effectLst/>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base">
              <a:lnSpc>
                <a:spcPct val="120000"/>
              </a:lnSpc>
              <a:spcBef>
                <a:spcPct val="0"/>
              </a:spcBef>
              <a:spcAft>
                <a:spcPts val="1200"/>
              </a:spcAft>
              <a:buFont typeface="Wingdings" charset="2"/>
              <a:buChar char=""/>
              <a:tabLst>
                <a:tab pos="457200" algn="l"/>
              </a:tabLst>
              <a:defRPr/>
            </a:pPr>
            <a:r>
              <a:rPr lang="fr-FR" sz="1600" dirty="0" smtClean="0">
                <a:latin typeface="+mj-lt"/>
              </a:rPr>
              <a:t>L’emport d’un gilet de sauvetage est obligatoire si le vol se fait hors limites d’une terre se prêtant à un atterrissage d’urgence.</a:t>
            </a:r>
          </a:p>
          <a:p>
            <a:pPr fontAlgn="base">
              <a:lnSpc>
                <a:spcPct val="120000"/>
              </a:lnSpc>
              <a:spcBef>
                <a:spcPct val="0"/>
              </a:spcBef>
              <a:spcAft>
                <a:spcPts val="1200"/>
              </a:spcAft>
              <a:buFont typeface="Wingdings" charset="2"/>
              <a:buChar char=""/>
              <a:tabLst>
                <a:tab pos="457200" algn="l"/>
              </a:tabLst>
              <a:defRPr/>
            </a:pPr>
            <a:r>
              <a:rPr lang="fr-FR" sz="1600" dirty="0" smtClean="0">
                <a:latin typeface="+mj-lt"/>
              </a:rPr>
              <a:t>Dans tous les cas obligatoire si on s’éloigne à plus de 50 NM  ( 92 km ) de la côte.</a:t>
            </a:r>
            <a:endParaRPr lang="fr-FR" sz="1600" dirty="0">
              <a:latin typeface="+mj-lt"/>
            </a:endParaRPr>
          </a:p>
        </p:txBody>
      </p:sp>
      <p:sp>
        <p:nvSpPr>
          <p:cNvPr id="10" name="Rectangle 2" descr="Marbre blanc"/>
          <p:cNvSpPr>
            <a:spLocks noChangeArrowheads="1"/>
          </p:cNvSpPr>
          <p:nvPr/>
        </p:nvSpPr>
        <p:spPr bwMode="auto">
          <a:xfrm>
            <a:off x="1282700" y="3074334"/>
            <a:ext cx="6604000" cy="369332"/>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wrap="square">
            <a:prstTxWarp prst="textNoShape">
              <a:avLst/>
            </a:prstTxWarp>
            <a:spAutoFit/>
          </a:bodyPr>
          <a:lstStyle/>
          <a:p>
            <a:pPr algn="ctr">
              <a:spcBef>
                <a:spcPct val="50000"/>
              </a:spcBef>
            </a:pPr>
            <a:r>
              <a:rPr lang="fr-FR" sz="1800" b="1" dirty="0" smtClean="0">
                <a:solidFill>
                  <a:schemeClr val="accent2"/>
                </a:solidFill>
                <a:latin typeface="+mj-lt"/>
                <a:cs typeface="Trebuchet MS"/>
              </a:rPr>
              <a:t>Restrictions d’utilisation</a:t>
            </a:r>
            <a:endParaRPr lang="fr-FR" sz="1800" b="1" dirty="0">
              <a:solidFill>
                <a:schemeClr val="accent2"/>
              </a:solidFill>
              <a:latin typeface="+mj-lt"/>
              <a:cs typeface="Trebuchet MS"/>
            </a:endParaRPr>
          </a:p>
        </p:txBody>
      </p:sp>
      <p:sp>
        <p:nvSpPr>
          <p:cNvPr id="11" name="Rectangle 3"/>
          <p:cNvSpPr txBox="1">
            <a:spLocks noChangeArrowheads="1"/>
          </p:cNvSpPr>
          <p:nvPr/>
        </p:nvSpPr>
        <p:spPr>
          <a:xfrm>
            <a:off x="794147" y="3484942"/>
            <a:ext cx="7581106" cy="1950658"/>
          </a:xfrm>
          <a:prstGeom prst="rect">
            <a:avLst/>
          </a:prstGeom>
          <a:effectLst/>
        </p:spPr>
        <p:txBody>
          <a:bodyPr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base">
              <a:lnSpc>
                <a:spcPct val="120000"/>
              </a:lnSpc>
              <a:spcBef>
                <a:spcPct val="0"/>
              </a:spcBef>
              <a:spcAft>
                <a:spcPts val="1200"/>
              </a:spcAft>
              <a:buFont typeface="Wingdings" charset="2"/>
              <a:buChar char=""/>
              <a:tabLst>
                <a:tab pos="457200" algn="l"/>
              </a:tabLst>
              <a:defRPr/>
            </a:pPr>
            <a:r>
              <a:rPr lang="fr-FR" sz="1600" dirty="0" smtClean="0">
                <a:latin typeface="+mj-lt"/>
              </a:rPr>
              <a:t>Le vol de nuit en ULM est interdit.</a:t>
            </a:r>
          </a:p>
          <a:p>
            <a:pPr fontAlgn="base">
              <a:lnSpc>
                <a:spcPct val="120000"/>
              </a:lnSpc>
              <a:spcBef>
                <a:spcPct val="0"/>
              </a:spcBef>
              <a:spcAft>
                <a:spcPts val="1200"/>
              </a:spcAft>
              <a:buFont typeface="Wingdings" charset="2"/>
              <a:buChar char=""/>
              <a:tabLst>
                <a:tab pos="457200" algn="l"/>
              </a:tabLst>
              <a:defRPr/>
            </a:pPr>
            <a:r>
              <a:rPr lang="fr-FR" sz="1600" dirty="0" smtClean="0">
                <a:latin typeface="+mj-lt"/>
              </a:rPr>
              <a:t>La nuit aéronautique débute 30’ après le coucher du soleil et finit 30’ avant le lever du soleil (heure locale). 15’ pour les DOM-TOM.</a:t>
            </a:r>
          </a:p>
          <a:p>
            <a:pPr fontAlgn="base">
              <a:lnSpc>
                <a:spcPct val="120000"/>
              </a:lnSpc>
              <a:spcBef>
                <a:spcPct val="0"/>
              </a:spcBef>
              <a:spcAft>
                <a:spcPts val="1200"/>
              </a:spcAft>
              <a:buFont typeface="Wingdings" charset="2"/>
              <a:buChar char=""/>
              <a:tabLst>
                <a:tab pos="457200" algn="l"/>
              </a:tabLst>
              <a:defRPr/>
            </a:pPr>
            <a:r>
              <a:rPr lang="fr-FR" sz="1600" dirty="0" smtClean="0">
                <a:latin typeface="+mj-lt"/>
              </a:rPr>
              <a:t>Pour utiliser un aérodrome non contrôlé avec percée IFR, il faut obtenir un accord de l’autorité compétente.</a:t>
            </a:r>
            <a:endParaRPr lang="fr-FR" sz="1600" dirty="0">
              <a:latin typeface="+mj-lt"/>
            </a:endParaRPr>
          </a:p>
        </p:txBody>
      </p:sp>
      <p:pic>
        <p:nvPicPr>
          <p:cNvPr id="3" name="Image 2"/>
          <p:cNvPicPr>
            <a:picLocks noChangeAspect="1"/>
          </p:cNvPicPr>
          <p:nvPr/>
        </p:nvPicPr>
        <p:blipFill>
          <a:blip r:embed="rId2"/>
          <a:stretch>
            <a:fillRect/>
          </a:stretch>
        </p:blipFill>
        <p:spPr>
          <a:xfrm>
            <a:off x="3365500" y="5435600"/>
            <a:ext cx="2413000" cy="1206500"/>
          </a:xfrm>
          <a:prstGeom prst="rect">
            <a:avLst/>
          </a:prstGeom>
        </p:spPr>
      </p:pic>
    </p:spTree>
    <p:extLst>
      <p:ext uri="{BB962C8B-B14F-4D97-AF65-F5344CB8AC3E}">
        <p14:creationId xmlns:p14="http://schemas.microsoft.com/office/powerpoint/2010/main" val="12866850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build="p"/>
      <p:bldP spid="10" grpId="0" animBg="1"/>
      <p:bldP spid="11"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AutoShape 4"/>
          <p:cNvSpPr>
            <a:spLocks noChangeArrowheads="1"/>
          </p:cNvSpPr>
          <p:nvPr/>
        </p:nvSpPr>
        <p:spPr bwMode="auto">
          <a:xfrm>
            <a:off x="0" y="26988"/>
            <a:ext cx="9144000" cy="578882"/>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eaLnBrk="0" hangingPunct="0">
              <a:spcBef>
                <a:spcPct val="50000"/>
              </a:spcBef>
              <a:defRPr/>
            </a:pPr>
            <a:r>
              <a:rPr lang="fr-F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ＭＳ Ｐゴシック" charset="-128"/>
                <a:cs typeface="Trebuchet MS"/>
              </a:rPr>
              <a:t>LES REGLES DE L’AIR</a:t>
            </a:r>
          </a:p>
        </p:txBody>
      </p:sp>
      <p:sp>
        <p:nvSpPr>
          <p:cNvPr id="13317" name="Rectangle 5"/>
          <p:cNvSpPr>
            <a:spLocks noChangeArrowheads="1"/>
          </p:cNvSpPr>
          <p:nvPr/>
        </p:nvSpPr>
        <p:spPr bwMode="auto">
          <a:xfrm>
            <a:off x="730250" y="925444"/>
            <a:ext cx="7683500" cy="5078254"/>
          </a:xfrm>
          <a:prstGeom prst="rect">
            <a:avLst/>
          </a:prstGeom>
          <a:noFill/>
          <a:ln w="9525">
            <a:noFill/>
            <a:miter lim="800000"/>
            <a:headEnd/>
            <a:tailEnd/>
          </a:ln>
          <a:effectLst/>
        </p:spPr>
        <p:txBody>
          <a:bodyPr wrap="square" lIns="457056" tIns="152352" bIns="38088" anchor="ctr">
            <a:prstTxWarp prst="textNoShape">
              <a:avLst/>
            </a:prstTxWarp>
            <a:spAutoFit/>
          </a:bodyPr>
          <a:lstStyle/>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Responsabilités du commandant de bord</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de priorités</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de prévention des abordages</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de survol des obstacles </a:t>
            </a:r>
            <a:endPar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endParaRPr>
          </a:p>
          <a:p>
            <a:pPr marL="385200" lvl="1" indent="-342900" eaLnBrk="0" hangingPunct="0">
              <a:lnSpc>
                <a:spcPct val="110000"/>
              </a:lnSpc>
              <a:spcBef>
                <a:spcPts val="600"/>
              </a:spcBef>
              <a:spcAft>
                <a:spcPts val="600"/>
              </a:spcAft>
              <a:buSzPct val="100000"/>
              <a:buFont typeface="Lucida Grande"/>
              <a:buChar char="➲"/>
              <a:defRPr/>
            </a:pPr>
            <a:r>
              <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U</a:t>
            </a: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tilisation des ULM</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générales en circuit d’aérodrome</a:t>
            </a:r>
            <a:endPar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endParaRP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Signalisations visuelle et lumineuse</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Différents statuts d’aérodrome</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Infrastructures d’aérodrome</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Carte d’atterrissage à vue (VAC)</a:t>
            </a:r>
          </a:p>
          <a:p>
            <a:pPr marL="385200" lvl="1" indent="-342900" eaLnBrk="0" hangingPunct="0">
              <a:lnSpc>
                <a:spcPct val="110000"/>
              </a:lnSpc>
              <a:spcBef>
                <a:spcPts val="600"/>
              </a:spcBef>
              <a:spcAft>
                <a:spcPts val="600"/>
              </a:spcAft>
              <a:buSzPct val="100000"/>
              <a:buFont typeface="Lucida Grande"/>
              <a:buChar char="➲"/>
              <a:defRPr/>
            </a:pPr>
            <a:r>
              <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Intégration et circuit d’aérodrome </a:t>
            </a: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standard</a:t>
            </a:r>
            <a:endPar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endParaRPr>
          </a:p>
        </p:txBody>
      </p:sp>
      <p:sp>
        <p:nvSpPr>
          <p:cNvPr id="5" name="Rectangle à coins arrondis 4"/>
          <p:cNvSpPr/>
          <p:nvPr/>
        </p:nvSpPr>
        <p:spPr>
          <a:xfrm>
            <a:off x="1003300" y="3344596"/>
            <a:ext cx="6248400" cy="469900"/>
          </a:xfrm>
          <a:prstGeom prst="roundRect">
            <a:avLst/>
          </a:prstGeom>
          <a:noFill/>
          <a:ln>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dirty="0"/>
          </a:p>
        </p:txBody>
      </p:sp>
    </p:spTree>
    <p:extLst>
      <p:ext uri="{BB962C8B-B14F-4D97-AF65-F5344CB8AC3E}">
        <p14:creationId xmlns:p14="http://schemas.microsoft.com/office/powerpoint/2010/main" val="22653412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11"/>
          <p:cNvSpPr>
            <a:spLocks noChangeArrowheads="1"/>
          </p:cNvSpPr>
          <p:nvPr/>
        </p:nvSpPr>
        <p:spPr bwMode="auto">
          <a:xfrm>
            <a:off x="1562100" y="667622"/>
            <a:ext cx="6019800" cy="408623"/>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defRPr/>
            </a:pPr>
            <a:r>
              <a:rPr lang="en-US" b="1" cap="all"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Règles </a:t>
            </a:r>
            <a:r>
              <a:rPr lang="en-US" b="1" cap="all"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générales</a:t>
            </a:r>
            <a:r>
              <a:rPr lang="en-US" b="1" cap="all"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en circuit </a:t>
            </a:r>
            <a:r>
              <a:rPr lang="en-US" b="1" cap="all"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d’aérodrome</a:t>
            </a:r>
            <a:endParaRPr lang="en-US" b="1" cap="all"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7" name="AutoShape 4"/>
          <p:cNvSpPr>
            <a:spLocks noChangeArrowheads="1"/>
          </p:cNvSpPr>
          <p:nvPr/>
        </p:nvSpPr>
        <p:spPr bwMode="auto">
          <a:xfrm>
            <a:off x="0" y="26988"/>
            <a:ext cx="9144000" cy="578882"/>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eaLnBrk="0" hangingPunct="0">
              <a:spcBef>
                <a:spcPct val="50000"/>
              </a:spcBef>
              <a:defRPr/>
            </a:pPr>
            <a:r>
              <a:rPr lang="fr-F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ＭＳ Ｐゴシック" charset="-128"/>
                <a:cs typeface="Trebuchet MS"/>
              </a:rPr>
              <a:t>LES REGLES DE L’AIR</a:t>
            </a:r>
          </a:p>
        </p:txBody>
      </p:sp>
      <p:sp>
        <p:nvSpPr>
          <p:cNvPr id="12" name="Rectangle 3"/>
          <p:cNvSpPr txBox="1">
            <a:spLocks noChangeArrowheads="1"/>
          </p:cNvSpPr>
          <p:nvPr/>
        </p:nvSpPr>
        <p:spPr>
          <a:xfrm>
            <a:off x="1003300" y="1250950"/>
            <a:ext cx="7162800" cy="5137150"/>
          </a:xfrm>
          <a:prstGeom prst="rect">
            <a:avLst/>
          </a:prstGeom>
          <a:effectLst/>
        </p:spPr>
        <p:txBody>
          <a:bodyPr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base">
              <a:lnSpc>
                <a:spcPct val="120000"/>
              </a:lnSpc>
              <a:spcBef>
                <a:spcPct val="0"/>
              </a:spcBef>
              <a:spcAft>
                <a:spcPts val="1200"/>
              </a:spcAft>
              <a:buFont typeface="Wingdings" charset="2"/>
              <a:buChar char=""/>
              <a:tabLst>
                <a:tab pos="457200" algn="l"/>
              </a:tabLst>
              <a:defRPr/>
            </a:pPr>
            <a:r>
              <a:rPr lang="fr-FR" sz="1600" dirty="0" smtClean="0">
                <a:latin typeface="+mj-lt"/>
              </a:rPr>
              <a:t>Sauf indications contraires (spécifiées sur la carte V.A.C et sur l’aire à signaux), les circuits de piste se font à main gauche.</a:t>
            </a:r>
          </a:p>
          <a:p>
            <a:pPr fontAlgn="base">
              <a:lnSpc>
                <a:spcPct val="120000"/>
              </a:lnSpc>
              <a:spcBef>
                <a:spcPct val="0"/>
              </a:spcBef>
              <a:spcAft>
                <a:spcPts val="1200"/>
              </a:spcAft>
              <a:buFont typeface="Wingdings" charset="2"/>
              <a:buChar char=""/>
              <a:tabLst>
                <a:tab pos="457200" algn="l"/>
              </a:tabLst>
              <a:defRPr/>
            </a:pPr>
            <a:r>
              <a:rPr lang="fr-FR" sz="1600" dirty="0" smtClean="0">
                <a:latin typeface="+mj-lt"/>
              </a:rPr>
              <a:t>Préséance : l’avion le plus manœuvrant cède le passage au moins manœuvrant.</a:t>
            </a:r>
          </a:p>
          <a:p>
            <a:pPr fontAlgn="base">
              <a:lnSpc>
                <a:spcPct val="120000"/>
              </a:lnSpc>
              <a:spcBef>
                <a:spcPct val="0"/>
              </a:spcBef>
              <a:spcAft>
                <a:spcPts val="1200"/>
              </a:spcAft>
              <a:buFont typeface="Wingdings" charset="2"/>
              <a:buChar char=""/>
              <a:tabLst>
                <a:tab pos="457200" algn="l"/>
              </a:tabLst>
              <a:defRPr/>
            </a:pPr>
            <a:r>
              <a:rPr lang="fr-FR" sz="1600" dirty="0" smtClean="0">
                <a:latin typeface="+mj-lt"/>
              </a:rPr>
              <a:t>Priorité à l’avion le plus bas.</a:t>
            </a:r>
          </a:p>
          <a:p>
            <a:pPr fontAlgn="base">
              <a:lnSpc>
                <a:spcPct val="120000"/>
              </a:lnSpc>
              <a:spcBef>
                <a:spcPct val="0"/>
              </a:spcBef>
              <a:spcAft>
                <a:spcPts val="1200"/>
              </a:spcAft>
              <a:buFont typeface="Wingdings" charset="2"/>
              <a:buChar char=""/>
              <a:tabLst>
                <a:tab pos="457200" algn="l"/>
              </a:tabLst>
              <a:defRPr/>
            </a:pPr>
            <a:r>
              <a:rPr lang="fr-FR" sz="1600" dirty="0" smtClean="0">
                <a:latin typeface="+mj-lt"/>
              </a:rPr>
              <a:t>Priorité à l’avion en vol sur l’avion au sol.</a:t>
            </a:r>
          </a:p>
          <a:p>
            <a:pPr fontAlgn="base">
              <a:lnSpc>
                <a:spcPct val="120000"/>
              </a:lnSpc>
              <a:spcBef>
                <a:spcPct val="0"/>
              </a:spcBef>
              <a:spcAft>
                <a:spcPts val="1200"/>
              </a:spcAft>
              <a:buFont typeface="Wingdings" charset="2"/>
              <a:buChar char=""/>
              <a:tabLst>
                <a:tab pos="457200" algn="l"/>
              </a:tabLst>
              <a:defRPr/>
            </a:pPr>
            <a:r>
              <a:rPr lang="fr-FR" sz="1600" dirty="0" smtClean="0">
                <a:latin typeface="+mj-lt"/>
              </a:rPr>
              <a:t>Priorité à l’avion en finale sur l’avion en base.</a:t>
            </a:r>
          </a:p>
          <a:p>
            <a:pPr fontAlgn="base">
              <a:lnSpc>
                <a:spcPct val="120000"/>
              </a:lnSpc>
              <a:spcBef>
                <a:spcPct val="0"/>
              </a:spcBef>
              <a:buFont typeface="Wingdings" charset="2"/>
              <a:buChar char=""/>
              <a:tabLst>
                <a:tab pos="457200" algn="l"/>
              </a:tabLst>
              <a:defRPr/>
            </a:pPr>
            <a:r>
              <a:rPr lang="fr-FR" sz="1600" dirty="0" smtClean="0">
                <a:latin typeface="+mj-lt"/>
              </a:rPr>
              <a:t>Espacements :</a:t>
            </a:r>
          </a:p>
          <a:p>
            <a:pPr marL="536400" lvl="2" indent="-212400" fontAlgn="base">
              <a:lnSpc>
                <a:spcPct val="120000"/>
              </a:lnSpc>
              <a:spcBef>
                <a:spcPct val="0"/>
              </a:spcBef>
              <a:tabLst>
                <a:tab pos="457200" algn="l"/>
              </a:tabLst>
              <a:defRPr/>
            </a:pPr>
            <a:r>
              <a:rPr lang="fr-FR" sz="1600" dirty="0" smtClean="0">
                <a:latin typeface="+mj-lt"/>
              </a:rPr>
              <a:t>Au décollage, l’avion précédent doit avoir franchi les limites de la piste ou amorcé un virage.</a:t>
            </a:r>
          </a:p>
          <a:p>
            <a:pPr marL="536400" lvl="2" indent="-212400" fontAlgn="base">
              <a:lnSpc>
                <a:spcPct val="120000"/>
              </a:lnSpc>
              <a:spcBef>
                <a:spcPct val="0"/>
              </a:spcBef>
              <a:tabLst>
                <a:tab pos="457200" algn="l"/>
              </a:tabLst>
              <a:defRPr/>
            </a:pPr>
            <a:r>
              <a:rPr lang="fr-FR" sz="1600" dirty="0" smtClean="0">
                <a:latin typeface="+mj-lt"/>
              </a:rPr>
              <a:t>A l’atterrissage, l’avion précédent doit avoir dégagé la piste.</a:t>
            </a:r>
            <a:endParaRPr lang="fr-FR" sz="1600" dirty="0">
              <a:latin typeface="+mj-lt"/>
            </a:endParaRPr>
          </a:p>
        </p:txBody>
      </p:sp>
    </p:spTree>
    <p:extLst>
      <p:ext uri="{BB962C8B-B14F-4D97-AF65-F5344CB8AC3E}">
        <p14:creationId xmlns:p14="http://schemas.microsoft.com/office/powerpoint/2010/main" val="39318192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bldLvl="2"/>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AutoShape 4"/>
          <p:cNvSpPr>
            <a:spLocks noChangeArrowheads="1"/>
          </p:cNvSpPr>
          <p:nvPr/>
        </p:nvSpPr>
        <p:spPr bwMode="auto">
          <a:xfrm>
            <a:off x="0" y="26988"/>
            <a:ext cx="9144000" cy="578882"/>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eaLnBrk="0" hangingPunct="0">
              <a:spcBef>
                <a:spcPct val="50000"/>
              </a:spcBef>
              <a:defRPr/>
            </a:pPr>
            <a:r>
              <a:rPr lang="fr-F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ＭＳ Ｐゴシック" charset="-128"/>
                <a:cs typeface="Trebuchet MS"/>
              </a:rPr>
              <a:t>LES REGLES DE L’AIR</a:t>
            </a:r>
          </a:p>
        </p:txBody>
      </p:sp>
      <p:sp>
        <p:nvSpPr>
          <p:cNvPr id="13317" name="Rectangle 5"/>
          <p:cNvSpPr>
            <a:spLocks noChangeArrowheads="1"/>
          </p:cNvSpPr>
          <p:nvPr/>
        </p:nvSpPr>
        <p:spPr bwMode="auto">
          <a:xfrm>
            <a:off x="730250" y="925444"/>
            <a:ext cx="7683500" cy="5078254"/>
          </a:xfrm>
          <a:prstGeom prst="rect">
            <a:avLst/>
          </a:prstGeom>
          <a:noFill/>
          <a:ln w="9525">
            <a:noFill/>
            <a:miter lim="800000"/>
            <a:headEnd/>
            <a:tailEnd/>
          </a:ln>
          <a:effectLst/>
        </p:spPr>
        <p:txBody>
          <a:bodyPr wrap="square" lIns="457056" tIns="152352" bIns="38088" anchor="ctr">
            <a:prstTxWarp prst="textNoShape">
              <a:avLst/>
            </a:prstTxWarp>
            <a:spAutoFit/>
          </a:bodyPr>
          <a:lstStyle/>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Responsabilités du commandant de bord</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de priorités</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de prévention des abordages</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de survol des obstacles </a:t>
            </a:r>
            <a:endPar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endParaRPr>
          </a:p>
          <a:p>
            <a:pPr marL="385200" lvl="1" indent="-342900" eaLnBrk="0" hangingPunct="0">
              <a:lnSpc>
                <a:spcPct val="110000"/>
              </a:lnSpc>
              <a:spcBef>
                <a:spcPts val="600"/>
              </a:spcBef>
              <a:spcAft>
                <a:spcPts val="600"/>
              </a:spcAft>
              <a:buSzPct val="100000"/>
              <a:buFont typeface="Lucida Grande"/>
              <a:buChar char="➲"/>
              <a:defRPr/>
            </a:pPr>
            <a:r>
              <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U</a:t>
            </a: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tilisation des ULM</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générales en circuit d’aérodrome</a:t>
            </a:r>
            <a:endPar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endParaRP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Signalisations visuelle et lumineuse</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Différents statuts d’aérodrome</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Infrastructures d’aérodrome</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Carte d’atterrissage à vue (VAC)</a:t>
            </a:r>
          </a:p>
          <a:p>
            <a:pPr marL="385200" lvl="1" indent="-342900" eaLnBrk="0" hangingPunct="0">
              <a:lnSpc>
                <a:spcPct val="110000"/>
              </a:lnSpc>
              <a:spcBef>
                <a:spcPts val="600"/>
              </a:spcBef>
              <a:spcAft>
                <a:spcPts val="600"/>
              </a:spcAft>
              <a:buSzPct val="100000"/>
              <a:buFont typeface="Lucida Grande"/>
              <a:buChar char="➲"/>
              <a:defRPr/>
            </a:pPr>
            <a:r>
              <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Intégration et circuit d’aérodrome </a:t>
            </a: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standard</a:t>
            </a:r>
            <a:endPar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endParaRPr>
          </a:p>
        </p:txBody>
      </p:sp>
      <p:sp>
        <p:nvSpPr>
          <p:cNvPr id="5" name="Rectangle à coins arrondis 4"/>
          <p:cNvSpPr/>
          <p:nvPr/>
        </p:nvSpPr>
        <p:spPr>
          <a:xfrm>
            <a:off x="1003300" y="3806292"/>
            <a:ext cx="6248400" cy="469900"/>
          </a:xfrm>
          <a:prstGeom prst="roundRect">
            <a:avLst/>
          </a:prstGeom>
          <a:noFill/>
          <a:ln>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dirty="0"/>
          </a:p>
        </p:txBody>
      </p:sp>
    </p:spTree>
    <p:extLst>
      <p:ext uri="{BB962C8B-B14F-4D97-AF65-F5344CB8AC3E}">
        <p14:creationId xmlns:p14="http://schemas.microsoft.com/office/powerpoint/2010/main" val="13884011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11"/>
          <p:cNvSpPr>
            <a:spLocks noChangeArrowheads="1"/>
          </p:cNvSpPr>
          <p:nvPr/>
        </p:nvSpPr>
        <p:spPr bwMode="auto">
          <a:xfrm>
            <a:off x="1562100" y="667622"/>
            <a:ext cx="6019800" cy="408623"/>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defRPr/>
            </a:pPr>
            <a:r>
              <a:rPr lang="en-US" b="1" cap="all"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Signalisation</a:t>
            </a:r>
            <a:r>
              <a:rPr lang="en-US" b="1" cap="all"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a:t>
            </a:r>
            <a:r>
              <a:rPr lang="en-US" b="1" cap="all"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visuelle</a:t>
            </a:r>
            <a:r>
              <a:rPr lang="en-US" b="1" cap="all"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a:t>
            </a:r>
            <a:r>
              <a:rPr lang="en-US" b="1" cap="all"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Aire</a:t>
            </a:r>
            <a:r>
              <a:rPr lang="en-US" b="1" cap="all"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à </a:t>
            </a:r>
            <a:r>
              <a:rPr lang="en-US" b="1" cap="all"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signaux</a:t>
            </a:r>
            <a:r>
              <a:rPr lang="en-US" b="1" cap="all"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a:t>
            </a:r>
            <a:endParaRPr lang="en-US" b="1" cap="all"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7" name="AutoShape 4"/>
          <p:cNvSpPr>
            <a:spLocks noChangeArrowheads="1"/>
          </p:cNvSpPr>
          <p:nvPr/>
        </p:nvSpPr>
        <p:spPr bwMode="auto">
          <a:xfrm>
            <a:off x="0" y="26988"/>
            <a:ext cx="9144000" cy="578882"/>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eaLnBrk="0" hangingPunct="0">
              <a:spcBef>
                <a:spcPct val="50000"/>
              </a:spcBef>
              <a:defRPr/>
            </a:pPr>
            <a:r>
              <a:rPr lang="fr-F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ＭＳ Ｐゴシック" charset="-128"/>
                <a:cs typeface="Trebuchet MS"/>
              </a:rPr>
              <a:t>LES REGLES DE L’AIR</a:t>
            </a:r>
          </a:p>
        </p:txBody>
      </p:sp>
      <p:grpSp>
        <p:nvGrpSpPr>
          <p:cNvPr id="13" name="Grouper 12"/>
          <p:cNvGrpSpPr/>
          <p:nvPr/>
        </p:nvGrpSpPr>
        <p:grpSpPr>
          <a:xfrm>
            <a:off x="3954614" y="1362076"/>
            <a:ext cx="2313360" cy="1712942"/>
            <a:chOff x="5181072" y="4177321"/>
            <a:chExt cx="2385360" cy="2110157"/>
          </a:xfrm>
        </p:grpSpPr>
        <p:grpSp>
          <p:nvGrpSpPr>
            <p:cNvPr id="15" name="Grouper 14"/>
            <p:cNvGrpSpPr>
              <a:grpSpLocks noChangeAspect="1"/>
            </p:cNvGrpSpPr>
            <p:nvPr/>
          </p:nvGrpSpPr>
          <p:grpSpPr>
            <a:xfrm>
              <a:off x="5181072" y="4177321"/>
              <a:ext cx="1988485" cy="2110157"/>
              <a:chOff x="5162550" y="3824972"/>
              <a:chExt cx="2342569" cy="2435151"/>
            </a:xfrm>
          </p:grpSpPr>
          <p:sp>
            <p:nvSpPr>
              <p:cNvPr id="25" name="Rectangle 12"/>
              <p:cNvSpPr>
                <a:spLocks noChangeArrowheads="1"/>
              </p:cNvSpPr>
              <p:nvPr/>
            </p:nvSpPr>
            <p:spPr bwMode="auto">
              <a:xfrm>
                <a:off x="5162550" y="3832423"/>
                <a:ext cx="60325" cy="2427700"/>
              </a:xfrm>
              <a:prstGeom prst="rect">
                <a:avLst/>
              </a:prstGeom>
              <a:solidFill>
                <a:schemeClr val="bg1">
                  <a:lumMod val="85000"/>
                </a:schemeClr>
              </a:solidFill>
              <a:ln w="3175" cap="flat" cmpd="sng" algn="ctr">
                <a:solidFill>
                  <a:srgbClr val="000000"/>
                </a:solidFill>
                <a:prstDash val="solid"/>
                <a:miter lim="800000"/>
                <a:headEnd type="none" w="med" len="med"/>
                <a:tailEnd type="none" w="med" len="med"/>
              </a:ln>
              <a:effectLst>
                <a:outerShdw blurRad="152400" dist="12700" dir="8760000" sy="-23000" kx="800400" algn="br">
                  <a:srgbClr val="000000">
                    <a:alpha val="15000"/>
                  </a:srgbClr>
                </a:outerShdw>
              </a:effectLst>
              <a:scene3d>
                <a:camera prst="orthographicFront"/>
                <a:lightRig rig="threePt" dir="t"/>
              </a:scene3d>
              <a:sp3d>
                <a:bevelT/>
              </a:sp3d>
            </p:spPr>
            <p:txBody>
              <a:bodyPr wrap="none" anchor="ctr">
                <a:prstTxWarp prst="textNoShape">
                  <a:avLst/>
                </a:prstTxWarp>
              </a:bodyPr>
              <a:lstStyle/>
              <a:p>
                <a:endParaRPr lang="fr-FR"/>
              </a:p>
            </p:txBody>
          </p:sp>
          <p:grpSp>
            <p:nvGrpSpPr>
              <p:cNvPr id="26" name="Grouper 25"/>
              <p:cNvGrpSpPr/>
              <p:nvPr/>
            </p:nvGrpSpPr>
            <p:grpSpPr>
              <a:xfrm>
                <a:off x="5257798" y="3824972"/>
                <a:ext cx="2247321" cy="791642"/>
                <a:chOff x="3067048" y="1905649"/>
                <a:chExt cx="2859321" cy="1099548"/>
              </a:xfrm>
              <a:effectLst>
                <a:outerShdw blurRad="127000" dist="76200" dir="2700000" algn="br">
                  <a:srgbClr val="000000">
                    <a:alpha val="43000"/>
                  </a:srgbClr>
                </a:outerShdw>
              </a:effectLst>
            </p:grpSpPr>
            <p:sp>
              <p:nvSpPr>
                <p:cNvPr id="27" name="Trapèze 26"/>
                <p:cNvSpPr/>
                <p:nvPr/>
              </p:nvSpPr>
              <p:spPr>
                <a:xfrm rot="5400000" flipH="1">
                  <a:off x="3597980" y="2147068"/>
                  <a:ext cx="848464" cy="605863"/>
                </a:xfrm>
                <a:prstGeom prst="trapezoid">
                  <a:avLst>
                    <a:gd name="adj" fmla="val 1375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Trapèze 27"/>
                <p:cNvSpPr/>
                <p:nvPr/>
              </p:nvSpPr>
              <p:spPr>
                <a:xfrm rot="5400000" flipH="1">
                  <a:off x="2856206" y="2116491"/>
                  <a:ext cx="1099548" cy="677864"/>
                </a:xfrm>
                <a:prstGeom prst="trapezoid">
                  <a:avLst>
                    <a:gd name="adj" fmla="val 13759"/>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9" name="Trapèze 28"/>
                <p:cNvSpPr/>
                <p:nvPr/>
              </p:nvSpPr>
              <p:spPr>
                <a:xfrm rot="5400000" flipH="1">
                  <a:off x="4282243" y="2163967"/>
                  <a:ext cx="668464" cy="569863"/>
                </a:xfrm>
                <a:prstGeom prst="trapezoid">
                  <a:avLst>
                    <a:gd name="adj" fmla="val 13759"/>
                  </a:avLst>
                </a:prstGeom>
                <a:solidFill>
                  <a:srgbClr val="C050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0" name="Trapèze 29"/>
                <p:cNvSpPr/>
                <p:nvPr/>
              </p:nvSpPr>
              <p:spPr>
                <a:xfrm rot="5400000" flipH="1">
                  <a:off x="4940006" y="2163599"/>
                  <a:ext cx="488464" cy="569863"/>
                </a:xfrm>
                <a:prstGeom prst="trapezoid">
                  <a:avLst>
                    <a:gd name="adj" fmla="val 1375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1" name="Trapèze 30"/>
                <p:cNvSpPr/>
                <p:nvPr/>
              </p:nvSpPr>
              <p:spPr>
                <a:xfrm rot="5400000" flipH="1">
                  <a:off x="5523207" y="2221799"/>
                  <a:ext cx="344462" cy="461863"/>
                </a:xfrm>
                <a:prstGeom prst="trapezoid">
                  <a:avLst>
                    <a:gd name="adj" fmla="val 13759"/>
                  </a:avLst>
                </a:prstGeom>
                <a:solidFill>
                  <a:srgbClr val="C050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grpSp>
        </p:grpSp>
        <p:sp>
          <p:nvSpPr>
            <p:cNvPr id="16" name="Line 14"/>
            <p:cNvSpPr>
              <a:spLocks noChangeShapeType="1"/>
            </p:cNvSpPr>
            <p:nvPr/>
          </p:nvSpPr>
          <p:spPr bwMode="auto">
            <a:xfrm>
              <a:off x="5724525" y="4786511"/>
              <a:ext cx="0" cy="423149"/>
            </a:xfrm>
            <a:prstGeom prst="line">
              <a:avLst/>
            </a:prstGeom>
            <a:noFill/>
            <a:ln w="9525" cap="rnd">
              <a:solidFill>
                <a:srgbClr val="000000"/>
              </a:solidFill>
              <a:prstDash val="sysDot"/>
              <a:round/>
              <a:headEnd/>
              <a:tailEnd/>
            </a:ln>
          </p:spPr>
          <p:txBody>
            <a:bodyPr wrap="none" anchor="ctr">
              <a:prstTxWarp prst="textNoShape">
                <a:avLst/>
              </a:prstTxWarp>
            </a:bodyPr>
            <a:lstStyle/>
            <a:p>
              <a:endParaRPr lang="fr-FR"/>
            </a:p>
          </p:txBody>
        </p:sp>
        <p:sp>
          <p:nvSpPr>
            <p:cNvPr id="17" name="Line 15"/>
            <p:cNvSpPr>
              <a:spLocks noChangeShapeType="1"/>
            </p:cNvSpPr>
            <p:nvPr/>
          </p:nvSpPr>
          <p:spPr bwMode="auto">
            <a:xfrm>
              <a:off x="6107113" y="4734123"/>
              <a:ext cx="0" cy="575037"/>
            </a:xfrm>
            <a:prstGeom prst="line">
              <a:avLst/>
            </a:prstGeom>
            <a:noFill/>
            <a:ln w="9525" cap="rnd">
              <a:solidFill>
                <a:srgbClr val="000000"/>
              </a:solidFill>
              <a:prstDash val="sysDot"/>
              <a:round/>
              <a:headEnd/>
              <a:tailEnd/>
            </a:ln>
          </p:spPr>
          <p:txBody>
            <a:bodyPr wrap="none" anchor="ctr">
              <a:prstTxWarp prst="textNoShape">
                <a:avLst/>
              </a:prstTxWarp>
            </a:bodyPr>
            <a:lstStyle/>
            <a:p>
              <a:endParaRPr lang="fr-FR"/>
            </a:p>
          </p:txBody>
        </p:sp>
        <p:sp>
          <p:nvSpPr>
            <p:cNvPr id="18" name="Line 16"/>
            <p:cNvSpPr>
              <a:spLocks noChangeShapeType="1"/>
            </p:cNvSpPr>
            <p:nvPr/>
          </p:nvSpPr>
          <p:spPr bwMode="auto">
            <a:xfrm>
              <a:off x="6483350" y="4670623"/>
              <a:ext cx="0" cy="774549"/>
            </a:xfrm>
            <a:prstGeom prst="line">
              <a:avLst/>
            </a:prstGeom>
            <a:noFill/>
            <a:ln w="9525" cap="rnd">
              <a:solidFill>
                <a:srgbClr val="000000"/>
              </a:solidFill>
              <a:prstDash val="sysDot"/>
              <a:round/>
              <a:headEnd/>
              <a:tailEnd/>
            </a:ln>
          </p:spPr>
          <p:txBody>
            <a:bodyPr wrap="none" anchor="ctr">
              <a:prstTxWarp prst="textNoShape">
                <a:avLst/>
              </a:prstTxWarp>
            </a:bodyPr>
            <a:lstStyle/>
            <a:p>
              <a:endParaRPr lang="fr-FR"/>
            </a:p>
          </p:txBody>
        </p:sp>
        <p:sp>
          <p:nvSpPr>
            <p:cNvPr id="19" name="Line 17"/>
            <p:cNvSpPr>
              <a:spLocks noChangeShapeType="1"/>
            </p:cNvSpPr>
            <p:nvPr/>
          </p:nvSpPr>
          <p:spPr bwMode="auto">
            <a:xfrm>
              <a:off x="6878870" y="4648395"/>
              <a:ext cx="0" cy="947071"/>
            </a:xfrm>
            <a:prstGeom prst="line">
              <a:avLst/>
            </a:prstGeom>
            <a:noFill/>
            <a:ln w="9525" cap="rnd">
              <a:solidFill>
                <a:srgbClr val="000000"/>
              </a:solidFill>
              <a:prstDash val="sysDot"/>
              <a:round/>
              <a:headEnd/>
              <a:tailEnd/>
            </a:ln>
          </p:spPr>
          <p:txBody>
            <a:bodyPr wrap="none" anchor="ctr">
              <a:prstTxWarp prst="textNoShape">
                <a:avLst/>
              </a:prstTxWarp>
            </a:bodyPr>
            <a:lstStyle/>
            <a:p>
              <a:endParaRPr lang="fr-FR"/>
            </a:p>
          </p:txBody>
        </p:sp>
        <p:sp>
          <p:nvSpPr>
            <p:cNvPr id="20" name="Text Box 18"/>
            <p:cNvSpPr txBox="1">
              <a:spLocks noChangeArrowheads="1"/>
            </p:cNvSpPr>
            <p:nvPr/>
          </p:nvSpPr>
          <p:spPr bwMode="auto">
            <a:xfrm>
              <a:off x="5240338" y="4808735"/>
              <a:ext cx="969962" cy="307777"/>
            </a:xfrm>
            <a:prstGeom prst="rect">
              <a:avLst/>
            </a:prstGeom>
            <a:noFill/>
            <a:ln w="9525">
              <a:noFill/>
              <a:miter lim="800000"/>
              <a:headEnd/>
              <a:tailEnd/>
            </a:ln>
          </p:spPr>
          <p:txBody>
            <a:bodyPr>
              <a:prstTxWarp prst="textNoShape">
                <a:avLst/>
              </a:prstTxWarp>
              <a:spAutoFit/>
            </a:bodyPr>
            <a:lstStyle/>
            <a:p>
              <a:r>
                <a:rPr lang="fr-FR" sz="1400" dirty="0">
                  <a:solidFill>
                    <a:srgbClr val="000000"/>
                  </a:solidFill>
                  <a:latin typeface="Trebuchet MS"/>
                  <a:cs typeface="Trebuchet MS"/>
                </a:rPr>
                <a:t>5 </a:t>
              </a:r>
              <a:r>
                <a:rPr lang="fr-FR" sz="1400" dirty="0" err="1">
                  <a:solidFill>
                    <a:srgbClr val="000000"/>
                  </a:solidFill>
                  <a:latin typeface="Trebuchet MS"/>
                  <a:cs typeface="Trebuchet MS"/>
                </a:rPr>
                <a:t>Kt</a:t>
              </a:r>
              <a:endParaRPr lang="fr-FR" dirty="0">
                <a:latin typeface="Trebuchet MS"/>
                <a:cs typeface="Trebuchet MS"/>
              </a:endParaRPr>
            </a:p>
          </p:txBody>
        </p:sp>
        <p:sp>
          <p:nvSpPr>
            <p:cNvPr id="21" name="Text Box 19"/>
            <p:cNvSpPr txBox="1">
              <a:spLocks noChangeArrowheads="1"/>
            </p:cNvSpPr>
            <p:nvPr/>
          </p:nvSpPr>
          <p:spPr bwMode="auto">
            <a:xfrm>
              <a:off x="5807075" y="5105598"/>
              <a:ext cx="971550" cy="307777"/>
            </a:xfrm>
            <a:prstGeom prst="rect">
              <a:avLst/>
            </a:prstGeom>
            <a:noFill/>
            <a:ln w="9525">
              <a:noFill/>
              <a:miter lim="800000"/>
              <a:headEnd/>
              <a:tailEnd/>
            </a:ln>
          </p:spPr>
          <p:txBody>
            <a:bodyPr>
              <a:prstTxWarp prst="textNoShape">
                <a:avLst/>
              </a:prstTxWarp>
              <a:spAutoFit/>
            </a:bodyPr>
            <a:lstStyle/>
            <a:p>
              <a:pPr algn="ctr"/>
              <a:r>
                <a:rPr lang="fr-FR" sz="1400" dirty="0">
                  <a:solidFill>
                    <a:srgbClr val="000000"/>
                  </a:solidFill>
                  <a:latin typeface="Trebuchet MS"/>
                  <a:cs typeface="Trebuchet MS"/>
                </a:rPr>
                <a:t>5 </a:t>
              </a:r>
              <a:r>
                <a:rPr lang="fr-FR" sz="1400" dirty="0" err="1">
                  <a:solidFill>
                    <a:srgbClr val="000000"/>
                  </a:solidFill>
                  <a:latin typeface="Trebuchet MS"/>
                  <a:cs typeface="Trebuchet MS"/>
                </a:rPr>
                <a:t>Kt</a:t>
              </a:r>
              <a:endParaRPr lang="fr-FR" dirty="0">
                <a:latin typeface="Trebuchet MS"/>
                <a:cs typeface="Trebuchet MS"/>
              </a:endParaRPr>
            </a:p>
          </p:txBody>
        </p:sp>
        <p:sp>
          <p:nvSpPr>
            <p:cNvPr id="22" name="Text Box 20"/>
            <p:cNvSpPr txBox="1">
              <a:spLocks noChangeArrowheads="1"/>
            </p:cNvSpPr>
            <p:nvPr/>
          </p:nvSpPr>
          <p:spPr bwMode="auto">
            <a:xfrm>
              <a:off x="5414963" y="4965895"/>
              <a:ext cx="971550" cy="307777"/>
            </a:xfrm>
            <a:prstGeom prst="rect">
              <a:avLst/>
            </a:prstGeom>
            <a:noFill/>
            <a:ln w="9525">
              <a:noFill/>
              <a:miter lim="800000"/>
              <a:headEnd/>
              <a:tailEnd/>
            </a:ln>
          </p:spPr>
          <p:txBody>
            <a:bodyPr>
              <a:prstTxWarp prst="textNoShape">
                <a:avLst/>
              </a:prstTxWarp>
              <a:spAutoFit/>
            </a:bodyPr>
            <a:lstStyle/>
            <a:p>
              <a:pPr algn="ctr"/>
              <a:r>
                <a:rPr lang="fr-FR" sz="1400" dirty="0">
                  <a:solidFill>
                    <a:srgbClr val="000000"/>
                  </a:solidFill>
                  <a:latin typeface="Trebuchet MS"/>
                  <a:cs typeface="Trebuchet MS"/>
                </a:rPr>
                <a:t>5 </a:t>
              </a:r>
              <a:r>
                <a:rPr lang="fr-FR" sz="1400" dirty="0" err="1">
                  <a:solidFill>
                    <a:srgbClr val="000000"/>
                  </a:solidFill>
                  <a:latin typeface="Trebuchet MS"/>
                  <a:cs typeface="Trebuchet MS"/>
                </a:rPr>
                <a:t>Kt</a:t>
              </a:r>
              <a:endParaRPr lang="fr-FR" dirty="0">
                <a:latin typeface="Trebuchet MS"/>
                <a:cs typeface="Trebuchet MS"/>
              </a:endParaRPr>
            </a:p>
          </p:txBody>
        </p:sp>
        <p:sp>
          <p:nvSpPr>
            <p:cNvPr id="23" name="Text Box 21"/>
            <p:cNvSpPr txBox="1">
              <a:spLocks noChangeArrowheads="1"/>
            </p:cNvSpPr>
            <p:nvPr/>
          </p:nvSpPr>
          <p:spPr bwMode="auto">
            <a:xfrm>
              <a:off x="6215063" y="5250060"/>
              <a:ext cx="969962" cy="307777"/>
            </a:xfrm>
            <a:prstGeom prst="rect">
              <a:avLst/>
            </a:prstGeom>
            <a:noFill/>
            <a:ln w="9525">
              <a:noFill/>
              <a:miter lim="800000"/>
              <a:headEnd/>
              <a:tailEnd/>
            </a:ln>
          </p:spPr>
          <p:txBody>
            <a:bodyPr>
              <a:prstTxWarp prst="textNoShape">
                <a:avLst/>
              </a:prstTxWarp>
              <a:spAutoFit/>
            </a:bodyPr>
            <a:lstStyle/>
            <a:p>
              <a:pPr algn="ctr"/>
              <a:r>
                <a:rPr lang="fr-FR" sz="1400" dirty="0">
                  <a:solidFill>
                    <a:srgbClr val="000000"/>
                  </a:solidFill>
                  <a:latin typeface="Trebuchet MS"/>
                  <a:cs typeface="Trebuchet MS"/>
                </a:rPr>
                <a:t>5 </a:t>
              </a:r>
              <a:r>
                <a:rPr lang="fr-FR" sz="1400" dirty="0" err="1">
                  <a:solidFill>
                    <a:srgbClr val="000000"/>
                  </a:solidFill>
                  <a:latin typeface="Trebuchet MS"/>
                  <a:cs typeface="Trebuchet MS"/>
                </a:rPr>
                <a:t>Kt</a:t>
              </a:r>
              <a:endParaRPr lang="fr-FR" dirty="0">
                <a:latin typeface="Trebuchet MS"/>
                <a:cs typeface="Trebuchet MS"/>
              </a:endParaRPr>
            </a:p>
          </p:txBody>
        </p:sp>
        <p:sp>
          <p:nvSpPr>
            <p:cNvPr id="24" name="Text Box 20"/>
            <p:cNvSpPr txBox="1">
              <a:spLocks noChangeArrowheads="1"/>
            </p:cNvSpPr>
            <p:nvPr/>
          </p:nvSpPr>
          <p:spPr bwMode="auto">
            <a:xfrm>
              <a:off x="6594882" y="5405437"/>
              <a:ext cx="971550" cy="307777"/>
            </a:xfrm>
            <a:prstGeom prst="rect">
              <a:avLst/>
            </a:prstGeom>
            <a:noFill/>
            <a:ln w="9525">
              <a:noFill/>
              <a:miter lim="800000"/>
              <a:headEnd/>
              <a:tailEnd/>
            </a:ln>
          </p:spPr>
          <p:txBody>
            <a:bodyPr>
              <a:prstTxWarp prst="textNoShape">
                <a:avLst/>
              </a:prstTxWarp>
              <a:spAutoFit/>
            </a:bodyPr>
            <a:lstStyle/>
            <a:p>
              <a:pPr algn="ctr"/>
              <a:r>
                <a:rPr lang="fr-FR" sz="1400" dirty="0">
                  <a:solidFill>
                    <a:srgbClr val="000000"/>
                  </a:solidFill>
                  <a:latin typeface="Trebuchet MS"/>
                  <a:cs typeface="Trebuchet MS"/>
                </a:rPr>
                <a:t>5 </a:t>
              </a:r>
              <a:r>
                <a:rPr lang="fr-FR" sz="1400" dirty="0" err="1">
                  <a:solidFill>
                    <a:srgbClr val="000000"/>
                  </a:solidFill>
                  <a:latin typeface="Trebuchet MS"/>
                  <a:cs typeface="Trebuchet MS"/>
                </a:rPr>
                <a:t>Kt</a:t>
              </a:r>
              <a:endParaRPr lang="fr-FR" dirty="0">
                <a:latin typeface="Trebuchet MS"/>
                <a:cs typeface="Trebuchet MS"/>
              </a:endParaRPr>
            </a:p>
          </p:txBody>
        </p:sp>
      </p:grpSp>
      <p:pic>
        <p:nvPicPr>
          <p:cNvPr id="2" name="Image 1"/>
          <p:cNvPicPr>
            <a:picLocks noChangeAspect="1"/>
          </p:cNvPicPr>
          <p:nvPr/>
        </p:nvPicPr>
        <p:blipFill rotWithShape="1">
          <a:blip r:embed="rId2"/>
          <a:srcRect l="2030" t="15364" r="4160" b="7732"/>
          <a:stretch/>
        </p:blipFill>
        <p:spPr>
          <a:xfrm>
            <a:off x="1343025" y="3429000"/>
            <a:ext cx="6508750" cy="2603500"/>
          </a:xfrm>
          <a:prstGeom prst="rect">
            <a:avLst/>
          </a:prstGeom>
        </p:spPr>
      </p:pic>
    </p:spTree>
    <p:extLst>
      <p:ext uri="{BB962C8B-B14F-4D97-AF65-F5344CB8AC3E}">
        <p14:creationId xmlns:p14="http://schemas.microsoft.com/office/powerpoint/2010/main" val="32264811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11"/>
          <p:cNvSpPr>
            <a:spLocks noChangeArrowheads="1"/>
          </p:cNvSpPr>
          <p:nvPr/>
        </p:nvSpPr>
        <p:spPr bwMode="auto">
          <a:xfrm>
            <a:off x="1562100" y="667622"/>
            <a:ext cx="6019800" cy="408623"/>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defRPr/>
            </a:pPr>
            <a:r>
              <a:rPr lang="en-US" b="1" cap="all"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Signalisation</a:t>
            </a:r>
            <a:r>
              <a:rPr lang="en-US" b="1" cap="all"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a:t>
            </a:r>
            <a:r>
              <a:rPr lang="en-US" b="1" cap="all"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visuelle</a:t>
            </a:r>
            <a:r>
              <a:rPr lang="en-US" b="1" cap="all"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a:t>
            </a:r>
            <a:r>
              <a:rPr lang="en-US" b="1" cap="all"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Aire</a:t>
            </a:r>
            <a:r>
              <a:rPr lang="en-US" b="1" cap="all"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à </a:t>
            </a:r>
            <a:r>
              <a:rPr lang="en-US" b="1" cap="all"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signaux</a:t>
            </a:r>
            <a:r>
              <a:rPr lang="en-US" b="1" cap="all"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a:t>
            </a:r>
            <a:endParaRPr lang="en-US" b="1" cap="all"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7" name="AutoShape 4"/>
          <p:cNvSpPr>
            <a:spLocks noChangeArrowheads="1"/>
          </p:cNvSpPr>
          <p:nvPr/>
        </p:nvSpPr>
        <p:spPr bwMode="auto">
          <a:xfrm>
            <a:off x="0" y="26988"/>
            <a:ext cx="9144000" cy="578882"/>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eaLnBrk="0" hangingPunct="0">
              <a:spcBef>
                <a:spcPct val="50000"/>
              </a:spcBef>
              <a:defRPr/>
            </a:pPr>
            <a:r>
              <a:rPr lang="fr-F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ＭＳ Ｐゴシック" charset="-128"/>
                <a:cs typeface="Trebuchet MS"/>
              </a:rPr>
              <a:t>LES REGLES DE L’AIR</a:t>
            </a:r>
          </a:p>
        </p:txBody>
      </p:sp>
      <p:sp>
        <p:nvSpPr>
          <p:cNvPr id="5" name="ZoneTexte 4"/>
          <p:cNvSpPr txBox="1"/>
          <p:nvPr/>
        </p:nvSpPr>
        <p:spPr>
          <a:xfrm>
            <a:off x="1579214" y="2809961"/>
            <a:ext cx="2278086" cy="338554"/>
          </a:xfrm>
          <a:prstGeom prst="rect">
            <a:avLst/>
          </a:prstGeom>
          <a:noFill/>
        </p:spPr>
        <p:txBody>
          <a:bodyPr wrap="square" rtlCol="0">
            <a:spAutoFit/>
          </a:bodyPr>
          <a:lstStyle/>
          <a:p>
            <a:pPr algn="ctr"/>
            <a:r>
              <a:rPr lang="fr-FR" sz="1600" dirty="0" smtClean="0">
                <a:latin typeface="+mj-lt"/>
              </a:rPr>
              <a:t>Interdiction d'atterrir </a:t>
            </a:r>
          </a:p>
        </p:txBody>
      </p:sp>
      <p:pic>
        <p:nvPicPr>
          <p:cNvPr id="8" name="Image 7" descr="http://www.avionic-online.com/pictures/signaux1.JPG"/>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Lst>
          </a:blip>
          <a:srcRect/>
          <a:stretch>
            <a:fillRect/>
          </a:stretch>
        </p:blipFill>
        <p:spPr bwMode="auto">
          <a:xfrm>
            <a:off x="2129740" y="1637981"/>
            <a:ext cx="1058381" cy="1079549"/>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9" name="Image 8" descr="http://www.avionic-online.com/pictures/signaux2.JPG"/>
          <p:cNvPicPr>
            <a:picLocks/>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Lst>
          </a:blip>
          <a:srcRect/>
          <a:stretch>
            <a:fillRect/>
          </a:stretch>
        </p:blipFill>
        <p:spPr bwMode="auto">
          <a:xfrm>
            <a:off x="5904406" y="1637981"/>
            <a:ext cx="1080000" cy="1077449"/>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p:spPr>
      </p:pic>
      <p:sp>
        <p:nvSpPr>
          <p:cNvPr id="10" name="ZoneTexte 9"/>
          <p:cNvSpPr txBox="1"/>
          <p:nvPr/>
        </p:nvSpPr>
        <p:spPr>
          <a:xfrm>
            <a:off x="4832824" y="2779150"/>
            <a:ext cx="3205186" cy="584776"/>
          </a:xfrm>
          <a:prstGeom prst="rect">
            <a:avLst/>
          </a:prstGeom>
          <a:noFill/>
        </p:spPr>
        <p:txBody>
          <a:bodyPr wrap="square" rtlCol="0">
            <a:spAutoFit/>
          </a:bodyPr>
          <a:lstStyle/>
          <a:p>
            <a:pPr algn="ctr"/>
            <a:r>
              <a:rPr lang="fr-FR" sz="1600" dirty="0">
                <a:latin typeface="+mj-lt"/>
              </a:rPr>
              <a:t>P</a:t>
            </a:r>
            <a:r>
              <a:rPr lang="fr-FR" sz="1600" dirty="0" smtClean="0">
                <a:latin typeface="+mj-lt"/>
              </a:rPr>
              <a:t>récautions à prendre en phase d'approche ou d'atterrissage </a:t>
            </a:r>
          </a:p>
        </p:txBody>
      </p:sp>
      <p:pic>
        <p:nvPicPr>
          <p:cNvPr id="32" name="Image 31" descr="http://www.avionic-online.com/pictures/signaux6.JPG"/>
          <p:cNvPicPr>
            <a:picLocks noChangeAspect="1"/>
          </p:cNvPicPr>
          <p:nvPr/>
        </p:nvPicPr>
        <p:blipFill>
          <a:blip r:embed="rId6" cstate="print">
            <a:extLst>
              <a:ext uri="{BEBA8EAE-BF5A-486C-A8C5-ECC9F3942E4B}">
                <a14:imgProps xmlns:a14="http://schemas.microsoft.com/office/drawing/2010/main">
                  <a14:imgLayer r:embed="rId7">
                    <a14:imgEffect>
                      <a14:backgroundRemoval t="1961" b="100000" l="2000" r="100000">
                        <a14:foregroundMark x1="18000" y1="36275" x2="18000" y2="36275"/>
                        <a14:foregroundMark x1="21000" y1="51961" x2="21000" y2="51961"/>
                        <a14:foregroundMark x1="19000" y1="65686" x2="19000" y2="65686"/>
                      </a14:backgroundRemoval>
                    </a14:imgEffect>
                  </a14:imgLayer>
                </a14:imgProps>
              </a:ext>
            </a:extLst>
          </a:blip>
          <a:srcRect/>
          <a:stretch>
            <a:fillRect/>
          </a:stretch>
        </p:blipFill>
        <p:spPr bwMode="auto">
          <a:xfrm>
            <a:off x="2146854" y="3953511"/>
            <a:ext cx="1058381" cy="1079549"/>
          </a:xfrm>
          <a:prstGeom prst="rect">
            <a:avLst/>
          </a:prstGeom>
          <a:noFill/>
          <a:ln w="9525">
            <a:noFill/>
            <a:miter lim="800000"/>
            <a:headEnd/>
            <a:tailEnd/>
          </a:ln>
        </p:spPr>
      </p:pic>
      <p:pic>
        <p:nvPicPr>
          <p:cNvPr id="33" name="Image 32" descr="http://www.avionic-online.com/pictures/signaux7.JPG"/>
          <p:cNvPicPr>
            <a:picLocks noChangeAspect="1"/>
          </p:cNvPicPr>
          <p:nvPr/>
        </p:nvPicPr>
        <p:blipFill>
          <a:blip r:embed="rId8" cstate="print">
            <a:extLst>
              <a:ext uri="{BEBA8EAE-BF5A-486C-A8C5-ECC9F3942E4B}">
                <a14:imgProps xmlns:a14="http://schemas.microsoft.com/office/drawing/2010/main">
                  <a14:imgLayer r:embed="rId9">
                    <a14:imgEffect>
                      <a14:backgroundRemoval t="9804" b="95098" l="2000" r="96000"/>
                    </a14:imgEffect>
                  </a14:imgLayer>
                </a14:imgProps>
              </a:ext>
            </a:extLst>
          </a:blip>
          <a:srcRect/>
          <a:stretch>
            <a:fillRect/>
          </a:stretch>
        </p:blipFill>
        <p:spPr bwMode="auto">
          <a:xfrm>
            <a:off x="5972322" y="3984685"/>
            <a:ext cx="1058381" cy="1079549"/>
          </a:xfrm>
          <a:prstGeom prst="rect">
            <a:avLst/>
          </a:prstGeom>
          <a:noFill/>
          <a:ln w="9525">
            <a:noFill/>
            <a:miter lim="800000"/>
            <a:headEnd/>
            <a:tailEnd/>
          </a:ln>
        </p:spPr>
      </p:pic>
      <p:sp>
        <p:nvSpPr>
          <p:cNvPr id="34" name="ZoneTexte 33"/>
          <p:cNvSpPr txBox="1"/>
          <p:nvPr/>
        </p:nvSpPr>
        <p:spPr>
          <a:xfrm>
            <a:off x="1579214" y="5030091"/>
            <a:ext cx="2295200" cy="584776"/>
          </a:xfrm>
          <a:prstGeom prst="rect">
            <a:avLst/>
          </a:prstGeom>
          <a:noFill/>
        </p:spPr>
        <p:txBody>
          <a:bodyPr wrap="square" rtlCol="0">
            <a:spAutoFit/>
          </a:bodyPr>
          <a:lstStyle/>
          <a:p>
            <a:pPr algn="ctr"/>
            <a:r>
              <a:rPr lang="fr-FR" sz="1600" dirty="0" smtClean="0">
                <a:latin typeface="+mj-lt"/>
              </a:rPr>
              <a:t>Sens de décollage et d’atterrissage</a:t>
            </a:r>
          </a:p>
        </p:txBody>
      </p:sp>
      <p:sp>
        <p:nvSpPr>
          <p:cNvPr id="35" name="ZoneTexte 34"/>
          <p:cNvSpPr txBox="1"/>
          <p:nvPr/>
        </p:nvSpPr>
        <p:spPr>
          <a:xfrm>
            <a:off x="5097774" y="5035865"/>
            <a:ext cx="2957350" cy="338554"/>
          </a:xfrm>
          <a:prstGeom prst="rect">
            <a:avLst/>
          </a:prstGeom>
          <a:noFill/>
        </p:spPr>
        <p:txBody>
          <a:bodyPr wrap="square" rtlCol="0">
            <a:spAutoFit/>
          </a:bodyPr>
          <a:lstStyle/>
          <a:p>
            <a:pPr algn="ctr"/>
            <a:r>
              <a:rPr lang="fr-FR" sz="1600" dirty="0" smtClean="0">
                <a:latin typeface="+mj-lt"/>
              </a:rPr>
              <a:t>Circuit de piste « main droite »</a:t>
            </a:r>
          </a:p>
        </p:txBody>
      </p:sp>
    </p:spTree>
    <p:extLst>
      <p:ext uri="{BB962C8B-B14F-4D97-AF65-F5344CB8AC3E}">
        <p14:creationId xmlns:p14="http://schemas.microsoft.com/office/powerpoint/2010/main" val="12347450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3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34" grpId="0"/>
      <p:bldP spid="3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r 3"/>
          <p:cNvGrpSpPr>
            <a:grpSpLocks noChangeAspect="1"/>
          </p:cNvGrpSpPr>
          <p:nvPr/>
        </p:nvGrpSpPr>
        <p:grpSpPr>
          <a:xfrm>
            <a:off x="5729800" y="4036080"/>
            <a:ext cx="1829609" cy="1043998"/>
            <a:chOff x="1829679" y="969174"/>
            <a:chExt cx="3057525" cy="1744663"/>
          </a:xfrm>
        </p:grpSpPr>
        <p:sp>
          <p:nvSpPr>
            <p:cNvPr id="46" name="Rectangle 23"/>
            <p:cNvSpPr>
              <a:spLocks noChangeArrowheads="1"/>
            </p:cNvSpPr>
            <p:nvPr/>
          </p:nvSpPr>
          <p:spPr bwMode="auto">
            <a:xfrm>
              <a:off x="1829679" y="969174"/>
              <a:ext cx="3057525" cy="1744663"/>
            </a:xfrm>
            <a:prstGeom prst="rect">
              <a:avLst/>
            </a:prstGeom>
            <a:solidFill>
              <a:srgbClr val="000000"/>
            </a:solidFill>
            <a:ln w="9525">
              <a:solidFill>
                <a:srgbClr val="000000"/>
              </a:solidFill>
              <a:miter lim="800000"/>
              <a:headEnd/>
              <a:tailEnd/>
            </a:ln>
          </p:spPr>
          <p:txBody>
            <a:bodyPr>
              <a:prstTxWarp prst="textNoShape">
                <a:avLst/>
              </a:prstTxWarp>
            </a:bodyPr>
            <a:lstStyle/>
            <a:p>
              <a:endParaRPr lang="fr-FR"/>
            </a:p>
          </p:txBody>
        </p:sp>
        <p:grpSp>
          <p:nvGrpSpPr>
            <p:cNvPr id="3" name="Grouper 2"/>
            <p:cNvGrpSpPr/>
            <p:nvPr/>
          </p:nvGrpSpPr>
          <p:grpSpPr>
            <a:xfrm>
              <a:off x="2147765" y="1440418"/>
              <a:ext cx="2434335" cy="761139"/>
              <a:chOff x="2147765" y="1440418"/>
              <a:chExt cx="2434335" cy="761139"/>
            </a:xfrm>
          </p:grpSpPr>
          <p:sp>
            <p:nvSpPr>
              <p:cNvPr id="47" name="Rectangle 24"/>
              <p:cNvSpPr>
                <a:spLocks noChangeArrowheads="1"/>
              </p:cNvSpPr>
              <p:nvPr/>
            </p:nvSpPr>
            <p:spPr bwMode="auto">
              <a:xfrm rot="16200000">
                <a:off x="3169748" y="1285625"/>
                <a:ext cx="383879" cy="1090582"/>
              </a:xfrm>
              <a:prstGeom prst="rect">
                <a:avLst/>
              </a:prstGeom>
              <a:solidFill>
                <a:srgbClr val="FFFFFF"/>
              </a:solidFill>
              <a:ln w="9525">
                <a:noFill/>
                <a:miter lim="800000"/>
                <a:headEnd/>
                <a:tailEnd/>
              </a:ln>
            </p:spPr>
            <p:txBody>
              <a:bodyPr>
                <a:prstTxWarp prst="textNoShape">
                  <a:avLst/>
                </a:prstTxWarp>
              </a:bodyPr>
              <a:lstStyle/>
              <a:p>
                <a:endParaRPr lang="fr-FR"/>
              </a:p>
            </p:txBody>
          </p:sp>
          <p:sp>
            <p:nvSpPr>
              <p:cNvPr id="48" name="Oval 25"/>
              <p:cNvSpPr>
                <a:spLocks noChangeArrowheads="1"/>
              </p:cNvSpPr>
              <p:nvPr/>
            </p:nvSpPr>
            <p:spPr bwMode="auto">
              <a:xfrm>
                <a:off x="2147765" y="1440418"/>
                <a:ext cx="746529" cy="761139"/>
              </a:xfrm>
              <a:prstGeom prst="ellipse">
                <a:avLst/>
              </a:prstGeom>
              <a:solidFill>
                <a:srgbClr val="FFFFFF"/>
              </a:solidFill>
              <a:ln w="9525">
                <a:noFill/>
                <a:round/>
                <a:headEnd/>
                <a:tailEnd/>
              </a:ln>
            </p:spPr>
            <p:txBody>
              <a:bodyPr>
                <a:prstTxWarp prst="textNoShape">
                  <a:avLst/>
                </a:prstTxWarp>
              </a:bodyPr>
              <a:lstStyle/>
              <a:p>
                <a:endParaRPr lang="fr-FR"/>
              </a:p>
            </p:txBody>
          </p:sp>
          <p:sp>
            <p:nvSpPr>
              <p:cNvPr id="49" name="Oval 26"/>
              <p:cNvSpPr>
                <a:spLocks noChangeArrowheads="1"/>
              </p:cNvSpPr>
              <p:nvPr/>
            </p:nvSpPr>
            <p:spPr bwMode="auto">
              <a:xfrm>
                <a:off x="3835571" y="1440418"/>
                <a:ext cx="746529" cy="761139"/>
              </a:xfrm>
              <a:prstGeom prst="ellipse">
                <a:avLst/>
              </a:prstGeom>
              <a:solidFill>
                <a:srgbClr val="FFFFFF"/>
              </a:solidFill>
              <a:ln w="9525">
                <a:noFill/>
                <a:round/>
                <a:headEnd/>
                <a:tailEnd/>
              </a:ln>
            </p:spPr>
            <p:txBody>
              <a:bodyPr>
                <a:prstTxWarp prst="textNoShape">
                  <a:avLst/>
                </a:prstTxWarp>
              </a:bodyPr>
              <a:lstStyle/>
              <a:p>
                <a:endParaRPr lang="fr-FR"/>
              </a:p>
            </p:txBody>
          </p:sp>
        </p:grpSp>
      </p:grpSp>
      <p:grpSp>
        <p:nvGrpSpPr>
          <p:cNvPr id="50" name="Group 29"/>
          <p:cNvGrpSpPr>
            <a:grpSpLocks/>
          </p:cNvGrpSpPr>
          <p:nvPr/>
        </p:nvGrpSpPr>
        <p:grpSpPr bwMode="auto">
          <a:xfrm>
            <a:off x="1413151" y="4036080"/>
            <a:ext cx="1799612" cy="1031076"/>
            <a:chOff x="4564" y="8039"/>
            <a:chExt cx="2355" cy="1318"/>
          </a:xfrm>
          <a:effectLst>
            <a:outerShdw blurRad="50800" dist="38100" dir="2700000">
              <a:srgbClr val="000000">
                <a:alpha val="43000"/>
              </a:srgbClr>
            </a:outerShdw>
          </a:effectLst>
        </p:grpSpPr>
        <p:grpSp>
          <p:nvGrpSpPr>
            <p:cNvPr id="51" name="Group 30"/>
            <p:cNvGrpSpPr>
              <a:grpSpLocks/>
            </p:cNvGrpSpPr>
            <p:nvPr/>
          </p:nvGrpSpPr>
          <p:grpSpPr bwMode="auto">
            <a:xfrm>
              <a:off x="4564" y="8039"/>
              <a:ext cx="2355" cy="1318"/>
              <a:chOff x="1750" y="8039"/>
              <a:chExt cx="2355" cy="1318"/>
            </a:xfrm>
          </p:grpSpPr>
          <p:sp>
            <p:nvSpPr>
              <p:cNvPr id="54" name="Rectangle 31"/>
              <p:cNvSpPr>
                <a:spLocks noChangeArrowheads="1"/>
              </p:cNvSpPr>
              <p:nvPr/>
            </p:nvSpPr>
            <p:spPr bwMode="auto">
              <a:xfrm>
                <a:off x="1750" y="8039"/>
                <a:ext cx="2355" cy="1318"/>
              </a:xfrm>
              <a:prstGeom prst="rect">
                <a:avLst/>
              </a:prstGeom>
              <a:solidFill>
                <a:srgbClr val="000000"/>
              </a:solidFill>
              <a:ln w="9525">
                <a:solidFill>
                  <a:srgbClr val="000000"/>
                </a:solidFill>
                <a:miter lim="800000"/>
                <a:headEnd/>
                <a:tailEnd/>
              </a:ln>
            </p:spPr>
            <p:txBody>
              <a:bodyPr>
                <a:prstTxWarp prst="textNoShape">
                  <a:avLst/>
                </a:prstTxWarp>
              </a:bodyPr>
              <a:lstStyle/>
              <a:p>
                <a:endParaRPr lang="fr-FR"/>
              </a:p>
            </p:txBody>
          </p:sp>
          <p:sp>
            <p:nvSpPr>
              <p:cNvPr id="55" name="Rectangle 32"/>
              <p:cNvSpPr>
                <a:spLocks noChangeArrowheads="1"/>
              </p:cNvSpPr>
              <p:nvPr/>
            </p:nvSpPr>
            <p:spPr bwMode="auto">
              <a:xfrm rot="-5400000">
                <a:off x="2785" y="8270"/>
                <a:ext cx="290" cy="840"/>
              </a:xfrm>
              <a:prstGeom prst="rect">
                <a:avLst/>
              </a:prstGeom>
              <a:solidFill>
                <a:srgbClr val="FFFFFF"/>
              </a:solidFill>
              <a:ln w="9525">
                <a:noFill/>
                <a:miter lim="800000"/>
                <a:headEnd/>
                <a:tailEnd/>
              </a:ln>
            </p:spPr>
            <p:txBody>
              <a:bodyPr>
                <a:prstTxWarp prst="textNoShape">
                  <a:avLst/>
                </a:prstTxWarp>
              </a:bodyPr>
              <a:lstStyle/>
              <a:p>
                <a:endParaRPr lang="fr-FR"/>
              </a:p>
            </p:txBody>
          </p:sp>
          <p:sp>
            <p:nvSpPr>
              <p:cNvPr id="56" name="Oval 33"/>
              <p:cNvSpPr>
                <a:spLocks noChangeArrowheads="1"/>
              </p:cNvSpPr>
              <p:nvPr/>
            </p:nvSpPr>
            <p:spPr bwMode="auto">
              <a:xfrm>
                <a:off x="1995" y="8395"/>
                <a:ext cx="575" cy="575"/>
              </a:xfrm>
              <a:prstGeom prst="ellipse">
                <a:avLst/>
              </a:prstGeom>
              <a:solidFill>
                <a:srgbClr val="FFFFFF"/>
              </a:solidFill>
              <a:ln w="9525">
                <a:noFill/>
                <a:round/>
                <a:headEnd/>
                <a:tailEnd/>
              </a:ln>
            </p:spPr>
            <p:txBody>
              <a:bodyPr>
                <a:prstTxWarp prst="textNoShape">
                  <a:avLst/>
                </a:prstTxWarp>
              </a:bodyPr>
              <a:lstStyle/>
              <a:p>
                <a:endParaRPr lang="fr-FR"/>
              </a:p>
            </p:txBody>
          </p:sp>
          <p:sp>
            <p:nvSpPr>
              <p:cNvPr id="57" name="Oval 34"/>
              <p:cNvSpPr>
                <a:spLocks noChangeArrowheads="1"/>
              </p:cNvSpPr>
              <p:nvPr/>
            </p:nvSpPr>
            <p:spPr bwMode="auto">
              <a:xfrm>
                <a:off x="3295" y="8395"/>
                <a:ext cx="575" cy="575"/>
              </a:xfrm>
              <a:prstGeom prst="ellipse">
                <a:avLst/>
              </a:prstGeom>
              <a:solidFill>
                <a:srgbClr val="FFFFFF"/>
              </a:solidFill>
              <a:ln w="9525">
                <a:noFill/>
                <a:round/>
                <a:headEnd/>
                <a:tailEnd/>
              </a:ln>
            </p:spPr>
            <p:txBody>
              <a:bodyPr>
                <a:prstTxWarp prst="textNoShape">
                  <a:avLst/>
                </a:prstTxWarp>
              </a:bodyPr>
              <a:lstStyle/>
              <a:p>
                <a:endParaRPr lang="fr-FR"/>
              </a:p>
            </p:txBody>
          </p:sp>
        </p:grpSp>
        <p:sp>
          <p:nvSpPr>
            <p:cNvPr id="52" name="Rectangle 35"/>
            <p:cNvSpPr>
              <a:spLocks noChangeArrowheads="1"/>
            </p:cNvSpPr>
            <p:nvPr/>
          </p:nvSpPr>
          <p:spPr bwMode="auto">
            <a:xfrm>
              <a:off x="5020" y="8460"/>
              <a:ext cx="143" cy="430"/>
            </a:xfrm>
            <a:prstGeom prst="rect">
              <a:avLst/>
            </a:prstGeom>
            <a:solidFill>
              <a:srgbClr val="000000"/>
            </a:solidFill>
            <a:ln w="9525">
              <a:solidFill>
                <a:srgbClr val="000000"/>
              </a:solidFill>
              <a:miter lim="800000"/>
              <a:headEnd/>
              <a:tailEnd/>
            </a:ln>
          </p:spPr>
          <p:txBody>
            <a:bodyPr>
              <a:prstTxWarp prst="textNoShape">
                <a:avLst/>
              </a:prstTxWarp>
            </a:bodyPr>
            <a:lstStyle/>
            <a:p>
              <a:endParaRPr lang="fr-FR"/>
            </a:p>
          </p:txBody>
        </p:sp>
        <p:sp>
          <p:nvSpPr>
            <p:cNvPr id="53" name="Rectangle 36"/>
            <p:cNvSpPr>
              <a:spLocks noChangeArrowheads="1"/>
            </p:cNvSpPr>
            <p:nvPr/>
          </p:nvSpPr>
          <p:spPr bwMode="auto">
            <a:xfrm>
              <a:off x="6336" y="8460"/>
              <a:ext cx="143" cy="430"/>
            </a:xfrm>
            <a:prstGeom prst="rect">
              <a:avLst/>
            </a:prstGeom>
            <a:solidFill>
              <a:srgbClr val="000000"/>
            </a:solidFill>
            <a:ln w="9525">
              <a:solidFill>
                <a:srgbClr val="000000"/>
              </a:solidFill>
              <a:miter lim="800000"/>
              <a:headEnd/>
              <a:tailEnd/>
            </a:ln>
          </p:spPr>
          <p:txBody>
            <a:bodyPr>
              <a:prstTxWarp prst="textNoShape">
                <a:avLst/>
              </a:prstTxWarp>
            </a:bodyPr>
            <a:lstStyle/>
            <a:p>
              <a:endParaRPr lang="fr-FR"/>
            </a:p>
          </p:txBody>
        </p:sp>
      </p:grpSp>
      <p:grpSp>
        <p:nvGrpSpPr>
          <p:cNvPr id="5" name="Grouper 4"/>
          <p:cNvGrpSpPr>
            <a:grpSpLocks noChangeAspect="1"/>
          </p:cNvGrpSpPr>
          <p:nvPr/>
        </p:nvGrpSpPr>
        <p:grpSpPr>
          <a:xfrm>
            <a:off x="5723411" y="1725415"/>
            <a:ext cx="1835998" cy="962065"/>
            <a:chOff x="5071730" y="2792188"/>
            <a:chExt cx="2252901" cy="1180523"/>
          </a:xfrm>
        </p:grpSpPr>
        <p:sp>
          <p:nvSpPr>
            <p:cNvPr id="59" name="Rectangle 23"/>
            <p:cNvSpPr>
              <a:spLocks noChangeArrowheads="1"/>
            </p:cNvSpPr>
            <p:nvPr/>
          </p:nvSpPr>
          <p:spPr bwMode="auto">
            <a:xfrm>
              <a:off x="5071730" y="2792188"/>
              <a:ext cx="2252901" cy="1180523"/>
            </a:xfrm>
            <a:prstGeom prst="rect">
              <a:avLst/>
            </a:prstGeom>
            <a:solidFill>
              <a:srgbClr val="000000"/>
            </a:solidFill>
            <a:ln w="9525">
              <a:solidFill>
                <a:srgbClr val="000000"/>
              </a:solidFill>
              <a:miter lim="800000"/>
              <a:headEnd/>
              <a:tailEnd/>
            </a:ln>
          </p:spPr>
          <p:txBody>
            <a:bodyPr>
              <a:prstTxWarp prst="textNoShape">
                <a:avLst/>
              </a:prstTxWarp>
            </a:bodyPr>
            <a:lstStyle/>
            <a:p>
              <a:endParaRPr lang="fr-FR"/>
            </a:p>
          </p:txBody>
        </p:sp>
        <p:sp>
          <p:nvSpPr>
            <p:cNvPr id="60" name="Rectangle 24"/>
            <p:cNvSpPr>
              <a:spLocks noChangeArrowheads="1"/>
            </p:cNvSpPr>
            <p:nvPr/>
          </p:nvSpPr>
          <p:spPr bwMode="auto">
            <a:xfrm>
              <a:off x="5718423" y="3024172"/>
              <a:ext cx="215999" cy="752382"/>
            </a:xfrm>
            <a:prstGeom prst="rect">
              <a:avLst/>
            </a:prstGeom>
            <a:solidFill>
              <a:srgbClr val="FFFFFF"/>
            </a:solidFill>
            <a:ln w="9525">
              <a:noFill/>
              <a:miter lim="800000"/>
              <a:headEnd/>
              <a:tailEnd/>
            </a:ln>
          </p:spPr>
          <p:txBody>
            <a:bodyPr>
              <a:prstTxWarp prst="textNoShape">
                <a:avLst/>
              </a:prstTxWarp>
            </a:bodyPr>
            <a:lstStyle/>
            <a:p>
              <a:endParaRPr lang="fr-FR"/>
            </a:p>
          </p:txBody>
        </p:sp>
        <p:sp>
          <p:nvSpPr>
            <p:cNvPr id="61" name="Rectangle 25"/>
            <p:cNvSpPr>
              <a:spLocks noChangeArrowheads="1"/>
            </p:cNvSpPr>
            <p:nvPr/>
          </p:nvSpPr>
          <p:spPr bwMode="auto">
            <a:xfrm>
              <a:off x="6382335" y="3024172"/>
              <a:ext cx="215999" cy="752382"/>
            </a:xfrm>
            <a:prstGeom prst="rect">
              <a:avLst/>
            </a:prstGeom>
            <a:solidFill>
              <a:srgbClr val="FFFFFF"/>
            </a:solidFill>
            <a:ln w="9525">
              <a:noFill/>
              <a:miter lim="800000"/>
              <a:headEnd/>
              <a:tailEnd/>
            </a:ln>
          </p:spPr>
          <p:txBody>
            <a:bodyPr>
              <a:prstTxWarp prst="textNoShape">
                <a:avLst/>
              </a:prstTxWarp>
            </a:bodyPr>
            <a:lstStyle/>
            <a:p>
              <a:endParaRPr lang="fr-FR"/>
            </a:p>
          </p:txBody>
        </p:sp>
        <p:sp>
          <p:nvSpPr>
            <p:cNvPr id="62" name="Rectangle 26"/>
            <p:cNvSpPr>
              <a:spLocks noChangeArrowheads="1"/>
            </p:cNvSpPr>
            <p:nvPr/>
          </p:nvSpPr>
          <p:spPr bwMode="auto">
            <a:xfrm rot="5400000">
              <a:off x="6054307" y="2672358"/>
              <a:ext cx="215999" cy="1454102"/>
            </a:xfrm>
            <a:prstGeom prst="rect">
              <a:avLst/>
            </a:prstGeom>
            <a:solidFill>
              <a:srgbClr val="FFFFFF"/>
            </a:solidFill>
            <a:ln w="9525">
              <a:noFill/>
              <a:miter lim="800000"/>
              <a:headEnd/>
              <a:tailEnd/>
            </a:ln>
          </p:spPr>
          <p:txBody>
            <a:bodyPr>
              <a:prstTxWarp prst="textNoShape">
                <a:avLst/>
              </a:prstTxWarp>
            </a:bodyPr>
            <a:lstStyle/>
            <a:p>
              <a:endParaRPr lang="fr-FR"/>
            </a:p>
          </p:txBody>
        </p:sp>
      </p:grpSp>
      <p:sp>
        <p:nvSpPr>
          <p:cNvPr id="65" name="AutoShape 24"/>
          <p:cNvSpPr>
            <a:spLocks noChangeAspect="1" noChangeArrowheads="1"/>
          </p:cNvSpPr>
          <p:nvPr/>
        </p:nvSpPr>
        <p:spPr bwMode="auto">
          <a:xfrm rot="18960000">
            <a:off x="1462712" y="1600686"/>
            <a:ext cx="1367998" cy="1379706"/>
          </a:xfrm>
          <a:prstGeom prst="plus">
            <a:avLst>
              <a:gd name="adj" fmla="val 43612"/>
            </a:avLst>
          </a:prstGeom>
          <a:solidFill>
            <a:srgbClr val="FFFFFF"/>
          </a:solidFill>
          <a:ln w="9525">
            <a:solidFill>
              <a:srgbClr val="000000"/>
            </a:solidFill>
            <a:miter lim="800000"/>
            <a:headEnd/>
            <a:tailEnd/>
          </a:ln>
        </p:spPr>
        <p:txBody>
          <a:bodyPr>
            <a:prstTxWarp prst="textNoShape">
              <a:avLst/>
            </a:prstTxWarp>
          </a:bodyPr>
          <a:lstStyle/>
          <a:p>
            <a:endParaRPr lang="fr-FR"/>
          </a:p>
        </p:txBody>
      </p:sp>
      <p:sp>
        <p:nvSpPr>
          <p:cNvPr id="66" name="ZoneTexte 65"/>
          <p:cNvSpPr txBox="1"/>
          <p:nvPr/>
        </p:nvSpPr>
        <p:spPr>
          <a:xfrm>
            <a:off x="631956" y="2945359"/>
            <a:ext cx="3101843" cy="338554"/>
          </a:xfrm>
          <a:prstGeom prst="rect">
            <a:avLst/>
          </a:prstGeom>
          <a:noFill/>
        </p:spPr>
        <p:txBody>
          <a:bodyPr wrap="square" rtlCol="0">
            <a:spAutoFit/>
          </a:bodyPr>
          <a:lstStyle/>
          <a:p>
            <a:pPr algn="ctr"/>
            <a:r>
              <a:rPr lang="fr-FR" sz="1600" dirty="0" smtClean="0">
                <a:latin typeface="+mj-lt"/>
              </a:rPr>
              <a:t>Partie de piste inutilisable</a:t>
            </a:r>
          </a:p>
        </p:txBody>
      </p:sp>
      <p:sp>
        <p:nvSpPr>
          <p:cNvPr id="67" name="ZoneTexte 66"/>
          <p:cNvSpPr txBox="1"/>
          <p:nvPr/>
        </p:nvSpPr>
        <p:spPr>
          <a:xfrm>
            <a:off x="4975356" y="2893518"/>
            <a:ext cx="3343144" cy="338554"/>
          </a:xfrm>
          <a:prstGeom prst="rect">
            <a:avLst/>
          </a:prstGeom>
          <a:noFill/>
        </p:spPr>
        <p:txBody>
          <a:bodyPr wrap="square" rtlCol="0">
            <a:spAutoFit/>
          </a:bodyPr>
          <a:lstStyle/>
          <a:p>
            <a:pPr algn="ctr"/>
            <a:r>
              <a:rPr lang="fr-FR" sz="1600" dirty="0" smtClean="0">
                <a:latin typeface="+mj-lt"/>
              </a:rPr>
              <a:t>Remorquage de planeurs en cours</a:t>
            </a:r>
          </a:p>
        </p:txBody>
      </p:sp>
      <p:sp>
        <p:nvSpPr>
          <p:cNvPr id="68" name="ZoneTexte 67"/>
          <p:cNvSpPr txBox="1"/>
          <p:nvPr/>
        </p:nvSpPr>
        <p:spPr>
          <a:xfrm>
            <a:off x="631956" y="5255718"/>
            <a:ext cx="3343144" cy="830997"/>
          </a:xfrm>
          <a:prstGeom prst="rect">
            <a:avLst/>
          </a:prstGeom>
          <a:noFill/>
        </p:spPr>
        <p:txBody>
          <a:bodyPr wrap="square" rtlCol="0">
            <a:spAutoFit/>
          </a:bodyPr>
          <a:lstStyle/>
          <a:p>
            <a:pPr algn="ctr"/>
            <a:r>
              <a:rPr lang="fr-FR" sz="1600" dirty="0" smtClean="0">
                <a:latin typeface="+mj-lt"/>
              </a:rPr>
              <a:t>Le décollage </a:t>
            </a:r>
            <a:r>
              <a:rPr lang="fr-FR" sz="1600" dirty="0">
                <a:latin typeface="+mj-lt"/>
              </a:rPr>
              <a:t>et l'atterrissage se font sur la piste, mais le roulage peut se faire ailleurs que sur les taxiways</a:t>
            </a:r>
            <a:endParaRPr lang="fr-FR" sz="1600" dirty="0" smtClean="0">
              <a:latin typeface="+mj-lt"/>
            </a:endParaRPr>
          </a:p>
        </p:txBody>
      </p:sp>
      <p:sp>
        <p:nvSpPr>
          <p:cNvPr id="69" name="ZoneTexte 68"/>
          <p:cNvSpPr txBox="1"/>
          <p:nvPr/>
        </p:nvSpPr>
        <p:spPr>
          <a:xfrm>
            <a:off x="4826000" y="5258008"/>
            <a:ext cx="3644900" cy="830997"/>
          </a:xfrm>
          <a:prstGeom prst="rect">
            <a:avLst/>
          </a:prstGeom>
          <a:noFill/>
        </p:spPr>
        <p:txBody>
          <a:bodyPr wrap="square" rtlCol="0">
            <a:spAutoFit/>
          </a:bodyPr>
          <a:lstStyle/>
          <a:p>
            <a:pPr algn="ctr"/>
            <a:r>
              <a:rPr lang="fr-FR" sz="1600" dirty="0" smtClean="0">
                <a:latin typeface="+mj-lt"/>
              </a:rPr>
              <a:t>il </a:t>
            </a:r>
            <a:r>
              <a:rPr lang="fr-FR" sz="1600" dirty="0">
                <a:latin typeface="+mj-lt"/>
              </a:rPr>
              <a:t>est prescrit aux aéronefs d’atterrir , de décoller et de circuler exclusivement sur </a:t>
            </a:r>
            <a:r>
              <a:rPr lang="fr-FR" sz="1600" dirty="0" smtClean="0">
                <a:latin typeface="+mj-lt"/>
              </a:rPr>
              <a:t>les pistes </a:t>
            </a:r>
            <a:r>
              <a:rPr lang="fr-FR" sz="1600" dirty="0">
                <a:latin typeface="+mj-lt"/>
              </a:rPr>
              <a:t>et voies de circulation </a:t>
            </a:r>
          </a:p>
        </p:txBody>
      </p:sp>
      <p:pic>
        <p:nvPicPr>
          <p:cNvPr id="70" name="Image 69" descr="croix piste.jpg"/>
          <p:cNvPicPr>
            <a:picLocks noChangeAspect="1"/>
          </p:cNvPicPr>
          <p:nvPr/>
        </p:nvPicPr>
        <p:blipFill rotWithShape="1">
          <a:blip r:embed="rId2" cstate="print"/>
          <a:srcRect l="26135" t="20819" r="17573" b="-2669"/>
          <a:stretch/>
        </p:blipFill>
        <p:spPr>
          <a:xfrm>
            <a:off x="4189021" y="1461724"/>
            <a:ext cx="3661289" cy="3644377"/>
          </a:xfrm>
          <a:prstGeom prst="rect">
            <a:avLst/>
          </a:prstGeom>
          <a:solidFill>
            <a:srgbClr val="FFFFFF">
              <a:shade val="85000"/>
            </a:srgbClr>
          </a:solidFill>
          <a:ln w="190500" cap="sq">
            <a:solidFill>
              <a:schemeClr val="bg2">
                <a:lumMod val="5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9" name="AutoShape 11"/>
          <p:cNvSpPr>
            <a:spLocks noChangeArrowheads="1"/>
          </p:cNvSpPr>
          <p:nvPr/>
        </p:nvSpPr>
        <p:spPr bwMode="auto">
          <a:xfrm>
            <a:off x="1562100" y="667622"/>
            <a:ext cx="6019800" cy="408623"/>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defRPr/>
            </a:pPr>
            <a:r>
              <a:rPr lang="en-US" b="1" cap="all"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Signalisation</a:t>
            </a:r>
            <a:r>
              <a:rPr lang="en-US" b="1" cap="all"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a:t>
            </a:r>
            <a:r>
              <a:rPr lang="en-US" b="1" cap="all"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visuelle</a:t>
            </a:r>
            <a:r>
              <a:rPr lang="en-US" b="1" cap="all"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a:t>
            </a:r>
            <a:r>
              <a:rPr lang="en-US" b="1" cap="all"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Aire</a:t>
            </a:r>
            <a:r>
              <a:rPr lang="en-US" b="1" cap="all"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à </a:t>
            </a:r>
            <a:r>
              <a:rPr lang="en-US" b="1" cap="all"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signaux</a:t>
            </a:r>
            <a:r>
              <a:rPr lang="en-US" b="1" cap="all"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a:t>
            </a:r>
            <a:endParaRPr lang="en-US" b="1" cap="all"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30" name="AutoShape 4"/>
          <p:cNvSpPr>
            <a:spLocks noChangeArrowheads="1"/>
          </p:cNvSpPr>
          <p:nvPr/>
        </p:nvSpPr>
        <p:spPr bwMode="auto">
          <a:xfrm>
            <a:off x="0" y="26988"/>
            <a:ext cx="9144000" cy="578882"/>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eaLnBrk="0" hangingPunct="0">
              <a:spcBef>
                <a:spcPct val="50000"/>
              </a:spcBef>
              <a:defRPr/>
            </a:pPr>
            <a:r>
              <a:rPr lang="fr-F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ＭＳ Ｐゴシック" charset="-128"/>
                <a:cs typeface="Trebuchet MS"/>
              </a:rPr>
              <a:t>LES REGLES DE L’AIR</a:t>
            </a:r>
          </a:p>
        </p:txBody>
      </p:sp>
    </p:spTree>
    <p:extLst>
      <p:ext uri="{BB962C8B-B14F-4D97-AF65-F5344CB8AC3E}">
        <p14:creationId xmlns:p14="http://schemas.microsoft.com/office/powerpoint/2010/main" val="84042197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6">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7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67">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68">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grpId="0" nodeType="afterEffect">
                                  <p:stCondLst>
                                    <p:cond delay="0"/>
                                  </p:stCondLst>
                                  <p:childTnLst>
                                    <p:set>
                                      <p:cBhvr>
                                        <p:cTn id="38" dur="1" fill="hold">
                                          <p:stCondLst>
                                            <p:cond delay="0"/>
                                          </p:stCondLst>
                                        </p:cTn>
                                        <p:tgtEl>
                                          <p:spTgt spid="6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build="allAtOnce"/>
      <p:bldP spid="67" grpId="0" build="allAtOnce"/>
      <p:bldP spid="68" grpId="0" build="allAtOnce"/>
      <p:bldP spid="69" grpId="0"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AutoShape 11"/>
          <p:cNvSpPr>
            <a:spLocks noChangeArrowheads="1"/>
          </p:cNvSpPr>
          <p:nvPr/>
        </p:nvSpPr>
        <p:spPr bwMode="auto">
          <a:xfrm>
            <a:off x="1562100" y="667622"/>
            <a:ext cx="6019800" cy="408623"/>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defRPr/>
            </a:pPr>
            <a:r>
              <a:rPr lang="en-US" b="1" cap="all"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Signalisation</a:t>
            </a:r>
            <a:r>
              <a:rPr lang="en-US" b="1" cap="all"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a:t>
            </a:r>
            <a:r>
              <a:rPr lang="en-US" b="1" cap="all"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lumineuse</a:t>
            </a:r>
            <a:endParaRPr lang="en-US" b="1" cap="all"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30" name="AutoShape 4"/>
          <p:cNvSpPr>
            <a:spLocks noChangeArrowheads="1"/>
          </p:cNvSpPr>
          <p:nvPr/>
        </p:nvSpPr>
        <p:spPr bwMode="auto">
          <a:xfrm>
            <a:off x="0" y="26988"/>
            <a:ext cx="9144000" cy="578882"/>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eaLnBrk="0" hangingPunct="0">
              <a:spcBef>
                <a:spcPct val="50000"/>
              </a:spcBef>
              <a:defRPr/>
            </a:pPr>
            <a:r>
              <a:rPr lang="fr-F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ＭＳ Ｐゴシック" charset="-128"/>
                <a:cs typeface="Trebuchet MS"/>
              </a:rPr>
              <a:t>LES REGLES DE L’AIR</a:t>
            </a:r>
          </a:p>
        </p:txBody>
      </p:sp>
      <p:sp>
        <p:nvSpPr>
          <p:cNvPr id="31" name="Rectangle 2" descr="Marbre blanc"/>
          <p:cNvSpPr>
            <a:spLocks noChangeArrowheads="1"/>
          </p:cNvSpPr>
          <p:nvPr/>
        </p:nvSpPr>
        <p:spPr bwMode="auto">
          <a:xfrm>
            <a:off x="1270000" y="1257251"/>
            <a:ext cx="6604000" cy="369332"/>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wrap="square">
            <a:prstTxWarp prst="textNoShape">
              <a:avLst/>
            </a:prstTxWarp>
            <a:spAutoFit/>
          </a:bodyPr>
          <a:lstStyle/>
          <a:p>
            <a:pPr algn="ctr">
              <a:spcBef>
                <a:spcPct val="50000"/>
              </a:spcBef>
            </a:pPr>
            <a:r>
              <a:rPr lang="fr-FR" sz="1800" b="1" dirty="0" smtClean="0">
                <a:solidFill>
                  <a:schemeClr val="accent2"/>
                </a:solidFill>
                <a:latin typeface="+mj-lt"/>
                <a:cs typeface="Trebuchet MS"/>
              </a:rPr>
              <a:t>Aéronef au sol</a:t>
            </a:r>
            <a:endParaRPr lang="fr-FR" sz="1800" b="1" dirty="0">
              <a:solidFill>
                <a:schemeClr val="accent2"/>
              </a:solidFill>
              <a:latin typeface="+mj-lt"/>
              <a:cs typeface="Trebuchet MS"/>
            </a:endParaRPr>
          </a:p>
        </p:txBody>
      </p:sp>
      <p:grpSp>
        <p:nvGrpSpPr>
          <p:cNvPr id="32" name="Group 316"/>
          <p:cNvGrpSpPr>
            <a:grpSpLocks/>
          </p:cNvGrpSpPr>
          <p:nvPr/>
        </p:nvGrpSpPr>
        <p:grpSpPr bwMode="auto">
          <a:xfrm rot="17100000" flipH="1" flipV="1">
            <a:off x="4303955" y="1453110"/>
            <a:ext cx="102833" cy="1619998"/>
            <a:chOff x="7840" y="8968"/>
            <a:chExt cx="201" cy="1805"/>
          </a:xfrm>
        </p:grpSpPr>
        <p:sp>
          <p:nvSpPr>
            <p:cNvPr id="33" name="AutoShape 319"/>
            <p:cNvSpPr>
              <a:spLocks noChangeAspect="1" noChangeArrowheads="1"/>
            </p:cNvSpPr>
            <p:nvPr/>
          </p:nvSpPr>
          <p:spPr bwMode="auto">
            <a:xfrm>
              <a:off x="7840" y="8968"/>
              <a:ext cx="201" cy="59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bg1"/>
            </a:solidFill>
            <a:ln w="6350">
              <a:solidFill>
                <a:srgbClr val="000000"/>
              </a:solidFill>
              <a:miter lim="800000"/>
              <a:headEnd/>
              <a:tailEnd/>
            </a:ln>
            <a:effectLst/>
          </p:spPr>
          <p:txBody>
            <a:bodyPr vert="horz" wrap="square" lIns="91440" tIns="91440" rIns="91440" bIns="91440" numCol="1" anchor="t" anchorCtr="0" compatLnSpc="1">
              <a:prstTxWarp prst="textNoShape">
                <a:avLst/>
              </a:prstTxWarp>
            </a:bodyPr>
            <a:lstStyle/>
            <a:p>
              <a:endParaRPr lang="en-US"/>
            </a:p>
          </p:txBody>
        </p:sp>
        <p:sp>
          <p:nvSpPr>
            <p:cNvPr id="34" name="AutoShape 318"/>
            <p:cNvSpPr>
              <a:spLocks noChangeAspect="1" noChangeArrowheads="1"/>
            </p:cNvSpPr>
            <p:nvPr/>
          </p:nvSpPr>
          <p:spPr bwMode="auto">
            <a:xfrm>
              <a:off x="7870" y="9673"/>
              <a:ext cx="142" cy="47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bg1"/>
            </a:solidFill>
            <a:ln w="6350">
              <a:solidFill>
                <a:srgbClr val="000000"/>
              </a:solidFill>
              <a:miter lim="800000"/>
              <a:headEnd/>
              <a:tailEnd/>
            </a:ln>
            <a:effectLst/>
          </p:spPr>
          <p:txBody>
            <a:bodyPr vert="horz" wrap="square" lIns="91440" tIns="91440" rIns="91440" bIns="91440" numCol="1" anchor="t" anchorCtr="0" compatLnSpc="1">
              <a:prstTxWarp prst="textNoShape">
                <a:avLst/>
              </a:prstTxWarp>
            </a:bodyPr>
            <a:lstStyle/>
            <a:p>
              <a:endParaRPr lang="en-US"/>
            </a:p>
          </p:txBody>
        </p:sp>
        <p:sp>
          <p:nvSpPr>
            <p:cNvPr id="35" name="AutoShape 317"/>
            <p:cNvSpPr>
              <a:spLocks noChangeAspect="1" noChangeArrowheads="1"/>
            </p:cNvSpPr>
            <p:nvPr/>
          </p:nvSpPr>
          <p:spPr bwMode="auto">
            <a:xfrm>
              <a:off x="7900" y="10282"/>
              <a:ext cx="102" cy="49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bg1"/>
            </a:solidFill>
            <a:ln w="6350">
              <a:solidFill>
                <a:srgbClr val="000000"/>
              </a:solidFill>
              <a:miter lim="800000"/>
              <a:headEnd/>
              <a:tailEnd/>
            </a:ln>
            <a:effectLst/>
          </p:spPr>
          <p:txBody>
            <a:bodyPr vert="horz" wrap="square" lIns="91440" tIns="91440" rIns="91440" bIns="91440" numCol="1" anchor="t" anchorCtr="0" compatLnSpc="1">
              <a:prstTxWarp prst="textNoShape">
                <a:avLst/>
              </a:prstTxWarp>
            </a:bodyPr>
            <a:lstStyle/>
            <a:p>
              <a:endParaRPr lang="en-US"/>
            </a:p>
          </p:txBody>
        </p:sp>
      </p:grpSp>
      <p:grpSp>
        <p:nvGrpSpPr>
          <p:cNvPr id="2" name="Grouper 1"/>
          <p:cNvGrpSpPr/>
          <p:nvPr/>
        </p:nvGrpSpPr>
        <p:grpSpPr>
          <a:xfrm>
            <a:off x="3199252" y="1935858"/>
            <a:ext cx="2743200" cy="693411"/>
            <a:chOff x="1270000" y="2306678"/>
            <a:chExt cx="2743200" cy="693411"/>
          </a:xfrm>
        </p:grpSpPr>
        <p:grpSp>
          <p:nvGrpSpPr>
            <p:cNvPr id="36" name="Group 263"/>
            <p:cNvGrpSpPr>
              <a:grpSpLocks/>
            </p:cNvGrpSpPr>
            <p:nvPr/>
          </p:nvGrpSpPr>
          <p:grpSpPr bwMode="auto">
            <a:xfrm>
              <a:off x="1270000" y="2306678"/>
              <a:ext cx="2712803" cy="693411"/>
              <a:chOff x="1784" y="7367"/>
              <a:chExt cx="2732" cy="750"/>
            </a:xfrm>
          </p:grpSpPr>
          <p:grpSp>
            <p:nvGrpSpPr>
              <p:cNvPr id="37" name="Group 265"/>
              <p:cNvGrpSpPr>
                <a:grpSpLocks noChangeAspect="1"/>
              </p:cNvGrpSpPr>
              <p:nvPr/>
            </p:nvGrpSpPr>
            <p:grpSpPr bwMode="auto">
              <a:xfrm>
                <a:off x="1773" y="7336"/>
                <a:ext cx="960" cy="745"/>
                <a:chOff x="5132" y="8412"/>
                <a:chExt cx="902" cy="582"/>
              </a:xfrm>
            </p:grpSpPr>
            <p:sp>
              <p:nvSpPr>
                <p:cNvPr id="39" name="Freeform 285"/>
                <p:cNvSpPr>
                  <a:spLocks noChangeAspect="1"/>
                </p:cNvSpPr>
                <p:nvPr/>
              </p:nvSpPr>
              <p:spPr bwMode="auto">
                <a:xfrm>
                  <a:off x="5282" y="8517"/>
                  <a:ext cx="167" cy="288"/>
                </a:xfrm>
                <a:custGeom>
                  <a:avLst/>
                  <a:gdLst/>
                  <a:ahLst/>
                  <a:cxnLst>
                    <a:cxn ang="0">
                      <a:pos x="0" y="1185"/>
                    </a:cxn>
                    <a:cxn ang="0">
                      <a:pos x="0" y="424"/>
                    </a:cxn>
                    <a:cxn ang="0">
                      <a:pos x="182" y="424"/>
                    </a:cxn>
                    <a:cxn ang="0">
                      <a:pos x="0" y="133"/>
                    </a:cxn>
                    <a:cxn ang="0">
                      <a:pos x="0" y="0"/>
                    </a:cxn>
                    <a:cxn ang="0">
                      <a:pos x="574" y="0"/>
                    </a:cxn>
                    <a:cxn ang="0">
                      <a:pos x="574" y="133"/>
                    </a:cxn>
                    <a:cxn ang="0">
                      <a:pos x="400" y="424"/>
                    </a:cxn>
                    <a:cxn ang="0">
                      <a:pos x="574" y="424"/>
                    </a:cxn>
                    <a:cxn ang="0">
                      <a:pos x="574" y="1185"/>
                    </a:cxn>
                    <a:cxn ang="0">
                      <a:pos x="0" y="1185"/>
                    </a:cxn>
                    <a:cxn ang="0">
                      <a:pos x="0" y="1185"/>
                    </a:cxn>
                    <a:cxn ang="0">
                      <a:pos x="0" y="1185"/>
                    </a:cxn>
                  </a:cxnLst>
                  <a:rect l="0" t="0" r="r" b="b"/>
                  <a:pathLst>
                    <a:path w="574" h="1185">
                      <a:moveTo>
                        <a:pt x="0" y="1185"/>
                      </a:moveTo>
                      <a:lnTo>
                        <a:pt x="0" y="424"/>
                      </a:lnTo>
                      <a:lnTo>
                        <a:pt x="182" y="424"/>
                      </a:lnTo>
                      <a:lnTo>
                        <a:pt x="0" y="133"/>
                      </a:lnTo>
                      <a:lnTo>
                        <a:pt x="0" y="0"/>
                      </a:lnTo>
                      <a:lnTo>
                        <a:pt x="574" y="0"/>
                      </a:lnTo>
                      <a:lnTo>
                        <a:pt x="574" y="133"/>
                      </a:lnTo>
                      <a:lnTo>
                        <a:pt x="400" y="424"/>
                      </a:lnTo>
                      <a:lnTo>
                        <a:pt x="574" y="424"/>
                      </a:lnTo>
                      <a:lnTo>
                        <a:pt x="574" y="1185"/>
                      </a:lnTo>
                      <a:lnTo>
                        <a:pt x="0" y="1185"/>
                      </a:lnTo>
                      <a:close/>
                    </a:path>
                  </a:pathLst>
                </a:custGeom>
                <a:solidFill>
                  <a:srgbClr val="E8E6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284"/>
                <p:cNvSpPr>
                  <a:spLocks noChangeAspect="1"/>
                </p:cNvSpPr>
                <p:nvPr/>
              </p:nvSpPr>
              <p:spPr bwMode="auto">
                <a:xfrm>
                  <a:off x="5663" y="8768"/>
                  <a:ext cx="215" cy="37"/>
                </a:xfrm>
                <a:custGeom>
                  <a:avLst/>
                  <a:gdLst/>
                  <a:ahLst/>
                  <a:cxnLst>
                    <a:cxn ang="0">
                      <a:pos x="0" y="158"/>
                    </a:cxn>
                    <a:cxn ang="0">
                      <a:pos x="0" y="0"/>
                    </a:cxn>
                    <a:cxn ang="0">
                      <a:pos x="745" y="0"/>
                    </a:cxn>
                    <a:cxn ang="0">
                      <a:pos x="745" y="158"/>
                    </a:cxn>
                    <a:cxn ang="0">
                      <a:pos x="0" y="158"/>
                    </a:cxn>
                    <a:cxn ang="0">
                      <a:pos x="0" y="158"/>
                    </a:cxn>
                    <a:cxn ang="0">
                      <a:pos x="0" y="158"/>
                    </a:cxn>
                  </a:cxnLst>
                  <a:rect l="0" t="0" r="r" b="b"/>
                  <a:pathLst>
                    <a:path w="745" h="158">
                      <a:moveTo>
                        <a:pt x="0" y="158"/>
                      </a:moveTo>
                      <a:lnTo>
                        <a:pt x="0" y="0"/>
                      </a:lnTo>
                      <a:lnTo>
                        <a:pt x="745" y="0"/>
                      </a:lnTo>
                      <a:lnTo>
                        <a:pt x="745" y="158"/>
                      </a:lnTo>
                      <a:lnTo>
                        <a:pt x="0" y="158"/>
                      </a:lnTo>
                      <a:close/>
                    </a:path>
                  </a:pathLst>
                </a:custGeom>
                <a:solidFill>
                  <a:srgbClr val="E8E6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283"/>
                <p:cNvSpPr>
                  <a:spLocks noChangeAspect="1"/>
                </p:cNvSpPr>
                <p:nvPr/>
              </p:nvSpPr>
              <p:spPr bwMode="auto">
                <a:xfrm>
                  <a:off x="5187" y="8811"/>
                  <a:ext cx="785" cy="171"/>
                </a:xfrm>
                <a:custGeom>
                  <a:avLst/>
                  <a:gdLst/>
                  <a:ahLst/>
                  <a:cxnLst>
                    <a:cxn ang="0">
                      <a:pos x="0" y="700"/>
                    </a:cxn>
                    <a:cxn ang="0">
                      <a:pos x="0" y="0"/>
                    </a:cxn>
                    <a:cxn ang="0">
                      <a:pos x="2709" y="0"/>
                    </a:cxn>
                    <a:cxn ang="0">
                      <a:pos x="2709" y="700"/>
                    </a:cxn>
                    <a:cxn ang="0">
                      <a:pos x="0" y="700"/>
                    </a:cxn>
                    <a:cxn ang="0">
                      <a:pos x="0" y="700"/>
                    </a:cxn>
                    <a:cxn ang="0">
                      <a:pos x="0" y="700"/>
                    </a:cxn>
                  </a:cxnLst>
                  <a:rect l="0" t="0" r="r" b="b"/>
                  <a:pathLst>
                    <a:path w="2709" h="700">
                      <a:moveTo>
                        <a:pt x="0" y="700"/>
                      </a:moveTo>
                      <a:lnTo>
                        <a:pt x="0" y="0"/>
                      </a:lnTo>
                      <a:lnTo>
                        <a:pt x="2709" y="0"/>
                      </a:lnTo>
                      <a:lnTo>
                        <a:pt x="2709" y="700"/>
                      </a:lnTo>
                      <a:lnTo>
                        <a:pt x="0" y="700"/>
                      </a:lnTo>
                      <a:close/>
                    </a:path>
                  </a:pathLst>
                </a:custGeom>
                <a:solidFill>
                  <a:srgbClr val="C1C0D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282"/>
                <p:cNvSpPr>
                  <a:spLocks noChangeAspect="1"/>
                </p:cNvSpPr>
                <p:nvPr/>
              </p:nvSpPr>
              <p:spPr bwMode="auto">
                <a:xfrm>
                  <a:off x="5178" y="8802"/>
                  <a:ext cx="804" cy="177"/>
                </a:xfrm>
                <a:custGeom>
                  <a:avLst/>
                  <a:gdLst/>
                  <a:ahLst/>
                  <a:cxnLst>
                    <a:cxn ang="0">
                      <a:pos x="0" y="734"/>
                    </a:cxn>
                    <a:cxn ang="0">
                      <a:pos x="0" y="0"/>
                    </a:cxn>
                    <a:cxn ang="0">
                      <a:pos x="2766" y="0"/>
                    </a:cxn>
                    <a:cxn ang="0">
                      <a:pos x="2766" y="734"/>
                    </a:cxn>
                    <a:cxn ang="0">
                      <a:pos x="2699" y="734"/>
                    </a:cxn>
                    <a:cxn ang="0">
                      <a:pos x="2699" y="83"/>
                    </a:cxn>
                    <a:cxn ang="0">
                      <a:pos x="68" y="83"/>
                    </a:cxn>
                    <a:cxn ang="0">
                      <a:pos x="68" y="734"/>
                    </a:cxn>
                    <a:cxn ang="0">
                      <a:pos x="0" y="734"/>
                    </a:cxn>
                    <a:cxn ang="0">
                      <a:pos x="0" y="734"/>
                    </a:cxn>
                    <a:cxn ang="0">
                      <a:pos x="0" y="734"/>
                    </a:cxn>
                  </a:cxnLst>
                  <a:rect l="0" t="0" r="r" b="b"/>
                  <a:pathLst>
                    <a:path w="2766" h="734">
                      <a:moveTo>
                        <a:pt x="0" y="734"/>
                      </a:moveTo>
                      <a:lnTo>
                        <a:pt x="0" y="0"/>
                      </a:lnTo>
                      <a:lnTo>
                        <a:pt x="2766" y="0"/>
                      </a:lnTo>
                      <a:lnTo>
                        <a:pt x="2766" y="734"/>
                      </a:lnTo>
                      <a:lnTo>
                        <a:pt x="2699" y="734"/>
                      </a:lnTo>
                      <a:lnTo>
                        <a:pt x="2699" y="83"/>
                      </a:lnTo>
                      <a:lnTo>
                        <a:pt x="68" y="83"/>
                      </a:lnTo>
                      <a:lnTo>
                        <a:pt x="68" y="734"/>
                      </a:lnTo>
                      <a:lnTo>
                        <a:pt x="0" y="73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281"/>
                <p:cNvSpPr>
                  <a:spLocks noChangeAspect="1"/>
                </p:cNvSpPr>
                <p:nvPr/>
              </p:nvSpPr>
              <p:spPr bwMode="auto">
                <a:xfrm>
                  <a:off x="5132" y="8894"/>
                  <a:ext cx="902" cy="100"/>
                </a:xfrm>
                <a:custGeom>
                  <a:avLst/>
                  <a:gdLst/>
                  <a:ahLst/>
                  <a:cxnLst>
                    <a:cxn ang="0">
                      <a:pos x="0" y="407"/>
                    </a:cxn>
                    <a:cxn ang="0">
                      <a:pos x="3108" y="407"/>
                    </a:cxn>
                    <a:cxn ang="0">
                      <a:pos x="3108" y="324"/>
                    </a:cxn>
                    <a:cxn ang="0">
                      <a:pos x="2450" y="324"/>
                    </a:cxn>
                    <a:cxn ang="0">
                      <a:pos x="2450" y="0"/>
                    </a:cxn>
                    <a:cxn ang="0">
                      <a:pos x="2224" y="0"/>
                    </a:cxn>
                    <a:cxn ang="0">
                      <a:pos x="2224" y="324"/>
                    </a:cxn>
                    <a:cxn ang="0">
                      <a:pos x="0" y="324"/>
                    </a:cxn>
                    <a:cxn ang="0">
                      <a:pos x="0" y="407"/>
                    </a:cxn>
                    <a:cxn ang="0">
                      <a:pos x="0" y="407"/>
                    </a:cxn>
                    <a:cxn ang="0">
                      <a:pos x="0" y="407"/>
                    </a:cxn>
                  </a:cxnLst>
                  <a:rect l="0" t="0" r="r" b="b"/>
                  <a:pathLst>
                    <a:path w="3108" h="407">
                      <a:moveTo>
                        <a:pt x="0" y="407"/>
                      </a:moveTo>
                      <a:lnTo>
                        <a:pt x="3108" y="407"/>
                      </a:lnTo>
                      <a:lnTo>
                        <a:pt x="3108" y="324"/>
                      </a:lnTo>
                      <a:lnTo>
                        <a:pt x="2450" y="324"/>
                      </a:lnTo>
                      <a:lnTo>
                        <a:pt x="2450" y="0"/>
                      </a:lnTo>
                      <a:lnTo>
                        <a:pt x="2224" y="0"/>
                      </a:lnTo>
                      <a:lnTo>
                        <a:pt x="2224" y="324"/>
                      </a:lnTo>
                      <a:lnTo>
                        <a:pt x="0" y="324"/>
                      </a:lnTo>
                      <a:lnTo>
                        <a:pt x="0" y="40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280"/>
                <p:cNvSpPr>
                  <a:spLocks noChangeAspect="1"/>
                </p:cNvSpPr>
                <p:nvPr/>
              </p:nvSpPr>
              <p:spPr bwMode="auto">
                <a:xfrm>
                  <a:off x="5225" y="8847"/>
                  <a:ext cx="157" cy="20"/>
                </a:xfrm>
                <a:custGeom>
                  <a:avLst/>
                  <a:gdLst/>
                  <a:ahLst/>
                  <a:cxnLst>
                    <a:cxn ang="0">
                      <a:pos x="0" y="0"/>
                    </a:cxn>
                    <a:cxn ang="0">
                      <a:pos x="0" y="82"/>
                    </a:cxn>
                    <a:cxn ang="0">
                      <a:pos x="540" y="82"/>
                    </a:cxn>
                    <a:cxn ang="0">
                      <a:pos x="540" y="0"/>
                    </a:cxn>
                    <a:cxn ang="0">
                      <a:pos x="0" y="0"/>
                    </a:cxn>
                    <a:cxn ang="0">
                      <a:pos x="0" y="0"/>
                    </a:cxn>
                    <a:cxn ang="0">
                      <a:pos x="0" y="0"/>
                    </a:cxn>
                  </a:cxnLst>
                  <a:rect l="0" t="0" r="r" b="b"/>
                  <a:pathLst>
                    <a:path w="540" h="82">
                      <a:moveTo>
                        <a:pt x="0" y="0"/>
                      </a:moveTo>
                      <a:lnTo>
                        <a:pt x="0" y="82"/>
                      </a:lnTo>
                      <a:lnTo>
                        <a:pt x="540" y="82"/>
                      </a:lnTo>
                      <a:lnTo>
                        <a:pt x="54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279"/>
                <p:cNvSpPr>
                  <a:spLocks noChangeAspect="1"/>
                </p:cNvSpPr>
                <p:nvPr/>
              </p:nvSpPr>
              <p:spPr bwMode="auto">
                <a:xfrm>
                  <a:off x="5409" y="8847"/>
                  <a:ext cx="157" cy="20"/>
                </a:xfrm>
                <a:custGeom>
                  <a:avLst/>
                  <a:gdLst/>
                  <a:ahLst/>
                  <a:cxnLst>
                    <a:cxn ang="0">
                      <a:pos x="0" y="0"/>
                    </a:cxn>
                    <a:cxn ang="0">
                      <a:pos x="0" y="82"/>
                    </a:cxn>
                    <a:cxn ang="0">
                      <a:pos x="542" y="82"/>
                    </a:cxn>
                    <a:cxn ang="0">
                      <a:pos x="542" y="0"/>
                    </a:cxn>
                    <a:cxn ang="0">
                      <a:pos x="0" y="0"/>
                    </a:cxn>
                    <a:cxn ang="0">
                      <a:pos x="0" y="0"/>
                    </a:cxn>
                    <a:cxn ang="0">
                      <a:pos x="0" y="0"/>
                    </a:cxn>
                  </a:cxnLst>
                  <a:rect l="0" t="0" r="r" b="b"/>
                  <a:pathLst>
                    <a:path w="542" h="82">
                      <a:moveTo>
                        <a:pt x="0" y="0"/>
                      </a:moveTo>
                      <a:lnTo>
                        <a:pt x="0" y="82"/>
                      </a:lnTo>
                      <a:lnTo>
                        <a:pt x="542" y="82"/>
                      </a:lnTo>
                      <a:lnTo>
                        <a:pt x="542"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278"/>
                <p:cNvSpPr>
                  <a:spLocks noChangeAspect="1"/>
                </p:cNvSpPr>
                <p:nvPr/>
              </p:nvSpPr>
              <p:spPr bwMode="auto">
                <a:xfrm>
                  <a:off x="5593" y="8847"/>
                  <a:ext cx="158" cy="20"/>
                </a:xfrm>
                <a:custGeom>
                  <a:avLst/>
                  <a:gdLst/>
                  <a:ahLst/>
                  <a:cxnLst>
                    <a:cxn ang="0">
                      <a:pos x="0" y="0"/>
                    </a:cxn>
                    <a:cxn ang="0">
                      <a:pos x="0" y="82"/>
                    </a:cxn>
                    <a:cxn ang="0">
                      <a:pos x="543" y="82"/>
                    </a:cxn>
                    <a:cxn ang="0">
                      <a:pos x="543" y="0"/>
                    </a:cxn>
                    <a:cxn ang="0">
                      <a:pos x="0" y="0"/>
                    </a:cxn>
                    <a:cxn ang="0">
                      <a:pos x="0" y="0"/>
                    </a:cxn>
                    <a:cxn ang="0">
                      <a:pos x="0" y="0"/>
                    </a:cxn>
                  </a:cxnLst>
                  <a:rect l="0" t="0" r="r" b="b"/>
                  <a:pathLst>
                    <a:path w="543" h="82">
                      <a:moveTo>
                        <a:pt x="0" y="0"/>
                      </a:moveTo>
                      <a:lnTo>
                        <a:pt x="0" y="82"/>
                      </a:lnTo>
                      <a:lnTo>
                        <a:pt x="543" y="82"/>
                      </a:lnTo>
                      <a:lnTo>
                        <a:pt x="543"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277"/>
                <p:cNvSpPr>
                  <a:spLocks noChangeAspect="1"/>
                </p:cNvSpPr>
                <p:nvPr/>
              </p:nvSpPr>
              <p:spPr bwMode="auto">
                <a:xfrm>
                  <a:off x="5870" y="8894"/>
                  <a:ext cx="65" cy="54"/>
                </a:xfrm>
                <a:custGeom>
                  <a:avLst/>
                  <a:gdLst/>
                  <a:ahLst/>
                  <a:cxnLst>
                    <a:cxn ang="0">
                      <a:pos x="0" y="0"/>
                    </a:cxn>
                    <a:cxn ang="0">
                      <a:pos x="0" y="218"/>
                    </a:cxn>
                    <a:cxn ang="0">
                      <a:pos x="226" y="218"/>
                    </a:cxn>
                    <a:cxn ang="0">
                      <a:pos x="226" y="0"/>
                    </a:cxn>
                    <a:cxn ang="0">
                      <a:pos x="0" y="0"/>
                    </a:cxn>
                    <a:cxn ang="0">
                      <a:pos x="0" y="0"/>
                    </a:cxn>
                    <a:cxn ang="0">
                      <a:pos x="0" y="0"/>
                    </a:cxn>
                  </a:cxnLst>
                  <a:rect l="0" t="0" r="r" b="b"/>
                  <a:pathLst>
                    <a:path w="226" h="218">
                      <a:moveTo>
                        <a:pt x="0" y="0"/>
                      </a:moveTo>
                      <a:lnTo>
                        <a:pt x="0" y="218"/>
                      </a:lnTo>
                      <a:lnTo>
                        <a:pt x="226" y="218"/>
                      </a:lnTo>
                      <a:lnTo>
                        <a:pt x="226"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276"/>
                <p:cNvSpPr>
                  <a:spLocks noChangeAspect="1"/>
                </p:cNvSpPr>
                <p:nvPr/>
              </p:nvSpPr>
              <p:spPr bwMode="auto">
                <a:xfrm>
                  <a:off x="5225" y="8894"/>
                  <a:ext cx="157" cy="54"/>
                </a:xfrm>
                <a:custGeom>
                  <a:avLst/>
                  <a:gdLst/>
                  <a:ahLst/>
                  <a:cxnLst>
                    <a:cxn ang="0">
                      <a:pos x="0" y="0"/>
                    </a:cxn>
                    <a:cxn ang="0">
                      <a:pos x="0" y="218"/>
                    </a:cxn>
                    <a:cxn ang="0">
                      <a:pos x="540" y="218"/>
                    </a:cxn>
                    <a:cxn ang="0">
                      <a:pos x="540" y="0"/>
                    </a:cxn>
                    <a:cxn ang="0">
                      <a:pos x="0" y="0"/>
                    </a:cxn>
                    <a:cxn ang="0">
                      <a:pos x="0" y="0"/>
                    </a:cxn>
                    <a:cxn ang="0">
                      <a:pos x="0" y="0"/>
                    </a:cxn>
                  </a:cxnLst>
                  <a:rect l="0" t="0" r="r" b="b"/>
                  <a:pathLst>
                    <a:path w="540" h="218">
                      <a:moveTo>
                        <a:pt x="0" y="0"/>
                      </a:moveTo>
                      <a:lnTo>
                        <a:pt x="0" y="218"/>
                      </a:lnTo>
                      <a:lnTo>
                        <a:pt x="540" y="218"/>
                      </a:lnTo>
                      <a:lnTo>
                        <a:pt x="54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275"/>
                <p:cNvSpPr>
                  <a:spLocks noChangeAspect="1"/>
                </p:cNvSpPr>
                <p:nvPr/>
              </p:nvSpPr>
              <p:spPr bwMode="auto">
                <a:xfrm>
                  <a:off x="5409" y="8894"/>
                  <a:ext cx="157" cy="54"/>
                </a:xfrm>
                <a:custGeom>
                  <a:avLst/>
                  <a:gdLst/>
                  <a:ahLst/>
                  <a:cxnLst>
                    <a:cxn ang="0">
                      <a:pos x="0" y="0"/>
                    </a:cxn>
                    <a:cxn ang="0">
                      <a:pos x="0" y="218"/>
                    </a:cxn>
                    <a:cxn ang="0">
                      <a:pos x="542" y="218"/>
                    </a:cxn>
                    <a:cxn ang="0">
                      <a:pos x="542" y="0"/>
                    </a:cxn>
                    <a:cxn ang="0">
                      <a:pos x="0" y="0"/>
                    </a:cxn>
                    <a:cxn ang="0">
                      <a:pos x="0" y="0"/>
                    </a:cxn>
                    <a:cxn ang="0">
                      <a:pos x="0" y="0"/>
                    </a:cxn>
                  </a:cxnLst>
                  <a:rect l="0" t="0" r="r" b="b"/>
                  <a:pathLst>
                    <a:path w="542" h="218">
                      <a:moveTo>
                        <a:pt x="0" y="0"/>
                      </a:moveTo>
                      <a:lnTo>
                        <a:pt x="0" y="218"/>
                      </a:lnTo>
                      <a:lnTo>
                        <a:pt x="542" y="218"/>
                      </a:lnTo>
                      <a:lnTo>
                        <a:pt x="542"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274"/>
                <p:cNvSpPr>
                  <a:spLocks noChangeAspect="1"/>
                </p:cNvSpPr>
                <p:nvPr/>
              </p:nvSpPr>
              <p:spPr bwMode="auto">
                <a:xfrm>
                  <a:off x="5593" y="8894"/>
                  <a:ext cx="158" cy="54"/>
                </a:xfrm>
                <a:custGeom>
                  <a:avLst/>
                  <a:gdLst/>
                  <a:ahLst/>
                  <a:cxnLst>
                    <a:cxn ang="0">
                      <a:pos x="0" y="0"/>
                    </a:cxn>
                    <a:cxn ang="0">
                      <a:pos x="0" y="218"/>
                    </a:cxn>
                    <a:cxn ang="0">
                      <a:pos x="543" y="218"/>
                    </a:cxn>
                    <a:cxn ang="0">
                      <a:pos x="543" y="0"/>
                    </a:cxn>
                    <a:cxn ang="0">
                      <a:pos x="0" y="0"/>
                    </a:cxn>
                    <a:cxn ang="0">
                      <a:pos x="0" y="0"/>
                    </a:cxn>
                    <a:cxn ang="0">
                      <a:pos x="0" y="0"/>
                    </a:cxn>
                  </a:cxnLst>
                  <a:rect l="0" t="0" r="r" b="b"/>
                  <a:pathLst>
                    <a:path w="543" h="218">
                      <a:moveTo>
                        <a:pt x="0" y="0"/>
                      </a:moveTo>
                      <a:lnTo>
                        <a:pt x="0" y="218"/>
                      </a:lnTo>
                      <a:lnTo>
                        <a:pt x="543" y="218"/>
                      </a:lnTo>
                      <a:lnTo>
                        <a:pt x="543"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273"/>
                <p:cNvSpPr>
                  <a:spLocks noChangeAspect="1"/>
                </p:cNvSpPr>
                <p:nvPr/>
              </p:nvSpPr>
              <p:spPr bwMode="auto">
                <a:xfrm>
                  <a:off x="5777" y="8847"/>
                  <a:ext cx="158" cy="20"/>
                </a:xfrm>
                <a:custGeom>
                  <a:avLst/>
                  <a:gdLst/>
                  <a:ahLst/>
                  <a:cxnLst>
                    <a:cxn ang="0">
                      <a:pos x="0" y="0"/>
                    </a:cxn>
                    <a:cxn ang="0">
                      <a:pos x="0" y="85"/>
                    </a:cxn>
                    <a:cxn ang="0">
                      <a:pos x="544" y="85"/>
                    </a:cxn>
                    <a:cxn ang="0">
                      <a:pos x="544" y="0"/>
                    </a:cxn>
                    <a:cxn ang="0">
                      <a:pos x="0" y="0"/>
                    </a:cxn>
                    <a:cxn ang="0">
                      <a:pos x="0" y="0"/>
                    </a:cxn>
                    <a:cxn ang="0">
                      <a:pos x="0" y="0"/>
                    </a:cxn>
                  </a:cxnLst>
                  <a:rect l="0" t="0" r="r" b="b"/>
                  <a:pathLst>
                    <a:path w="544" h="85">
                      <a:moveTo>
                        <a:pt x="0" y="0"/>
                      </a:moveTo>
                      <a:lnTo>
                        <a:pt x="0" y="85"/>
                      </a:lnTo>
                      <a:lnTo>
                        <a:pt x="544" y="85"/>
                      </a:lnTo>
                      <a:lnTo>
                        <a:pt x="544"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272"/>
                <p:cNvSpPr>
                  <a:spLocks noChangeAspect="1"/>
                </p:cNvSpPr>
                <p:nvPr/>
              </p:nvSpPr>
              <p:spPr bwMode="auto">
                <a:xfrm>
                  <a:off x="5652" y="8755"/>
                  <a:ext cx="237" cy="47"/>
                </a:xfrm>
                <a:custGeom>
                  <a:avLst/>
                  <a:gdLst/>
                  <a:ahLst/>
                  <a:cxnLst>
                    <a:cxn ang="0">
                      <a:pos x="0" y="188"/>
                    </a:cxn>
                    <a:cxn ang="0">
                      <a:pos x="0" y="0"/>
                    </a:cxn>
                    <a:cxn ang="0">
                      <a:pos x="816" y="0"/>
                    </a:cxn>
                    <a:cxn ang="0">
                      <a:pos x="816" y="188"/>
                    </a:cxn>
                    <a:cxn ang="0">
                      <a:pos x="747" y="188"/>
                    </a:cxn>
                    <a:cxn ang="0">
                      <a:pos x="747" y="80"/>
                    </a:cxn>
                    <a:cxn ang="0">
                      <a:pos x="68" y="80"/>
                    </a:cxn>
                    <a:cxn ang="0">
                      <a:pos x="68" y="188"/>
                    </a:cxn>
                    <a:cxn ang="0">
                      <a:pos x="0" y="188"/>
                    </a:cxn>
                    <a:cxn ang="0">
                      <a:pos x="0" y="188"/>
                    </a:cxn>
                    <a:cxn ang="0">
                      <a:pos x="0" y="188"/>
                    </a:cxn>
                  </a:cxnLst>
                  <a:rect l="0" t="0" r="r" b="b"/>
                  <a:pathLst>
                    <a:path w="816" h="188">
                      <a:moveTo>
                        <a:pt x="0" y="188"/>
                      </a:moveTo>
                      <a:lnTo>
                        <a:pt x="0" y="0"/>
                      </a:lnTo>
                      <a:lnTo>
                        <a:pt x="816" y="0"/>
                      </a:lnTo>
                      <a:lnTo>
                        <a:pt x="816" y="188"/>
                      </a:lnTo>
                      <a:lnTo>
                        <a:pt x="747" y="188"/>
                      </a:lnTo>
                      <a:lnTo>
                        <a:pt x="747" y="80"/>
                      </a:lnTo>
                      <a:lnTo>
                        <a:pt x="68" y="80"/>
                      </a:lnTo>
                      <a:lnTo>
                        <a:pt x="68" y="188"/>
                      </a:lnTo>
                      <a:lnTo>
                        <a:pt x="0" y="18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271"/>
                <p:cNvSpPr>
                  <a:spLocks noChangeAspect="1"/>
                </p:cNvSpPr>
                <p:nvPr/>
              </p:nvSpPr>
              <p:spPr bwMode="auto">
                <a:xfrm>
                  <a:off x="5270" y="8609"/>
                  <a:ext cx="192" cy="199"/>
                </a:xfrm>
                <a:custGeom>
                  <a:avLst/>
                  <a:gdLst/>
                  <a:ahLst/>
                  <a:cxnLst>
                    <a:cxn ang="0">
                      <a:pos x="0" y="816"/>
                    </a:cxn>
                    <a:cxn ang="0">
                      <a:pos x="0" y="0"/>
                    </a:cxn>
                    <a:cxn ang="0">
                      <a:pos x="657" y="0"/>
                    </a:cxn>
                    <a:cxn ang="0">
                      <a:pos x="657" y="816"/>
                    </a:cxn>
                    <a:cxn ang="0">
                      <a:pos x="588" y="816"/>
                    </a:cxn>
                    <a:cxn ang="0">
                      <a:pos x="588" y="81"/>
                    </a:cxn>
                    <a:cxn ang="0">
                      <a:pos x="68" y="81"/>
                    </a:cxn>
                    <a:cxn ang="0">
                      <a:pos x="68" y="816"/>
                    </a:cxn>
                    <a:cxn ang="0">
                      <a:pos x="0" y="816"/>
                    </a:cxn>
                    <a:cxn ang="0">
                      <a:pos x="0" y="816"/>
                    </a:cxn>
                    <a:cxn ang="0">
                      <a:pos x="0" y="816"/>
                    </a:cxn>
                  </a:cxnLst>
                  <a:rect l="0" t="0" r="r" b="b"/>
                  <a:pathLst>
                    <a:path w="657" h="816">
                      <a:moveTo>
                        <a:pt x="0" y="816"/>
                      </a:moveTo>
                      <a:lnTo>
                        <a:pt x="0" y="0"/>
                      </a:lnTo>
                      <a:lnTo>
                        <a:pt x="657" y="0"/>
                      </a:lnTo>
                      <a:lnTo>
                        <a:pt x="657" y="816"/>
                      </a:lnTo>
                      <a:lnTo>
                        <a:pt x="588" y="816"/>
                      </a:lnTo>
                      <a:lnTo>
                        <a:pt x="588" y="81"/>
                      </a:lnTo>
                      <a:lnTo>
                        <a:pt x="68" y="81"/>
                      </a:lnTo>
                      <a:lnTo>
                        <a:pt x="68" y="816"/>
                      </a:lnTo>
                      <a:lnTo>
                        <a:pt x="0" y="81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270"/>
                <p:cNvSpPr>
                  <a:spLocks noChangeAspect="1"/>
                </p:cNvSpPr>
                <p:nvPr/>
              </p:nvSpPr>
              <p:spPr bwMode="auto">
                <a:xfrm>
                  <a:off x="5270" y="8550"/>
                  <a:ext cx="192" cy="59"/>
                </a:xfrm>
                <a:custGeom>
                  <a:avLst/>
                  <a:gdLst/>
                  <a:ahLst/>
                  <a:cxnLst>
                    <a:cxn ang="0">
                      <a:pos x="0" y="0"/>
                    </a:cxn>
                    <a:cxn ang="0">
                      <a:pos x="159" y="245"/>
                    </a:cxn>
                    <a:cxn ang="0">
                      <a:pos x="499" y="245"/>
                    </a:cxn>
                    <a:cxn ang="0">
                      <a:pos x="657" y="0"/>
                    </a:cxn>
                    <a:cxn ang="0">
                      <a:pos x="0" y="0"/>
                    </a:cxn>
                    <a:cxn ang="0">
                      <a:pos x="0" y="0"/>
                    </a:cxn>
                    <a:cxn ang="0">
                      <a:pos x="0" y="0"/>
                    </a:cxn>
                  </a:cxnLst>
                  <a:rect l="0" t="0" r="r" b="b"/>
                  <a:pathLst>
                    <a:path w="657" h="245">
                      <a:moveTo>
                        <a:pt x="0" y="0"/>
                      </a:moveTo>
                      <a:lnTo>
                        <a:pt x="159" y="245"/>
                      </a:lnTo>
                      <a:lnTo>
                        <a:pt x="499" y="245"/>
                      </a:lnTo>
                      <a:lnTo>
                        <a:pt x="657"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269"/>
                <p:cNvSpPr>
                  <a:spLocks noChangeAspect="1"/>
                </p:cNvSpPr>
                <p:nvPr/>
              </p:nvSpPr>
              <p:spPr bwMode="auto">
                <a:xfrm>
                  <a:off x="5270" y="8505"/>
                  <a:ext cx="192" cy="45"/>
                </a:xfrm>
                <a:custGeom>
                  <a:avLst/>
                  <a:gdLst/>
                  <a:ahLst/>
                  <a:cxnLst>
                    <a:cxn ang="0">
                      <a:pos x="657" y="188"/>
                    </a:cxn>
                    <a:cxn ang="0">
                      <a:pos x="657" y="0"/>
                    </a:cxn>
                    <a:cxn ang="0">
                      <a:pos x="0" y="0"/>
                    </a:cxn>
                    <a:cxn ang="0">
                      <a:pos x="0" y="188"/>
                    </a:cxn>
                    <a:cxn ang="0">
                      <a:pos x="68" y="188"/>
                    </a:cxn>
                    <a:cxn ang="0">
                      <a:pos x="68" y="81"/>
                    </a:cxn>
                    <a:cxn ang="0">
                      <a:pos x="588" y="81"/>
                    </a:cxn>
                    <a:cxn ang="0">
                      <a:pos x="588" y="188"/>
                    </a:cxn>
                    <a:cxn ang="0">
                      <a:pos x="657" y="188"/>
                    </a:cxn>
                    <a:cxn ang="0">
                      <a:pos x="657" y="188"/>
                    </a:cxn>
                    <a:cxn ang="0">
                      <a:pos x="657" y="188"/>
                    </a:cxn>
                  </a:cxnLst>
                  <a:rect l="0" t="0" r="r" b="b"/>
                  <a:pathLst>
                    <a:path w="657" h="188">
                      <a:moveTo>
                        <a:pt x="657" y="188"/>
                      </a:moveTo>
                      <a:lnTo>
                        <a:pt x="657" y="0"/>
                      </a:lnTo>
                      <a:lnTo>
                        <a:pt x="0" y="0"/>
                      </a:lnTo>
                      <a:lnTo>
                        <a:pt x="0" y="188"/>
                      </a:lnTo>
                      <a:lnTo>
                        <a:pt x="68" y="188"/>
                      </a:lnTo>
                      <a:lnTo>
                        <a:pt x="68" y="81"/>
                      </a:lnTo>
                      <a:lnTo>
                        <a:pt x="588" y="81"/>
                      </a:lnTo>
                      <a:lnTo>
                        <a:pt x="588" y="188"/>
                      </a:lnTo>
                      <a:lnTo>
                        <a:pt x="657" y="18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268"/>
                <p:cNvSpPr>
                  <a:spLocks noChangeAspect="1"/>
                </p:cNvSpPr>
                <p:nvPr/>
              </p:nvSpPr>
              <p:spPr bwMode="auto">
                <a:xfrm>
                  <a:off x="5284" y="8656"/>
                  <a:ext cx="164" cy="19"/>
                </a:xfrm>
                <a:custGeom>
                  <a:avLst/>
                  <a:gdLst/>
                  <a:ahLst/>
                  <a:cxnLst>
                    <a:cxn ang="0">
                      <a:pos x="0" y="0"/>
                    </a:cxn>
                    <a:cxn ang="0">
                      <a:pos x="565" y="0"/>
                    </a:cxn>
                    <a:cxn ang="0">
                      <a:pos x="565" y="80"/>
                    </a:cxn>
                    <a:cxn ang="0">
                      <a:pos x="0" y="80"/>
                    </a:cxn>
                    <a:cxn ang="0">
                      <a:pos x="0" y="0"/>
                    </a:cxn>
                    <a:cxn ang="0">
                      <a:pos x="0" y="0"/>
                    </a:cxn>
                    <a:cxn ang="0">
                      <a:pos x="0" y="0"/>
                    </a:cxn>
                  </a:cxnLst>
                  <a:rect l="0" t="0" r="r" b="b"/>
                  <a:pathLst>
                    <a:path w="565" h="80">
                      <a:moveTo>
                        <a:pt x="0" y="0"/>
                      </a:moveTo>
                      <a:lnTo>
                        <a:pt x="565" y="0"/>
                      </a:lnTo>
                      <a:lnTo>
                        <a:pt x="565" y="80"/>
                      </a:lnTo>
                      <a:lnTo>
                        <a:pt x="0" y="8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267"/>
                <p:cNvSpPr>
                  <a:spLocks noChangeAspect="1"/>
                </p:cNvSpPr>
                <p:nvPr/>
              </p:nvSpPr>
              <p:spPr bwMode="auto">
                <a:xfrm>
                  <a:off x="5284" y="8702"/>
                  <a:ext cx="164" cy="19"/>
                </a:xfrm>
                <a:custGeom>
                  <a:avLst/>
                  <a:gdLst/>
                  <a:ahLst/>
                  <a:cxnLst>
                    <a:cxn ang="0">
                      <a:pos x="0" y="0"/>
                    </a:cxn>
                    <a:cxn ang="0">
                      <a:pos x="565" y="0"/>
                    </a:cxn>
                    <a:cxn ang="0">
                      <a:pos x="565" y="80"/>
                    </a:cxn>
                    <a:cxn ang="0">
                      <a:pos x="0" y="80"/>
                    </a:cxn>
                    <a:cxn ang="0">
                      <a:pos x="0" y="0"/>
                    </a:cxn>
                    <a:cxn ang="0">
                      <a:pos x="0" y="0"/>
                    </a:cxn>
                    <a:cxn ang="0">
                      <a:pos x="0" y="0"/>
                    </a:cxn>
                  </a:cxnLst>
                  <a:rect l="0" t="0" r="r" b="b"/>
                  <a:pathLst>
                    <a:path w="565" h="80">
                      <a:moveTo>
                        <a:pt x="0" y="0"/>
                      </a:moveTo>
                      <a:lnTo>
                        <a:pt x="565" y="0"/>
                      </a:lnTo>
                      <a:lnTo>
                        <a:pt x="565" y="80"/>
                      </a:lnTo>
                      <a:lnTo>
                        <a:pt x="0" y="8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266"/>
                <p:cNvSpPr>
                  <a:spLocks noChangeAspect="1"/>
                </p:cNvSpPr>
                <p:nvPr/>
              </p:nvSpPr>
              <p:spPr bwMode="auto">
                <a:xfrm>
                  <a:off x="5363" y="8412"/>
                  <a:ext cx="13" cy="99"/>
                </a:xfrm>
                <a:custGeom>
                  <a:avLst/>
                  <a:gdLst/>
                  <a:ahLst/>
                  <a:cxnLst>
                    <a:cxn ang="0">
                      <a:pos x="0" y="406"/>
                    </a:cxn>
                    <a:cxn ang="0">
                      <a:pos x="0" y="0"/>
                    </a:cxn>
                    <a:cxn ang="0">
                      <a:pos x="45" y="0"/>
                    </a:cxn>
                    <a:cxn ang="0">
                      <a:pos x="45" y="406"/>
                    </a:cxn>
                    <a:cxn ang="0">
                      <a:pos x="0" y="406"/>
                    </a:cxn>
                    <a:cxn ang="0">
                      <a:pos x="0" y="406"/>
                    </a:cxn>
                    <a:cxn ang="0">
                      <a:pos x="0" y="406"/>
                    </a:cxn>
                  </a:cxnLst>
                  <a:rect l="0" t="0" r="r" b="b"/>
                  <a:pathLst>
                    <a:path w="45" h="406">
                      <a:moveTo>
                        <a:pt x="0" y="406"/>
                      </a:moveTo>
                      <a:lnTo>
                        <a:pt x="0" y="0"/>
                      </a:lnTo>
                      <a:lnTo>
                        <a:pt x="45" y="0"/>
                      </a:lnTo>
                      <a:lnTo>
                        <a:pt x="45" y="406"/>
                      </a:lnTo>
                      <a:lnTo>
                        <a:pt x="0" y="40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8" name="AutoShape 264"/>
              <p:cNvSpPr>
                <a:spLocks noChangeShapeType="1"/>
              </p:cNvSpPr>
              <p:nvPr/>
            </p:nvSpPr>
            <p:spPr bwMode="auto">
              <a:xfrm>
                <a:off x="1799" y="8117"/>
                <a:ext cx="2717" cy="0"/>
              </a:xfrm>
              <a:prstGeom prst="straightConnector1">
                <a:avLst/>
              </a:pr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81" name="Image 1"/>
            <p:cNvPicPr>
              <a:picLocks noChangeArrowheads="1"/>
            </p:cNvPicPr>
            <p:nvPr/>
          </p:nvPicPr>
          <p:blipFill>
            <a:blip r:embed="rId2"/>
            <a:srcRect/>
            <a:stretch>
              <a:fillRect/>
            </a:stretch>
          </p:blipFill>
          <p:spPr bwMode="auto">
            <a:xfrm>
              <a:off x="3292541" y="2762927"/>
              <a:ext cx="720659" cy="227282"/>
            </a:xfrm>
            <a:prstGeom prst="rect">
              <a:avLst/>
            </a:prstGeom>
            <a:noFill/>
          </p:spPr>
        </p:pic>
      </p:grpSp>
      <p:grpSp>
        <p:nvGrpSpPr>
          <p:cNvPr id="82" name="Group 32"/>
          <p:cNvGrpSpPr>
            <a:grpSpLocks/>
          </p:cNvGrpSpPr>
          <p:nvPr/>
        </p:nvGrpSpPr>
        <p:grpSpPr bwMode="auto">
          <a:xfrm rot="17100000" flipH="1" flipV="1">
            <a:off x="2437146" y="2791129"/>
            <a:ext cx="107997" cy="1619998"/>
            <a:chOff x="7840" y="8968"/>
            <a:chExt cx="201" cy="1805"/>
          </a:xfrm>
        </p:grpSpPr>
        <p:sp>
          <p:nvSpPr>
            <p:cNvPr id="83" name="AutoShape 35"/>
            <p:cNvSpPr>
              <a:spLocks noChangeArrowheads="1"/>
            </p:cNvSpPr>
            <p:nvPr/>
          </p:nvSpPr>
          <p:spPr bwMode="auto">
            <a:xfrm>
              <a:off x="7840" y="8968"/>
              <a:ext cx="201" cy="59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8000"/>
            </a:solidFill>
            <a:ln w="6350">
              <a:solidFill>
                <a:srgbClr val="008000"/>
              </a:solidFill>
              <a:miter lim="800000"/>
              <a:headEnd/>
              <a:tailEnd/>
            </a:ln>
            <a:effectLst/>
          </p:spPr>
          <p:txBody>
            <a:bodyPr vert="horz" wrap="square" lIns="91440" tIns="91440" rIns="91440" bIns="91440" numCol="1" anchor="t" anchorCtr="0" compatLnSpc="1">
              <a:prstTxWarp prst="textNoShape">
                <a:avLst/>
              </a:prstTxWarp>
            </a:bodyPr>
            <a:lstStyle/>
            <a:p>
              <a:endParaRPr lang="en-US"/>
            </a:p>
          </p:txBody>
        </p:sp>
        <p:sp>
          <p:nvSpPr>
            <p:cNvPr id="84" name="AutoShape 34"/>
            <p:cNvSpPr>
              <a:spLocks noChangeArrowheads="1"/>
            </p:cNvSpPr>
            <p:nvPr/>
          </p:nvSpPr>
          <p:spPr bwMode="auto">
            <a:xfrm>
              <a:off x="7870" y="9673"/>
              <a:ext cx="142" cy="47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8000"/>
            </a:solidFill>
            <a:ln w="6350">
              <a:solidFill>
                <a:srgbClr val="008000"/>
              </a:solidFill>
              <a:miter lim="800000"/>
              <a:headEnd/>
              <a:tailEnd/>
            </a:ln>
            <a:effectLst/>
          </p:spPr>
          <p:txBody>
            <a:bodyPr vert="horz" wrap="square" lIns="91440" tIns="91440" rIns="91440" bIns="91440" numCol="1" anchor="t" anchorCtr="0" compatLnSpc="1">
              <a:prstTxWarp prst="textNoShape">
                <a:avLst/>
              </a:prstTxWarp>
            </a:bodyPr>
            <a:lstStyle/>
            <a:p>
              <a:endParaRPr lang="en-US"/>
            </a:p>
          </p:txBody>
        </p:sp>
        <p:sp>
          <p:nvSpPr>
            <p:cNvPr id="85" name="AutoShape 33"/>
            <p:cNvSpPr>
              <a:spLocks noChangeArrowheads="1"/>
            </p:cNvSpPr>
            <p:nvPr/>
          </p:nvSpPr>
          <p:spPr bwMode="auto">
            <a:xfrm>
              <a:off x="7900" y="10282"/>
              <a:ext cx="102" cy="49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8000"/>
            </a:solidFill>
            <a:ln w="6350">
              <a:solidFill>
                <a:srgbClr val="008000"/>
              </a:solidFill>
              <a:miter lim="800000"/>
              <a:headEnd/>
              <a:tailEnd/>
            </a:ln>
            <a:effectLst/>
          </p:spPr>
          <p:txBody>
            <a:bodyPr vert="horz" wrap="square" lIns="91440" tIns="91440" rIns="91440" bIns="91440" numCol="1" anchor="t" anchorCtr="0" compatLnSpc="1">
              <a:prstTxWarp prst="textNoShape">
                <a:avLst/>
              </a:prstTxWarp>
            </a:bodyPr>
            <a:lstStyle/>
            <a:p>
              <a:endParaRPr lang="en-US"/>
            </a:p>
          </p:txBody>
        </p:sp>
      </p:grpSp>
      <p:grpSp>
        <p:nvGrpSpPr>
          <p:cNvPr id="86" name="Grouper 85"/>
          <p:cNvGrpSpPr/>
          <p:nvPr/>
        </p:nvGrpSpPr>
        <p:grpSpPr>
          <a:xfrm>
            <a:off x="1344241" y="3269121"/>
            <a:ext cx="2743200" cy="693411"/>
            <a:chOff x="1270000" y="2306678"/>
            <a:chExt cx="2743200" cy="693411"/>
          </a:xfrm>
        </p:grpSpPr>
        <p:grpSp>
          <p:nvGrpSpPr>
            <p:cNvPr id="87" name="Group 263"/>
            <p:cNvGrpSpPr>
              <a:grpSpLocks/>
            </p:cNvGrpSpPr>
            <p:nvPr/>
          </p:nvGrpSpPr>
          <p:grpSpPr bwMode="auto">
            <a:xfrm>
              <a:off x="1270000" y="2306678"/>
              <a:ext cx="2712803" cy="693411"/>
              <a:chOff x="1784" y="7367"/>
              <a:chExt cx="2732" cy="750"/>
            </a:xfrm>
          </p:grpSpPr>
          <p:grpSp>
            <p:nvGrpSpPr>
              <p:cNvPr id="89" name="Group 265"/>
              <p:cNvGrpSpPr>
                <a:grpSpLocks noChangeAspect="1"/>
              </p:cNvGrpSpPr>
              <p:nvPr/>
            </p:nvGrpSpPr>
            <p:grpSpPr bwMode="auto">
              <a:xfrm>
                <a:off x="1773" y="7336"/>
                <a:ext cx="960" cy="745"/>
                <a:chOff x="5132" y="8412"/>
                <a:chExt cx="902" cy="582"/>
              </a:xfrm>
            </p:grpSpPr>
            <p:sp>
              <p:nvSpPr>
                <p:cNvPr id="91" name="Freeform 285"/>
                <p:cNvSpPr>
                  <a:spLocks noChangeAspect="1"/>
                </p:cNvSpPr>
                <p:nvPr/>
              </p:nvSpPr>
              <p:spPr bwMode="auto">
                <a:xfrm>
                  <a:off x="5282" y="8517"/>
                  <a:ext cx="167" cy="288"/>
                </a:xfrm>
                <a:custGeom>
                  <a:avLst/>
                  <a:gdLst/>
                  <a:ahLst/>
                  <a:cxnLst>
                    <a:cxn ang="0">
                      <a:pos x="0" y="1185"/>
                    </a:cxn>
                    <a:cxn ang="0">
                      <a:pos x="0" y="424"/>
                    </a:cxn>
                    <a:cxn ang="0">
                      <a:pos x="182" y="424"/>
                    </a:cxn>
                    <a:cxn ang="0">
                      <a:pos x="0" y="133"/>
                    </a:cxn>
                    <a:cxn ang="0">
                      <a:pos x="0" y="0"/>
                    </a:cxn>
                    <a:cxn ang="0">
                      <a:pos x="574" y="0"/>
                    </a:cxn>
                    <a:cxn ang="0">
                      <a:pos x="574" y="133"/>
                    </a:cxn>
                    <a:cxn ang="0">
                      <a:pos x="400" y="424"/>
                    </a:cxn>
                    <a:cxn ang="0">
                      <a:pos x="574" y="424"/>
                    </a:cxn>
                    <a:cxn ang="0">
                      <a:pos x="574" y="1185"/>
                    </a:cxn>
                    <a:cxn ang="0">
                      <a:pos x="0" y="1185"/>
                    </a:cxn>
                    <a:cxn ang="0">
                      <a:pos x="0" y="1185"/>
                    </a:cxn>
                    <a:cxn ang="0">
                      <a:pos x="0" y="1185"/>
                    </a:cxn>
                  </a:cxnLst>
                  <a:rect l="0" t="0" r="r" b="b"/>
                  <a:pathLst>
                    <a:path w="574" h="1185">
                      <a:moveTo>
                        <a:pt x="0" y="1185"/>
                      </a:moveTo>
                      <a:lnTo>
                        <a:pt x="0" y="424"/>
                      </a:lnTo>
                      <a:lnTo>
                        <a:pt x="182" y="424"/>
                      </a:lnTo>
                      <a:lnTo>
                        <a:pt x="0" y="133"/>
                      </a:lnTo>
                      <a:lnTo>
                        <a:pt x="0" y="0"/>
                      </a:lnTo>
                      <a:lnTo>
                        <a:pt x="574" y="0"/>
                      </a:lnTo>
                      <a:lnTo>
                        <a:pt x="574" y="133"/>
                      </a:lnTo>
                      <a:lnTo>
                        <a:pt x="400" y="424"/>
                      </a:lnTo>
                      <a:lnTo>
                        <a:pt x="574" y="424"/>
                      </a:lnTo>
                      <a:lnTo>
                        <a:pt x="574" y="1185"/>
                      </a:lnTo>
                      <a:lnTo>
                        <a:pt x="0" y="1185"/>
                      </a:lnTo>
                      <a:close/>
                    </a:path>
                  </a:pathLst>
                </a:custGeom>
                <a:solidFill>
                  <a:srgbClr val="E8E6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284"/>
                <p:cNvSpPr>
                  <a:spLocks noChangeAspect="1"/>
                </p:cNvSpPr>
                <p:nvPr/>
              </p:nvSpPr>
              <p:spPr bwMode="auto">
                <a:xfrm>
                  <a:off x="5663" y="8768"/>
                  <a:ext cx="215" cy="37"/>
                </a:xfrm>
                <a:custGeom>
                  <a:avLst/>
                  <a:gdLst/>
                  <a:ahLst/>
                  <a:cxnLst>
                    <a:cxn ang="0">
                      <a:pos x="0" y="158"/>
                    </a:cxn>
                    <a:cxn ang="0">
                      <a:pos x="0" y="0"/>
                    </a:cxn>
                    <a:cxn ang="0">
                      <a:pos x="745" y="0"/>
                    </a:cxn>
                    <a:cxn ang="0">
                      <a:pos x="745" y="158"/>
                    </a:cxn>
                    <a:cxn ang="0">
                      <a:pos x="0" y="158"/>
                    </a:cxn>
                    <a:cxn ang="0">
                      <a:pos x="0" y="158"/>
                    </a:cxn>
                    <a:cxn ang="0">
                      <a:pos x="0" y="158"/>
                    </a:cxn>
                  </a:cxnLst>
                  <a:rect l="0" t="0" r="r" b="b"/>
                  <a:pathLst>
                    <a:path w="745" h="158">
                      <a:moveTo>
                        <a:pt x="0" y="158"/>
                      </a:moveTo>
                      <a:lnTo>
                        <a:pt x="0" y="0"/>
                      </a:lnTo>
                      <a:lnTo>
                        <a:pt x="745" y="0"/>
                      </a:lnTo>
                      <a:lnTo>
                        <a:pt x="745" y="158"/>
                      </a:lnTo>
                      <a:lnTo>
                        <a:pt x="0" y="158"/>
                      </a:lnTo>
                      <a:close/>
                    </a:path>
                  </a:pathLst>
                </a:custGeom>
                <a:solidFill>
                  <a:srgbClr val="E8E6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283"/>
                <p:cNvSpPr>
                  <a:spLocks noChangeAspect="1"/>
                </p:cNvSpPr>
                <p:nvPr/>
              </p:nvSpPr>
              <p:spPr bwMode="auto">
                <a:xfrm>
                  <a:off x="5187" y="8811"/>
                  <a:ext cx="785" cy="171"/>
                </a:xfrm>
                <a:custGeom>
                  <a:avLst/>
                  <a:gdLst/>
                  <a:ahLst/>
                  <a:cxnLst>
                    <a:cxn ang="0">
                      <a:pos x="0" y="700"/>
                    </a:cxn>
                    <a:cxn ang="0">
                      <a:pos x="0" y="0"/>
                    </a:cxn>
                    <a:cxn ang="0">
                      <a:pos x="2709" y="0"/>
                    </a:cxn>
                    <a:cxn ang="0">
                      <a:pos x="2709" y="700"/>
                    </a:cxn>
                    <a:cxn ang="0">
                      <a:pos x="0" y="700"/>
                    </a:cxn>
                    <a:cxn ang="0">
                      <a:pos x="0" y="700"/>
                    </a:cxn>
                    <a:cxn ang="0">
                      <a:pos x="0" y="700"/>
                    </a:cxn>
                  </a:cxnLst>
                  <a:rect l="0" t="0" r="r" b="b"/>
                  <a:pathLst>
                    <a:path w="2709" h="700">
                      <a:moveTo>
                        <a:pt x="0" y="700"/>
                      </a:moveTo>
                      <a:lnTo>
                        <a:pt x="0" y="0"/>
                      </a:lnTo>
                      <a:lnTo>
                        <a:pt x="2709" y="0"/>
                      </a:lnTo>
                      <a:lnTo>
                        <a:pt x="2709" y="700"/>
                      </a:lnTo>
                      <a:lnTo>
                        <a:pt x="0" y="700"/>
                      </a:lnTo>
                      <a:close/>
                    </a:path>
                  </a:pathLst>
                </a:custGeom>
                <a:solidFill>
                  <a:srgbClr val="C1C0D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282"/>
                <p:cNvSpPr>
                  <a:spLocks noChangeAspect="1"/>
                </p:cNvSpPr>
                <p:nvPr/>
              </p:nvSpPr>
              <p:spPr bwMode="auto">
                <a:xfrm>
                  <a:off x="5178" y="8802"/>
                  <a:ext cx="804" cy="177"/>
                </a:xfrm>
                <a:custGeom>
                  <a:avLst/>
                  <a:gdLst/>
                  <a:ahLst/>
                  <a:cxnLst>
                    <a:cxn ang="0">
                      <a:pos x="0" y="734"/>
                    </a:cxn>
                    <a:cxn ang="0">
                      <a:pos x="0" y="0"/>
                    </a:cxn>
                    <a:cxn ang="0">
                      <a:pos x="2766" y="0"/>
                    </a:cxn>
                    <a:cxn ang="0">
                      <a:pos x="2766" y="734"/>
                    </a:cxn>
                    <a:cxn ang="0">
                      <a:pos x="2699" y="734"/>
                    </a:cxn>
                    <a:cxn ang="0">
                      <a:pos x="2699" y="83"/>
                    </a:cxn>
                    <a:cxn ang="0">
                      <a:pos x="68" y="83"/>
                    </a:cxn>
                    <a:cxn ang="0">
                      <a:pos x="68" y="734"/>
                    </a:cxn>
                    <a:cxn ang="0">
                      <a:pos x="0" y="734"/>
                    </a:cxn>
                    <a:cxn ang="0">
                      <a:pos x="0" y="734"/>
                    </a:cxn>
                    <a:cxn ang="0">
                      <a:pos x="0" y="734"/>
                    </a:cxn>
                  </a:cxnLst>
                  <a:rect l="0" t="0" r="r" b="b"/>
                  <a:pathLst>
                    <a:path w="2766" h="734">
                      <a:moveTo>
                        <a:pt x="0" y="734"/>
                      </a:moveTo>
                      <a:lnTo>
                        <a:pt x="0" y="0"/>
                      </a:lnTo>
                      <a:lnTo>
                        <a:pt x="2766" y="0"/>
                      </a:lnTo>
                      <a:lnTo>
                        <a:pt x="2766" y="734"/>
                      </a:lnTo>
                      <a:lnTo>
                        <a:pt x="2699" y="734"/>
                      </a:lnTo>
                      <a:lnTo>
                        <a:pt x="2699" y="83"/>
                      </a:lnTo>
                      <a:lnTo>
                        <a:pt x="68" y="83"/>
                      </a:lnTo>
                      <a:lnTo>
                        <a:pt x="68" y="734"/>
                      </a:lnTo>
                      <a:lnTo>
                        <a:pt x="0" y="73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281"/>
                <p:cNvSpPr>
                  <a:spLocks noChangeAspect="1"/>
                </p:cNvSpPr>
                <p:nvPr/>
              </p:nvSpPr>
              <p:spPr bwMode="auto">
                <a:xfrm>
                  <a:off x="5132" y="8894"/>
                  <a:ext cx="902" cy="100"/>
                </a:xfrm>
                <a:custGeom>
                  <a:avLst/>
                  <a:gdLst/>
                  <a:ahLst/>
                  <a:cxnLst>
                    <a:cxn ang="0">
                      <a:pos x="0" y="407"/>
                    </a:cxn>
                    <a:cxn ang="0">
                      <a:pos x="3108" y="407"/>
                    </a:cxn>
                    <a:cxn ang="0">
                      <a:pos x="3108" y="324"/>
                    </a:cxn>
                    <a:cxn ang="0">
                      <a:pos x="2450" y="324"/>
                    </a:cxn>
                    <a:cxn ang="0">
                      <a:pos x="2450" y="0"/>
                    </a:cxn>
                    <a:cxn ang="0">
                      <a:pos x="2224" y="0"/>
                    </a:cxn>
                    <a:cxn ang="0">
                      <a:pos x="2224" y="324"/>
                    </a:cxn>
                    <a:cxn ang="0">
                      <a:pos x="0" y="324"/>
                    </a:cxn>
                    <a:cxn ang="0">
                      <a:pos x="0" y="407"/>
                    </a:cxn>
                    <a:cxn ang="0">
                      <a:pos x="0" y="407"/>
                    </a:cxn>
                    <a:cxn ang="0">
                      <a:pos x="0" y="407"/>
                    </a:cxn>
                  </a:cxnLst>
                  <a:rect l="0" t="0" r="r" b="b"/>
                  <a:pathLst>
                    <a:path w="3108" h="407">
                      <a:moveTo>
                        <a:pt x="0" y="407"/>
                      </a:moveTo>
                      <a:lnTo>
                        <a:pt x="3108" y="407"/>
                      </a:lnTo>
                      <a:lnTo>
                        <a:pt x="3108" y="324"/>
                      </a:lnTo>
                      <a:lnTo>
                        <a:pt x="2450" y="324"/>
                      </a:lnTo>
                      <a:lnTo>
                        <a:pt x="2450" y="0"/>
                      </a:lnTo>
                      <a:lnTo>
                        <a:pt x="2224" y="0"/>
                      </a:lnTo>
                      <a:lnTo>
                        <a:pt x="2224" y="324"/>
                      </a:lnTo>
                      <a:lnTo>
                        <a:pt x="0" y="324"/>
                      </a:lnTo>
                      <a:lnTo>
                        <a:pt x="0" y="40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280"/>
                <p:cNvSpPr>
                  <a:spLocks noChangeAspect="1"/>
                </p:cNvSpPr>
                <p:nvPr/>
              </p:nvSpPr>
              <p:spPr bwMode="auto">
                <a:xfrm>
                  <a:off x="5225" y="8847"/>
                  <a:ext cx="157" cy="20"/>
                </a:xfrm>
                <a:custGeom>
                  <a:avLst/>
                  <a:gdLst/>
                  <a:ahLst/>
                  <a:cxnLst>
                    <a:cxn ang="0">
                      <a:pos x="0" y="0"/>
                    </a:cxn>
                    <a:cxn ang="0">
                      <a:pos x="0" y="82"/>
                    </a:cxn>
                    <a:cxn ang="0">
                      <a:pos x="540" y="82"/>
                    </a:cxn>
                    <a:cxn ang="0">
                      <a:pos x="540" y="0"/>
                    </a:cxn>
                    <a:cxn ang="0">
                      <a:pos x="0" y="0"/>
                    </a:cxn>
                    <a:cxn ang="0">
                      <a:pos x="0" y="0"/>
                    </a:cxn>
                    <a:cxn ang="0">
                      <a:pos x="0" y="0"/>
                    </a:cxn>
                  </a:cxnLst>
                  <a:rect l="0" t="0" r="r" b="b"/>
                  <a:pathLst>
                    <a:path w="540" h="82">
                      <a:moveTo>
                        <a:pt x="0" y="0"/>
                      </a:moveTo>
                      <a:lnTo>
                        <a:pt x="0" y="82"/>
                      </a:lnTo>
                      <a:lnTo>
                        <a:pt x="540" y="82"/>
                      </a:lnTo>
                      <a:lnTo>
                        <a:pt x="54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279"/>
                <p:cNvSpPr>
                  <a:spLocks noChangeAspect="1"/>
                </p:cNvSpPr>
                <p:nvPr/>
              </p:nvSpPr>
              <p:spPr bwMode="auto">
                <a:xfrm>
                  <a:off x="5409" y="8847"/>
                  <a:ext cx="157" cy="20"/>
                </a:xfrm>
                <a:custGeom>
                  <a:avLst/>
                  <a:gdLst/>
                  <a:ahLst/>
                  <a:cxnLst>
                    <a:cxn ang="0">
                      <a:pos x="0" y="0"/>
                    </a:cxn>
                    <a:cxn ang="0">
                      <a:pos x="0" y="82"/>
                    </a:cxn>
                    <a:cxn ang="0">
                      <a:pos x="542" y="82"/>
                    </a:cxn>
                    <a:cxn ang="0">
                      <a:pos x="542" y="0"/>
                    </a:cxn>
                    <a:cxn ang="0">
                      <a:pos x="0" y="0"/>
                    </a:cxn>
                    <a:cxn ang="0">
                      <a:pos x="0" y="0"/>
                    </a:cxn>
                    <a:cxn ang="0">
                      <a:pos x="0" y="0"/>
                    </a:cxn>
                  </a:cxnLst>
                  <a:rect l="0" t="0" r="r" b="b"/>
                  <a:pathLst>
                    <a:path w="542" h="82">
                      <a:moveTo>
                        <a:pt x="0" y="0"/>
                      </a:moveTo>
                      <a:lnTo>
                        <a:pt x="0" y="82"/>
                      </a:lnTo>
                      <a:lnTo>
                        <a:pt x="542" y="82"/>
                      </a:lnTo>
                      <a:lnTo>
                        <a:pt x="542"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278"/>
                <p:cNvSpPr>
                  <a:spLocks noChangeAspect="1"/>
                </p:cNvSpPr>
                <p:nvPr/>
              </p:nvSpPr>
              <p:spPr bwMode="auto">
                <a:xfrm>
                  <a:off x="5593" y="8847"/>
                  <a:ext cx="158" cy="20"/>
                </a:xfrm>
                <a:custGeom>
                  <a:avLst/>
                  <a:gdLst/>
                  <a:ahLst/>
                  <a:cxnLst>
                    <a:cxn ang="0">
                      <a:pos x="0" y="0"/>
                    </a:cxn>
                    <a:cxn ang="0">
                      <a:pos x="0" y="82"/>
                    </a:cxn>
                    <a:cxn ang="0">
                      <a:pos x="543" y="82"/>
                    </a:cxn>
                    <a:cxn ang="0">
                      <a:pos x="543" y="0"/>
                    </a:cxn>
                    <a:cxn ang="0">
                      <a:pos x="0" y="0"/>
                    </a:cxn>
                    <a:cxn ang="0">
                      <a:pos x="0" y="0"/>
                    </a:cxn>
                    <a:cxn ang="0">
                      <a:pos x="0" y="0"/>
                    </a:cxn>
                  </a:cxnLst>
                  <a:rect l="0" t="0" r="r" b="b"/>
                  <a:pathLst>
                    <a:path w="543" h="82">
                      <a:moveTo>
                        <a:pt x="0" y="0"/>
                      </a:moveTo>
                      <a:lnTo>
                        <a:pt x="0" y="82"/>
                      </a:lnTo>
                      <a:lnTo>
                        <a:pt x="543" y="82"/>
                      </a:lnTo>
                      <a:lnTo>
                        <a:pt x="543"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277"/>
                <p:cNvSpPr>
                  <a:spLocks noChangeAspect="1"/>
                </p:cNvSpPr>
                <p:nvPr/>
              </p:nvSpPr>
              <p:spPr bwMode="auto">
                <a:xfrm>
                  <a:off x="5870" y="8894"/>
                  <a:ext cx="65" cy="54"/>
                </a:xfrm>
                <a:custGeom>
                  <a:avLst/>
                  <a:gdLst/>
                  <a:ahLst/>
                  <a:cxnLst>
                    <a:cxn ang="0">
                      <a:pos x="0" y="0"/>
                    </a:cxn>
                    <a:cxn ang="0">
                      <a:pos x="0" y="218"/>
                    </a:cxn>
                    <a:cxn ang="0">
                      <a:pos x="226" y="218"/>
                    </a:cxn>
                    <a:cxn ang="0">
                      <a:pos x="226" y="0"/>
                    </a:cxn>
                    <a:cxn ang="0">
                      <a:pos x="0" y="0"/>
                    </a:cxn>
                    <a:cxn ang="0">
                      <a:pos x="0" y="0"/>
                    </a:cxn>
                    <a:cxn ang="0">
                      <a:pos x="0" y="0"/>
                    </a:cxn>
                  </a:cxnLst>
                  <a:rect l="0" t="0" r="r" b="b"/>
                  <a:pathLst>
                    <a:path w="226" h="218">
                      <a:moveTo>
                        <a:pt x="0" y="0"/>
                      </a:moveTo>
                      <a:lnTo>
                        <a:pt x="0" y="218"/>
                      </a:lnTo>
                      <a:lnTo>
                        <a:pt x="226" y="218"/>
                      </a:lnTo>
                      <a:lnTo>
                        <a:pt x="226"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276"/>
                <p:cNvSpPr>
                  <a:spLocks noChangeAspect="1"/>
                </p:cNvSpPr>
                <p:nvPr/>
              </p:nvSpPr>
              <p:spPr bwMode="auto">
                <a:xfrm>
                  <a:off x="5225" y="8894"/>
                  <a:ext cx="157" cy="54"/>
                </a:xfrm>
                <a:custGeom>
                  <a:avLst/>
                  <a:gdLst/>
                  <a:ahLst/>
                  <a:cxnLst>
                    <a:cxn ang="0">
                      <a:pos x="0" y="0"/>
                    </a:cxn>
                    <a:cxn ang="0">
                      <a:pos x="0" y="218"/>
                    </a:cxn>
                    <a:cxn ang="0">
                      <a:pos x="540" y="218"/>
                    </a:cxn>
                    <a:cxn ang="0">
                      <a:pos x="540" y="0"/>
                    </a:cxn>
                    <a:cxn ang="0">
                      <a:pos x="0" y="0"/>
                    </a:cxn>
                    <a:cxn ang="0">
                      <a:pos x="0" y="0"/>
                    </a:cxn>
                    <a:cxn ang="0">
                      <a:pos x="0" y="0"/>
                    </a:cxn>
                  </a:cxnLst>
                  <a:rect l="0" t="0" r="r" b="b"/>
                  <a:pathLst>
                    <a:path w="540" h="218">
                      <a:moveTo>
                        <a:pt x="0" y="0"/>
                      </a:moveTo>
                      <a:lnTo>
                        <a:pt x="0" y="218"/>
                      </a:lnTo>
                      <a:lnTo>
                        <a:pt x="540" y="218"/>
                      </a:lnTo>
                      <a:lnTo>
                        <a:pt x="54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275"/>
                <p:cNvSpPr>
                  <a:spLocks noChangeAspect="1"/>
                </p:cNvSpPr>
                <p:nvPr/>
              </p:nvSpPr>
              <p:spPr bwMode="auto">
                <a:xfrm>
                  <a:off x="5409" y="8894"/>
                  <a:ext cx="157" cy="54"/>
                </a:xfrm>
                <a:custGeom>
                  <a:avLst/>
                  <a:gdLst/>
                  <a:ahLst/>
                  <a:cxnLst>
                    <a:cxn ang="0">
                      <a:pos x="0" y="0"/>
                    </a:cxn>
                    <a:cxn ang="0">
                      <a:pos x="0" y="218"/>
                    </a:cxn>
                    <a:cxn ang="0">
                      <a:pos x="542" y="218"/>
                    </a:cxn>
                    <a:cxn ang="0">
                      <a:pos x="542" y="0"/>
                    </a:cxn>
                    <a:cxn ang="0">
                      <a:pos x="0" y="0"/>
                    </a:cxn>
                    <a:cxn ang="0">
                      <a:pos x="0" y="0"/>
                    </a:cxn>
                    <a:cxn ang="0">
                      <a:pos x="0" y="0"/>
                    </a:cxn>
                  </a:cxnLst>
                  <a:rect l="0" t="0" r="r" b="b"/>
                  <a:pathLst>
                    <a:path w="542" h="218">
                      <a:moveTo>
                        <a:pt x="0" y="0"/>
                      </a:moveTo>
                      <a:lnTo>
                        <a:pt x="0" y="218"/>
                      </a:lnTo>
                      <a:lnTo>
                        <a:pt x="542" y="218"/>
                      </a:lnTo>
                      <a:lnTo>
                        <a:pt x="542"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Freeform 274"/>
                <p:cNvSpPr>
                  <a:spLocks noChangeAspect="1"/>
                </p:cNvSpPr>
                <p:nvPr/>
              </p:nvSpPr>
              <p:spPr bwMode="auto">
                <a:xfrm>
                  <a:off x="5593" y="8894"/>
                  <a:ext cx="158" cy="54"/>
                </a:xfrm>
                <a:custGeom>
                  <a:avLst/>
                  <a:gdLst/>
                  <a:ahLst/>
                  <a:cxnLst>
                    <a:cxn ang="0">
                      <a:pos x="0" y="0"/>
                    </a:cxn>
                    <a:cxn ang="0">
                      <a:pos x="0" y="218"/>
                    </a:cxn>
                    <a:cxn ang="0">
                      <a:pos x="543" y="218"/>
                    </a:cxn>
                    <a:cxn ang="0">
                      <a:pos x="543" y="0"/>
                    </a:cxn>
                    <a:cxn ang="0">
                      <a:pos x="0" y="0"/>
                    </a:cxn>
                    <a:cxn ang="0">
                      <a:pos x="0" y="0"/>
                    </a:cxn>
                    <a:cxn ang="0">
                      <a:pos x="0" y="0"/>
                    </a:cxn>
                  </a:cxnLst>
                  <a:rect l="0" t="0" r="r" b="b"/>
                  <a:pathLst>
                    <a:path w="543" h="218">
                      <a:moveTo>
                        <a:pt x="0" y="0"/>
                      </a:moveTo>
                      <a:lnTo>
                        <a:pt x="0" y="218"/>
                      </a:lnTo>
                      <a:lnTo>
                        <a:pt x="543" y="218"/>
                      </a:lnTo>
                      <a:lnTo>
                        <a:pt x="543"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Freeform 273"/>
                <p:cNvSpPr>
                  <a:spLocks noChangeAspect="1"/>
                </p:cNvSpPr>
                <p:nvPr/>
              </p:nvSpPr>
              <p:spPr bwMode="auto">
                <a:xfrm>
                  <a:off x="5777" y="8847"/>
                  <a:ext cx="158" cy="20"/>
                </a:xfrm>
                <a:custGeom>
                  <a:avLst/>
                  <a:gdLst/>
                  <a:ahLst/>
                  <a:cxnLst>
                    <a:cxn ang="0">
                      <a:pos x="0" y="0"/>
                    </a:cxn>
                    <a:cxn ang="0">
                      <a:pos x="0" y="85"/>
                    </a:cxn>
                    <a:cxn ang="0">
                      <a:pos x="544" y="85"/>
                    </a:cxn>
                    <a:cxn ang="0">
                      <a:pos x="544" y="0"/>
                    </a:cxn>
                    <a:cxn ang="0">
                      <a:pos x="0" y="0"/>
                    </a:cxn>
                    <a:cxn ang="0">
                      <a:pos x="0" y="0"/>
                    </a:cxn>
                    <a:cxn ang="0">
                      <a:pos x="0" y="0"/>
                    </a:cxn>
                  </a:cxnLst>
                  <a:rect l="0" t="0" r="r" b="b"/>
                  <a:pathLst>
                    <a:path w="544" h="85">
                      <a:moveTo>
                        <a:pt x="0" y="0"/>
                      </a:moveTo>
                      <a:lnTo>
                        <a:pt x="0" y="85"/>
                      </a:lnTo>
                      <a:lnTo>
                        <a:pt x="544" y="85"/>
                      </a:lnTo>
                      <a:lnTo>
                        <a:pt x="544"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272"/>
                <p:cNvSpPr>
                  <a:spLocks noChangeAspect="1"/>
                </p:cNvSpPr>
                <p:nvPr/>
              </p:nvSpPr>
              <p:spPr bwMode="auto">
                <a:xfrm>
                  <a:off x="5652" y="8755"/>
                  <a:ext cx="237" cy="47"/>
                </a:xfrm>
                <a:custGeom>
                  <a:avLst/>
                  <a:gdLst/>
                  <a:ahLst/>
                  <a:cxnLst>
                    <a:cxn ang="0">
                      <a:pos x="0" y="188"/>
                    </a:cxn>
                    <a:cxn ang="0">
                      <a:pos x="0" y="0"/>
                    </a:cxn>
                    <a:cxn ang="0">
                      <a:pos x="816" y="0"/>
                    </a:cxn>
                    <a:cxn ang="0">
                      <a:pos x="816" y="188"/>
                    </a:cxn>
                    <a:cxn ang="0">
                      <a:pos x="747" y="188"/>
                    </a:cxn>
                    <a:cxn ang="0">
                      <a:pos x="747" y="80"/>
                    </a:cxn>
                    <a:cxn ang="0">
                      <a:pos x="68" y="80"/>
                    </a:cxn>
                    <a:cxn ang="0">
                      <a:pos x="68" y="188"/>
                    </a:cxn>
                    <a:cxn ang="0">
                      <a:pos x="0" y="188"/>
                    </a:cxn>
                    <a:cxn ang="0">
                      <a:pos x="0" y="188"/>
                    </a:cxn>
                    <a:cxn ang="0">
                      <a:pos x="0" y="188"/>
                    </a:cxn>
                  </a:cxnLst>
                  <a:rect l="0" t="0" r="r" b="b"/>
                  <a:pathLst>
                    <a:path w="816" h="188">
                      <a:moveTo>
                        <a:pt x="0" y="188"/>
                      </a:moveTo>
                      <a:lnTo>
                        <a:pt x="0" y="0"/>
                      </a:lnTo>
                      <a:lnTo>
                        <a:pt x="816" y="0"/>
                      </a:lnTo>
                      <a:lnTo>
                        <a:pt x="816" y="188"/>
                      </a:lnTo>
                      <a:lnTo>
                        <a:pt x="747" y="188"/>
                      </a:lnTo>
                      <a:lnTo>
                        <a:pt x="747" y="80"/>
                      </a:lnTo>
                      <a:lnTo>
                        <a:pt x="68" y="80"/>
                      </a:lnTo>
                      <a:lnTo>
                        <a:pt x="68" y="188"/>
                      </a:lnTo>
                      <a:lnTo>
                        <a:pt x="0" y="18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271"/>
                <p:cNvSpPr>
                  <a:spLocks noChangeAspect="1"/>
                </p:cNvSpPr>
                <p:nvPr/>
              </p:nvSpPr>
              <p:spPr bwMode="auto">
                <a:xfrm>
                  <a:off x="5270" y="8609"/>
                  <a:ext cx="192" cy="199"/>
                </a:xfrm>
                <a:custGeom>
                  <a:avLst/>
                  <a:gdLst/>
                  <a:ahLst/>
                  <a:cxnLst>
                    <a:cxn ang="0">
                      <a:pos x="0" y="816"/>
                    </a:cxn>
                    <a:cxn ang="0">
                      <a:pos x="0" y="0"/>
                    </a:cxn>
                    <a:cxn ang="0">
                      <a:pos x="657" y="0"/>
                    </a:cxn>
                    <a:cxn ang="0">
                      <a:pos x="657" y="816"/>
                    </a:cxn>
                    <a:cxn ang="0">
                      <a:pos x="588" y="816"/>
                    </a:cxn>
                    <a:cxn ang="0">
                      <a:pos x="588" y="81"/>
                    </a:cxn>
                    <a:cxn ang="0">
                      <a:pos x="68" y="81"/>
                    </a:cxn>
                    <a:cxn ang="0">
                      <a:pos x="68" y="816"/>
                    </a:cxn>
                    <a:cxn ang="0">
                      <a:pos x="0" y="816"/>
                    </a:cxn>
                    <a:cxn ang="0">
                      <a:pos x="0" y="816"/>
                    </a:cxn>
                    <a:cxn ang="0">
                      <a:pos x="0" y="816"/>
                    </a:cxn>
                  </a:cxnLst>
                  <a:rect l="0" t="0" r="r" b="b"/>
                  <a:pathLst>
                    <a:path w="657" h="816">
                      <a:moveTo>
                        <a:pt x="0" y="816"/>
                      </a:moveTo>
                      <a:lnTo>
                        <a:pt x="0" y="0"/>
                      </a:lnTo>
                      <a:lnTo>
                        <a:pt x="657" y="0"/>
                      </a:lnTo>
                      <a:lnTo>
                        <a:pt x="657" y="816"/>
                      </a:lnTo>
                      <a:lnTo>
                        <a:pt x="588" y="816"/>
                      </a:lnTo>
                      <a:lnTo>
                        <a:pt x="588" y="81"/>
                      </a:lnTo>
                      <a:lnTo>
                        <a:pt x="68" y="81"/>
                      </a:lnTo>
                      <a:lnTo>
                        <a:pt x="68" y="816"/>
                      </a:lnTo>
                      <a:lnTo>
                        <a:pt x="0" y="81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270"/>
                <p:cNvSpPr>
                  <a:spLocks noChangeAspect="1"/>
                </p:cNvSpPr>
                <p:nvPr/>
              </p:nvSpPr>
              <p:spPr bwMode="auto">
                <a:xfrm>
                  <a:off x="5270" y="8550"/>
                  <a:ext cx="192" cy="59"/>
                </a:xfrm>
                <a:custGeom>
                  <a:avLst/>
                  <a:gdLst/>
                  <a:ahLst/>
                  <a:cxnLst>
                    <a:cxn ang="0">
                      <a:pos x="0" y="0"/>
                    </a:cxn>
                    <a:cxn ang="0">
                      <a:pos x="159" y="245"/>
                    </a:cxn>
                    <a:cxn ang="0">
                      <a:pos x="499" y="245"/>
                    </a:cxn>
                    <a:cxn ang="0">
                      <a:pos x="657" y="0"/>
                    </a:cxn>
                    <a:cxn ang="0">
                      <a:pos x="0" y="0"/>
                    </a:cxn>
                    <a:cxn ang="0">
                      <a:pos x="0" y="0"/>
                    </a:cxn>
                    <a:cxn ang="0">
                      <a:pos x="0" y="0"/>
                    </a:cxn>
                  </a:cxnLst>
                  <a:rect l="0" t="0" r="r" b="b"/>
                  <a:pathLst>
                    <a:path w="657" h="245">
                      <a:moveTo>
                        <a:pt x="0" y="0"/>
                      </a:moveTo>
                      <a:lnTo>
                        <a:pt x="159" y="245"/>
                      </a:lnTo>
                      <a:lnTo>
                        <a:pt x="499" y="245"/>
                      </a:lnTo>
                      <a:lnTo>
                        <a:pt x="657"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269"/>
                <p:cNvSpPr>
                  <a:spLocks noChangeAspect="1"/>
                </p:cNvSpPr>
                <p:nvPr/>
              </p:nvSpPr>
              <p:spPr bwMode="auto">
                <a:xfrm>
                  <a:off x="5270" y="8505"/>
                  <a:ext cx="192" cy="45"/>
                </a:xfrm>
                <a:custGeom>
                  <a:avLst/>
                  <a:gdLst/>
                  <a:ahLst/>
                  <a:cxnLst>
                    <a:cxn ang="0">
                      <a:pos x="657" y="188"/>
                    </a:cxn>
                    <a:cxn ang="0">
                      <a:pos x="657" y="0"/>
                    </a:cxn>
                    <a:cxn ang="0">
                      <a:pos x="0" y="0"/>
                    </a:cxn>
                    <a:cxn ang="0">
                      <a:pos x="0" y="188"/>
                    </a:cxn>
                    <a:cxn ang="0">
                      <a:pos x="68" y="188"/>
                    </a:cxn>
                    <a:cxn ang="0">
                      <a:pos x="68" y="81"/>
                    </a:cxn>
                    <a:cxn ang="0">
                      <a:pos x="588" y="81"/>
                    </a:cxn>
                    <a:cxn ang="0">
                      <a:pos x="588" y="188"/>
                    </a:cxn>
                    <a:cxn ang="0">
                      <a:pos x="657" y="188"/>
                    </a:cxn>
                    <a:cxn ang="0">
                      <a:pos x="657" y="188"/>
                    </a:cxn>
                    <a:cxn ang="0">
                      <a:pos x="657" y="188"/>
                    </a:cxn>
                  </a:cxnLst>
                  <a:rect l="0" t="0" r="r" b="b"/>
                  <a:pathLst>
                    <a:path w="657" h="188">
                      <a:moveTo>
                        <a:pt x="657" y="188"/>
                      </a:moveTo>
                      <a:lnTo>
                        <a:pt x="657" y="0"/>
                      </a:lnTo>
                      <a:lnTo>
                        <a:pt x="0" y="0"/>
                      </a:lnTo>
                      <a:lnTo>
                        <a:pt x="0" y="188"/>
                      </a:lnTo>
                      <a:lnTo>
                        <a:pt x="68" y="188"/>
                      </a:lnTo>
                      <a:lnTo>
                        <a:pt x="68" y="81"/>
                      </a:lnTo>
                      <a:lnTo>
                        <a:pt x="588" y="81"/>
                      </a:lnTo>
                      <a:lnTo>
                        <a:pt x="588" y="188"/>
                      </a:lnTo>
                      <a:lnTo>
                        <a:pt x="657" y="18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Freeform 268"/>
                <p:cNvSpPr>
                  <a:spLocks noChangeAspect="1"/>
                </p:cNvSpPr>
                <p:nvPr/>
              </p:nvSpPr>
              <p:spPr bwMode="auto">
                <a:xfrm>
                  <a:off x="5284" y="8656"/>
                  <a:ext cx="164" cy="19"/>
                </a:xfrm>
                <a:custGeom>
                  <a:avLst/>
                  <a:gdLst/>
                  <a:ahLst/>
                  <a:cxnLst>
                    <a:cxn ang="0">
                      <a:pos x="0" y="0"/>
                    </a:cxn>
                    <a:cxn ang="0">
                      <a:pos x="565" y="0"/>
                    </a:cxn>
                    <a:cxn ang="0">
                      <a:pos x="565" y="80"/>
                    </a:cxn>
                    <a:cxn ang="0">
                      <a:pos x="0" y="80"/>
                    </a:cxn>
                    <a:cxn ang="0">
                      <a:pos x="0" y="0"/>
                    </a:cxn>
                    <a:cxn ang="0">
                      <a:pos x="0" y="0"/>
                    </a:cxn>
                    <a:cxn ang="0">
                      <a:pos x="0" y="0"/>
                    </a:cxn>
                  </a:cxnLst>
                  <a:rect l="0" t="0" r="r" b="b"/>
                  <a:pathLst>
                    <a:path w="565" h="80">
                      <a:moveTo>
                        <a:pt x="0" y="0"/>
                      </a:moveTo>
                      <a:lnTo>
                        <a:pt x="565" y="0"/>
                      </a:lnTo>
                      <a:lnTo>
                        <a:pt x="565" y="80"/>
                      </a:lnTo>
                      <a:lnTo>
                        <a:pt x="0" y="8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 name="Freeform 267"/>
                <p:cNvSpPr>
                  <a:spLocks noChangeAspect="1"/>
                </p:cNvSpPr>
                <p:nvPr/>
              </p:nvSpPr>
              <p:spPr bwMode="auto">
                <a:xfrm>
                  <a:off x="5284" y="8702"/>
                  <a:ext cx="164" cy="19"/>
                </a:xfrm>
                <a:custGeom>
                  <a:avLst/>
                  <a:gdLst/>
                  <a:ahLst/>
                  <a:cxnLst>
                    <a:cxn ang="0">
                      <a:pos x="0" y="0"/>
                    </a:cxn>
                    <a:cxn ang="0">
                      <a:pos x="565" y="0"/>
                    </a:cxn>
                    <a:cxn ang="0">
                      <a:pos x="565" y="80"/>
                    </a:cxn>
                    <a:cxn ang="0">
                      <a:pos x="0" y="80"/>
                    </a:cxn>
                    <a:cxn ang="0">
                      <a:pos x="0" y="0"/>
                    </a:cxn>
                    <a:cxn ang="0">
                      <a:pos x="0" y="0"/>
                    </a:cxn>
                    <a:cxn ang="0">
                      <a:pos x="0" y="0"/>
                    </a:cxn>
                  </a:cxnLst>
                  <a:rect l="0" t="0" r="r" b="b"/>
                  <a:pathLst>
                    <a:path w="565" h="80">
                      <a:moveTo>
                        <a:pt x="0" y="0"/>
                      </a:moveTo>
                      <a:lnTo>
                        <a:pt x="565" y="0"/>
                      </a:lnTo>
                      <a:lnTo>
                        <a:pt x="565" y="80"/>
                      </a:lnTo>
                      <a:lnTo>
                        <a:pt x="0" y="8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Freeform 266"/>
                <p:cNvSpPr>
                  <a:spLocks noChangeAspect="1"/>
                </p:cNvSpPr>
                <p:nvPr/>
              </p:nvSpPr>
              <p:spPr bwMode="auto">
                <a:xfrm>
                  <a:off x="5363" y="8412"/>
                  <a:ext cx="13" cy="99"/>
                </a:xfrm>
                <a:custGeom>
                  <a:avLst/>
                  <a:gdLst/>
                  <a:ahLst/>
                  <a:cxnLst>
                    <a:cxn ang="0">
                      <a:pos x="0" y="406"/>
                    </a:cxn>
                    <a:cxn ang="0">
                      <a:pos x="0" y="0"/>
                    </a:cxn>
                    <a:cxn ang="0">
                      <a:pos x="45" y="0"/>
                    </a:cxn>
                    <a:cxn ang="0">
                      <a:pos x="45" y="406"/>
                    </a:cxn>
                    <a:cxn ang="0">
                      <a:pos x="0" y="406"/>
                    </a:cxn>
                    <a:cxn ang="0">
                      <a:pos x="0" y="406"/>
                    </a:cxn>
                    <a:cxn ang="0">
                      <a:pos x="0" y="406"/>
                    </a:cxn>
                  </a:cxnLst>
                  <a:rect l="0" t="0" r="r" b="b"/>
                  <a:pathLst>
                    <a:path w="45" h="406">
                      <a:moveTo>
                        <a:pt x="0" y="406"/>
                      </a:moveTo>
                      <a:lnTo>
                        <a:pt x="0" y="0"/>
                      </a:lnTo>
                      <a:lnTo>
                        <a:pt x="45" y="0"/>
                      </a:lnTo>
                      <a:lnTo>
                        <a:pt x="45" y="406"/>
                      </a:lnTo>
                      <a:lnTo>
                        <a:pt x="0" y="40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90" name="AutoShape 264"/>
              <p:cNvSpPr>
                <a:spLocks noChangeShapeType="1"/>
              </p:cNvSpPr>
              <p:nvPr/>
            </p:nvSpPr>
            <p:spPr bwMode="auto">
              <a:xfrm>
                <a:off x="1799" y="8117"/>
                <a:ext cx="2717" cy="0"/>
              </a:xfrm>
              <a:prstGeom prst="straightConnector1">
                <a:avLst/>
              </a:pr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88" name="Image 1"/>
            <p:cNvPicPr>
              <a:picLocks noChangeArrowheads="1"/>
            </p:cNvPicPr>
            <p:nvPr/>
          </p:nvPicPr>
          <p:blipFill>
            <a:blip r:embed="rId2"/>
            <a:srcRect/>
            <a:stretch>
              <a:fillRect/>
            </a:stretch>
          </p:blipFill>
          <p:spPr bwMode="auto">
            <a:xfrm>
              <a:off x="3292541" y="2762927"/>
              <a:ext cx="720659" cy="227282"/>
            </a:xfrm>
            <a:prstGeom prst="rect">
              <a:avLst/>
            </a:prstGeom>
            <a:noFill/>
          </p:spPr>
        </p:pic>
      </p:grpSp>
      <p:grpSp>
        <p:nvGrpSpPr>
          <p:cNvPr id="111" name="Group 32"/>
          <p:cNvGrpSpPr>
            <a:grpSpLocks/>
          </p:cNvGrpSpPr>
          <p:nvPr/>
        </p:nvGrpSpPr>
        <p:grpSpPr bwMode="auto">
          <a:xfrm rot="17100000" flipH="1" flipV="1">
            <a:off x="6203503" y="2803828"/>
            <a:ext cx="107997" cy="1619998"/>
            <a:chOff x="7840" y="8968"/>
            <a:chExt cx="201" cy="1805"/>
          </a:xfrm>
          <a:solidFill>
            <a:srgbClr val="FF0000"/>
          </a:solidFill>
        </p:grpSpPr>
        <p:sp>
          <p:nvSpPr>
            <p:cNvPr id="112" name="AutoShape 35"/>
            <p:cNvSpPr>
              <a:spLocks noChangeArrowheads="1"/>
            </p:cNvSpPr>
            <p:nvPr/>
          </p:nvSpPr>
          <p:spPr bwMode="auto">
            <a:xfrm>
              <a:off x="7840" y="8968"/>
              <a:ext cx="201" cy="59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pFill/>
            <a:ln w="6350">
              <a:solidFill>
                <a:srgbClr val="FF201A"/>
              </a:solidFill>
              <a:miter lim="800000"/>
              <a:headEnd/>
              <a:tailEnd/>
            </a:ln>
            <a:effectLst/>
          </p:spPr>
          <p:txBody>
            <a:bodyPr vert="horz" wrap="square" lIns="91440" tIns="91440" rIns="91440" bIns="91440" numCol="1" anchor="t" anchorCtr="0" compatLnSpc="1">
              <a:prstTxWarp prst="textNoShape">
                <a:avLst/>
              </a:prstTxWarp>
            </a:bodyPr>
            <a:lstStyle/>
            <a:p>
              <a:endParaRPr lang="en-US"/>
            </a:p>
          </p:txBody>
        </p:sp>
        <p:sp>
          <p:nvSpPr>
            <p:cNvPr id="113" name="AutoShape 34"/>
            <p:cNvSpPr>
              <a:spLocks noChangeArrowheads="1"/>
            </p:cNvSpPr>
            <p:nvPr/>
          </p:nvSpPr>
          <p:spPr bwMode="auto">
            <a:xfrm>
              <a:off x="7870" y="9673"/>
              <a:ext cx="142" cy="47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pFill/>
            <a:ln w="6350">
              <a:solidFill>
                <a:srgbClr val="FF201A"/>
              </a:solidFill>
              <a:miter lim="800000"/>
              <a:headEnd/>
              <a:tailEnd/>
            </a:ln>
            <a:effectLst/>
          </p:spPr>
          <p:txBody>
            <a:bodyPr vert="horz" wrap="square" lIns="91440" tIns="91440" rIns="91440" bIns="91440" numCol="1" anchor="t" anchorCtr="0" compatLnSpc="1">
              <a:prstTxWarp prst="textNoShape">
                <a:avLst/>
              </a:prstTxWarp>
            </a:bodyPr>
            <a:lstStyle/>
            <a:p>
              <a:endParaRPr lang="en-US"/>
            </a:p>
          </p:txBody>
        </p:sp>
        <p:sp>
          <p:nvSpPr>
            <p:cNvPr id="114" name="AutoShape 33"/>
            <p:cNvSpPr>
              <a:spLocks noChangeArrowheads="1"/>
            </p:cNvSpPr>
            <p:nvPr/>
          </p:nvSpPr>
          <p:spPr bwMode="auto">
            <a:xfrm>
              <a:off x="7900" y="10282"/>
              <a:ext cx="102" cy="49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pFill/>
            <a:ln w="6350">
              <a:solidFill>
                <a:srgbClr val="FF201A"/>
              </a:solidFill>
              <a:miter lim="800000"/>
              <a:headEnd/>
              <a:tailEnd/>
            </a:ln>
            <a:effectLst/>
          </p:spPr>
          <p:txBody>
            <a:bodyPr vert="horz" wrap="square" lIns="91440" tIns="91440" rIns="91440" bIns="91440" numCol="1" anchor="t" anchorCtr="0" compatLnSpc="1">
              <a:prstTxWarp prst="textNoShape">
                <a:avLst/>
              </a:prstTxWarp>
            </a:bodyPr>
            <a:lstStyle/>
            <a:p>
              <a:endParaRPr lang="en-US"/>
            </a:p>
          </p:txBody>
        </p:sp>
      </p:grpSp>
      <p:grpSp>
        <p:nvGrpSpPr>
          <p:cNvPr id="115" name="Grouper 114"/>
          <p:cNvGrpSpPr/>
          <p:nvPr/>
        </p:nvGrpSpPr>
        <p:grpSpPr>
          <a:xfrm>
            <a:off x="5110598" y="3281820"/>
            <a:ext cx="2743200" cy="693411"/>
            <a:chOff x="1270000" y="2306678"/>
            <a:chExt cx="2743200" cy="693411"/>
          </a:xfrm>
        </p:grpSpPr>
        <p:grpSp>
          <p:nvGrpSpPr>
            <p:cNvPr id="116" name="Group 263"/>
            <p:cNvGrpSpPr>
              <a:grpSpLocks/>
            </p:cNvGrpSpPr>
            <p:nvPr/>
          </p:nvGrpSpPr>
          <p:grpSpPr bwMode="auto">
            <a:xfrm>
              <a:off x="1270000" y="2306678"/>
              <a:ext cx="2712803" cy="693411"/>
              <a:chOff x="1784" y="7367"/>
              <a:chExt cx="2732" cy="750"/>
            </a:xfrm>
          </p:grpSpPr>
          <p:grpSp>
            <p:nvGrpSpPr>
              <p:cNvPr id="118" name="Group 265"/>
              <p:cNvGrpSpPr>
                <a:grpSpLocks noChangeAspect="1"/>
              </p:cNvGrpSpPr>
              <p:nvPr/>
            </p:nvGrpSpPr>
            <p:grpSpPr bwMode="auto">
              <a:xfrm>
                <a:off x="1773" y="7336"/>
                <a:ext cx="960" cy="745"/>
                <a:chOff x="5132" y="8412"/>
                <a:chExt cx="902" cy="582"/>
              </a:xfrm>
            </p:grpSpPr>
            <p:sp>
              <p:nvSpPr>
                <p:cNvPr id="120" name="Freeform 285"/>
                <p:cNvSpPr>
                  <a:spLocks noChangeAspect="1"/>
                </p:cNvSpPr>
                <p:nvPr/>
              </p:nvSpPr>
              <p:spPr bwMode="auto">
                <a:xfrm>
                  <a:off x="5282" y="8517"/>
                  <a:ext cx="167" cy="288"/>
                </a:xfrm>
                <a:custGeom>
                  <a:avLst/>
                  <a:gdLst/>
                  <a:ahLst/>
                  <a:cxnLst>
                    <a:cxn ang="0">
                      <a:pos x="0" y="1185"/>
                    </a:cxn>
                    <a:cxn ang="0">
                      <a:pos x="0" y="424"/>
                    </a:cxn>
                    <a:cxn ang="0">
                      <a:pos x="182" y="424"/>
                    </a:cxn>
                    <a:cxn ang="0">
                      <a:pos x="0" y="133"/>
                    </a:cxn>
                    <a:cxn ang="0">
                      <a:pos x="0" y="0"/>
                    </a:cxn>
                    <a:cxn ang="0">
                      <a:pos x="574" y="0"/>
                    </a:cxn>
                    <a:cxn ang="0">
                      <a:pos x="574" y="133"/>
                    </a:cxn>
                    <a:cxn ang="0">
                      <a:pos x="400" y="424"/>
                    </a:cxn>
                    <a:cxn ang="0">
                      <a:pos x="574" y="424"/>
                    </a:cxn>
                    <a:cxn ang="0">
                      <a:pos x="574" y="1185"/>
                    </a:cxn>
                    <a:cxn ang="0">
                      <a:pos x="0" y="1185"/>
                    </a:cxn>
                    <a:cxn ang="0">
                      <a:pos x="0" y="1185"/>
                    </a:cxn>
                    <a:cxn ang="0">
                      <a:pos x="0" y="1185"/>
                    </a:cxn>
                  </a:cxnLst>
                  <a:rect l="0" t="0" r="r" b="b"/>
                  <a:pathLst>
                    <a:path w="574" h="1185">
                      <a:moveTo>
                        <a:pt x="0" y="1185"/>
                      </a:moveTo>
                      <a:lnTo>
                        <a:pt x="0" y="424"/>
                      </a:lnTo>
                      <a:lnTo>
                        <a:pt x="182" y="424"/>
                      </a:lnTo>
                      <a:lnTo>
                        <a:pt x="0" y="133"/>
                      </a:lnTo>
                      <a:lnTo>
                        <a:pt x="0" y="0"/>
                      </a:lnTo>
                      <a:lnTo>
                        <a:pt x="574" y="0"/>
                      </a:lnTo>
                      <a:lnTo>
                        <a:pt x="574" y="133"/>
                      </a:lnTo>
                      <a:lnTo>
                        <a:pt x="400" y="424"/>
                      </a:lnTo>
                      <a:lnTo>
                        <a:pt x="574" y="424"/>
                      </a:lnTo>
                      <a:lnTo>
                        <a:pt x="574" y="1185"/>
                      </a:lnTo>
                      <a:lnTo>
                        <a:pt x="0" y="1185"/>
                      </a:lnTo>
                      <a:close/>
                    </a:path>
                  </a:pathLst>
                </a:custGeom>
                <a:solidFill>
                  <a:srgbClr val="E8E6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 name="Freeform 284"/>
                <p:cNvSpPr>
                  <a:spLocks noChangeAspect="1"/>
                </p:cNvSpPr>
                <p:nvPr/>
              </p:nvSpPr>
              <p:spPr bwMode="auto">
                <a:xfrm>
                  <a:off x="5663" y="8768"/>
                  <a:ext cx="215" cy="37"/>
                </a:xfrm>
                <a:custGeom>
                  <a:avLst/>
                  <a:gdLst/>
                  <a:ahLst/>
                  <a:cxnLst>
                    <a:cxn ang="0">
                      <a:pos x="0" y="158"/>
                    </a:cxn>
                    <a:cxn ang="0">
                      <a:pos x="0" y="0"/>
                    </a:cxn>
                    <a:cxn ang="0">
                      <a:pos x="745" y="0"/>
                    </a:cxn>
                    <a:cxn ang="0">
                      <a:pos x="745" y="158"/>
                    </a:cxn>
                    <a:cxn ang="0">
                      <a:pos x="0" y="158"/>
                    </a:cxn>
                    <a:cxn ang="0">
                      <a:pos x="0" y="158"/>
                    </a:cxn>
                    <a:cxn ang="0">
                      <a:pos x="0" y="158"/>
                    </a:cxn>
                  </a:cxnLst>
                  <a:rect l="0" t="0" r="r" b="b"/>
                  <a:pathLst>
                    <a:path w="745" h="158">
                      <a:moveTo>
                        <a:pt x="0" y="158"/>
                      </a:moveTo>
                      <a:lnTo>
                        <a:pt x="0" y="0"/>
                      </a:lnTo>
                      <a:lnTo>
                        <a:pt x="745" y="0"/>
                      </a:lnTo>
                      <a:lnTo>
                        <a:pt x="745" y="158"/>
                      </a:lnTo>
                      <a:lnTo>
                        <a:pt x="0" y="158"/>
                      </a:lnTo>
                      <a:close/>
                    </a:path>
                  </a:pathLst>
                </a:custGeom>
                <a:solidFill>
                  <a:srgbClr val="E8E6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283"/>
                <p:cNvSpPr>
                  <a:spLocks noChangeAspect="1"/>
                </p:cNvSpPr>
                <p:nvPr/>
              </p:nvSpPr>
              <p:spPr bwMode="auto">
                <a:xfrm>
                  <a:off x="5187" y="8811"/>
                  <a:ext cx="785" cy="171"/>
                </a:xfrm>
                <a:custGeom>
                  <a:avLst/>
                  <a:gdLst/>
                  <a:ahLst/>
                  <a:cxnLst>
                    <a:cxn ang="0">
                      <a:pos x="0" y="700"/>
                    </a:cxn>
                    <a:cxn ang="0">
                      <a:pos x="0" y="0"/>
                    </a:cxn>
                    <a:cxn ang="0">
                      <a:pos x="2709" y="0"/>
                    </a:cxn>
                    <a:cxn ang="0">
                      <a:pos x="2709" y="700"/>
                    </a:cxn>
                    <a:cxn ang="0">
                      <a:pos x="0" y="700"/>
                    </a:cxn>
                    <a:cxn ang="0">
                      <a:pos x="0" y="700"/>
                    </a:cxn>
                    <a:cxn ang="0">
                      <a:pos x="0" y="700"/>
                    </a:cxn>
                  </a:cxnLst>
                  <a:rect l="0" t="0" r="r" b="b"/>
                  <a:pathLst>
                    <a:path w="2709" h="700">
                      <a:moveTo>
                        <a:pt x="0" y="700"/>
                      </a:moveTo>
                      <a:lnTo>
                        <a:pt x="0" y="0"/>
                      </a:lnTo>
                      <a:lnTo>
                        <a:pt x="2709" y="0"/>
                      </a:lnTo>
                      <a:lnTo>
                        <a:pt x="2709" y="700"/>
                      </a:lnTo>
                      <a:lnTo>
                        <a:pt x="0" y="700"/>
                      </a:lnTo>
                      <a:close/>
                    </a:path>
                  </a:pathLst>
                </a:custGeom>
                <a:solidFill>
                  <a:srgbClr val="C1C0D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282"/>
                <p:cNvSpPr>
                  <a:spLocks noChangeAspect="1"/>
                </p:cNvSpPr>
                <p:nvPr/>
              </p:nvSpPr>
              <p:spPr bwMode="auto">
                <a:xfrm>
                  <a:off x="5178" y="8802"/>
                  <a:ext cx="804" cy="177"/>
                </a:xfrm>
                <a:custGeom>
                  <a:avLst/>
                  <a:gdLst/>
                  <a:ahLst/>
                  <a:cxnLst>
                    <a:cxn ang="0">
                      <a:pos x="0" y="734"/>
                    </a:cxn>
                    <a:cxn ang="0">
                      <a:pos x="0" y="0"/>
                    </a:cxn>
                    <a:cxn ang="0">
                      <a:pos x="2766" y="0"/>
                    </a:cxn>
                    <a:cxn ang="0">
                      <a:pos x="2766" y="734"/>
                    </a:cxn>
                    <a:cxn ang="0">
                      <a:pos x="2699" y="734"/>
                    </a:cxn>
                    <a:cxn ang="0">
                      <a:pos x="2699" y="83"/>
                    </a:cxn>
                    <a:cxn ang="0">
                      <a:pos x="68" y="83"/>
                    </a:cxn>
                    <a:cxn ang="0">
                      <a:pos x="68" y="734"/>
                    </a:cxn>
                    <a:cxn ang="0">
                      <a:pos x="0" y="734"/>
                    </a:cxn>
                    <a:cxn ang="0">
                      <a:pos x="0" y="734"/>
                    </a:cxn>
                    <a:cxn ang="0">
                      <a:pos x="0" y="734"/>
                    </a:cxn>
                  </a:cxnLst>
                  <a:rect l="0" t="0" r="r" b="b"/>
                  <a:pathLst>
                    <a:path w="2766" h="734">
                      <a:moveTo>
                        <a:pt x="0" y="734"/>
                      </a:moveTo>
                      <a:lnTo>
                        <a:pt x="0" y="0"/>
                      </a:lnTo>
                      <a:lnTo>
                        <a:pt x="2766" y="0"/>
                      </a:lnTo>
                      <a:lnTo>
                        <a:pt x="2766" y="734"/>
                      </a:lnTo>
                      <a:lnTo>
                        <a:pt x="2699" y="734"/>
                      </a:lnTo>
                      <a:lnTo>
                        <a:pt x="2699" y="83"/>
                      </a:lnTo>
                      <a:lnTo>
                        <a:pt x="68" y="83"/>
                      </a:lnTo>
                      <a:lnTo>
                        <a:pt x="68" y="734"/>
                      </a:lnTo>
                      <a:lnTo>
                        <a:pt x="0" y="73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281"/>
                <p:cNvSpPr>
                  <a:spLocks noChangeAspect="1"/>
                </p:cNvSpPr>
                <p:nvPr/>
              </p:nvSpPr>
              <p:spPr bwMode="auto">
                <a:xfrm>
                  <a:off x="5132" y="8894"/>
                  <a:ext cx="902" cy="100"/>
                </a:xfrm>
                <a:custGeom>
                  <a:avLst/>
                  <a:gdLst/>
                  <a:ahLst/>
                  <a:cxnLst>
                    <a:cxn ang="0">
                      <a:pos x="0" y="407"/>
                    </a:cxn>
                    <a:cxn ang="0">
                      <a:pos x="3108" y="407"/>
                    </a:cxn>
                    <a:cxn ang="0">
                      <a:pos x="3108" y="324"/>
                    </a:cxn>
                    <a:cxn ang="0">
                      <a:pos x="2450" y="324"/>
                    </a:cxn>
                    <a:cxn ang="0">
                      <a:pos x="2450" y="0"/>
                    </a:cxn>
                    <a:cxn ang="0">
                      <a:pos x="2224" y="0"/>
                    </a:cxn>
                    <a:cxn ang="0">
                      <a:pos x="2224" y="324"/>
                    </a:cxn>
                    <a:cxn ang="0">
                      <a:pos x="0" y="324"/>
                    </a:cxn>
                    <a:cxn ang="0">
                      <a:pos x="0" y="407"/>
                    </a:cxn>
                    <a:cxn ang="0">
                      <a:pos x="0" y="407"/>
                    </a:cxn>
                    <a:cxn ang="0">
                      <a:pos x="0" y="407"/>
                    </a:cxn>
                  </a:cxnLst>
                  <a:rect l="0" t="0" r="r" b="b"/>
                  <a:pathLst>
                    <a:path w="3108" h="407">
                      <a:moveTo>
                        <a:pt x="0" y="407"/>
                      </a:moveTo>
                      <a:lnTo>
                        <a:pt x="3108" y="407"/>
                      </a:lnTo>
                      <a:lnTo>
                        <a:pt x="3108" y="324"/>
                      </a:lnTo>
                      <a:lnTo>
                        <a:pt x="2450" y="324"/>
                      </a:lnTo>
                      <a:lnTo>
                        <a:pt x="2450" y="0"/>
                      </a:lnTo>
                      <a:lnTo>
                        <a:pt x="2224" y="0"/>
                      </a:lnTo>
                      <a:lnTo>
                        <a:pt x="2224" y="324"/>
                      </a:lnTo>
                      <a:lnTo>
                        <a:pt x="0" y="324"/>
                      </a:lnTo>
                      <a:lnTo>
                        <a:pt x="0" y="40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280"/>
                <p:cNvSpPr>
                  <a:spLocks noChangeAspect="1"/>
                </p:cNvSpPr>
                <p:nvPr/>
              </p:nvSpPr>
              <p:spPr bwMode="auto">
                <a:xfrm>
                  <a:off x="5225" y="8847"/>
                  <a:ext cx="157" cy="20"/>
                </a:xfrm>
                <a:custGeom>
                  <a:avLst/>
                  <a:gdLst/>
                  <a:ahLst/>
                  <a:cxnLst>
                    <a:cxn ang="0">
                      <a:pos x="0" y="0"/>
                    </a:cxn>
                    <a:cxn ang="0">
                      <a:pos x="0" y="82"/>
                    </a:cxn>
                    <a:cxn ang="0">
                      <a:pos x="540" y="82"/>
                    </a:cxn>
                    <a:cxn ang="0">
                      <a:pos x="540" y="0"/>
                    </a:cxn>
                    <a:cxn ang="0">
                      <a:pos x="0" y="0"/>
                    </a:cxn>
                    <a:cxn ang="0">
                      <a:pos x="0" y="0"/>
                    </a:cxn>
                    <a:cxn ang="0">
                      <a:pos x="0" y="0"/>
                    </a:cxn>
                  </a:cxnLst>
                  <a:rect l="0" t="0" r="r" b="b"/>
                  <a:pathLst>
                    <a:path w="540" h="82">
                      <a:moveTo>
                        <a:pt x="0" y="0"/>
                      </a:moveTo>
                      <a:lnTo>
                        <a:pt x="0" y="82"/>
                      </a:lnTo>
                      <a:lnTo>
                        <a:pt x="540" y="82"/>
                      </a:lnTo>
                      <a:lnTo>
                        <a:pt x="54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Freeform 279"/>
                <p:cNvSpPr>
                  <a:spLocks noChangeAspect="1"/>
                </p:cNvSpPr>
                <p:nvPr/>
              </p:nvSpPr>
              <p:spPr bwMode="auto">
                <a:xfrm>
                  <a:off x="5409" y="8847"/>
                  <a:ext cx="157" cy="20"/>
                </a:xfrm>
                <a:custGeom>
                  <a:avLst/>
                  <a:gdLst/>
                  <a:ahLst/>
                  <a:cxnLst>
                    <a:cxn ang="0">
                      <a:pos x="0" y="0"/>
                    </a:cxn>
                    <a:cxn ang="0">
                      <a:pos x="0" y="82"/>
                    </a:cxn>
                    <a:cxn ang="0">
                      <a:pos x="542" y="82"/>
                    </a:cxn>
                    <a:cxn ang="0">
                      <a:pos x="542" y="0"/>
                    </a:cxn>
                    <a:cxn ang="0">
                      <a:pos x="0" y="0"/>
                    </a:cxn>
                    <a:cxn ang="0">
                      <a:pos x="0" y="0"/>
                    </a:cxn>
                    <a:cxn ang="0">
                      <a:pos x="0" y="0"/>
                    </a:cxn>
                  </a:cxnLst>
                  <a:rect l="0" t="0" r="r" b="b"/>
                  <a:pathLst>
                    <a:path w="542" h="82">
                      <a:moveTo>
                        <a:pt x="0" y="0"/>
                      </a:moveTo>
                      <a:lnTo>
                        <a:pt x="0" y="82"/>
                      </a:lnTo>
                      <a:lnTo>
                        <a:pt x="542" y="82"/>
                      </a:lnTo>
                      <a:lnTo>
                        <a:pt x="542"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278"/>
                <p:cNvSpPr>
                  <a:spLocks noChangeAspect="1"/>
                </p:cNvSpPr>
                <p:nvPr/>
              </p:nvSpPr>
              <p:spPr bwMode="auto">
                <a:xfrm>
                  <a:off x="5593" y="8847"/>
                  <a:ext cx="158" cy="20"/>
                </a:xfrm>
                <a:custGeom>
                  <a:avLst/>
                  <a:gdLst/>
                  <a:ahLst/>
                  <a:cxnLst>
                    <a:cxn ang="0">
                      <a:pos x="0" y="0"/>
                    </a:cxn>
                    <a:cxn ang="0">
                      <a:pos x="0" y="82"/>
                    </a:cxn>
                    <a:cxn ang="0">
                      <a:pos x="543" y="82"/>
                    </a:cxn>
                    <a:cxn ang="0">
                      <a:pos x="543" y="0"/>
                    </a:cxn>
                    <a:cxn ang="0">
                      <a:pos x="0" y="0"/>
                    </a:cxn>
                    <a:cxn ang="0">
                      <a:pos x="0" y="0"/>
                    </a:cxn>
                    <a:cxn ang="0">
                      <a:pos x="0" y="0"/>
                    </a:cxn>
                  </a:cxnLst>
                  <a:rect l="0" t="0" r="r" b="b"/>
                  <a:pathLst>
                    <a:path w="543" h="82">
                      <a:moveTo>
                        <a:pt x="0" y="0"/>
                      </a:moveTo>
                      <a:lnTo>
                        <a:pt x="0" y="82"/>
                      </a:lnTo>
                      <a:lnTo>
                        <a:pt x="543" y="82"/>
                      </a:lnTo>
                      <a:lnTo>
                        <a:pt x="543"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277"/>
                <p:cNvSpPr>
                  <a:spLocks noChangeAspect="1"/>
                </p:cNvSpPr>
                <p:nvPr/>
              </p:nvSpPr>
              <p:spPr bwMode="auto">
                <a:xfrm>
                  <a:off x="5870" y="8894"/>
                  <a:ext cx="65" cy="54"/>
                </a:xfrm>
                <a:custGeom>
                  <a:avLst/>
                  <a:gdLst/>
                  <a:ahLst/>
                  <a:cxnLst>
                    <a:cxn ang="0">
                      <a:pos x="0" y="0"/>
                    </a:cxn>
                    <a:cxn ang="0">
                      <a:pos x="0" y="218"/>
                    </a:cxn>
                    <a:cxn ang="0">
                      <a:pos x="226" y="218"/>
                    </a:cxn>
                    <a:cxn ang="0">
                      <a:pos x="226" y="0"/>
                    </a:cxn>
                    <a:cxn ang="0">
                      <a:pos x="0" y="0"/>
                    </a:cxn>
                    <a:cxn ang="0">
                      <a:pos x="0" y="0"/>
                    </a:cxn>
                    <a:cxn ang="0">
                      <a:pos x="0" y="0"/>
                    </a:cxn>
                  </a:cxnLst>
                  <a:rect l="0" t="0" r="r" b="b"/>
                  <a:pathLst>
                    <a:path w="226" h="218">
                      <a:moveTo>
                        <a:pt x="0" y="0"/>
                      </a:moveTo>
                      <a:lnTo>
                        <a:pt x="0" y="218"/>
                      </a:lnTo>
                      <a:lnTo>
                        <a:pt x="226" y="218"/>
                      </a:lnTo>
                      <a:lnTo>
                        <a:pt x="226"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276"/>
                <p:cNvSpPr>
                  <a:spLocks noChangeAspect="1"/>
                </p:cNvSpPr>
                <p:nvPr/>
              </p:nvSpPr>
              <p:spPr bwMode="auto">
                <a:xfrm>
                  <a:off x="5225" y="8894"/>
                  <a:ext cx="157" cy="54"/>
                </a:xfrm>
                <a:custGeom>
                  <a:avLst/>
                  <a:gdLst/>
                  <a:ahLst/>
                  <a:cxnLst>
                    <a:cxn ang="0">
                      <a:pos x="0" y="0"/>
                    </a:cxn>
                    <a:cxn ang="0">
                      <a:pos x="0" y="218"/>
                    </a:cxn>
                    <a:cxn ang="0">
                      <a:pos x="540" y="218"/>
                    </a:cxn>
                    <a:cxn ang="0">
                      <a:pos x="540" y="0"/>
                    </a:cxn>
                    <a:cxn ang="0">
                      <a:pos x="0" y="0"/>
                    </a:cxn>
                    <a:cxn ang="0">
                      <a:pos x="0" y="0"/>
                    </a:cxn>
                    <a:cxn ang="0">
                      <a:pos x="0" y="0"/>
                    </a:cxn>
                  </a:cxnLst>
                  <a:rect l="0" t="0" r="r" b="b"/>
                  <a:pathLst>
                    <a:path w="540" h="218">
                      <a:moveTo>
                        <a:pt x="0" y="0"/>
                      </a:moveTo>
                      <a:lnTo>
                        <a:pt x="0" y="218"/>
                      </a:lnTo>
                      <a:lnTo>
                        <a:pt x="540" y="218"/>
                      </a:lnTo>
                      <a:lnTo>
                        <a:pt x="54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275"/>
                <p:cNvSpPr>
                  <a:spLocks noChangeAspect="1"/>
                </p:cNvSpPr>
                <p:nvPr/>
              </p:nvSpPr>
              <p:spPr bwMode="auto">
                <a:xfrm>
                  <a:off x="5409" y="8894"/>
                  <a:ext cx="157" cy="54"/>
                </a:xfrm>
                <a:custGeom>
                  <a:avLst/>
                  <a:gdLst/>
                  <a:ahLst/>
                  <a:cxnLst>
                    <a:cxn ang="0">
                      <a:pos x="0" y="0"/>
                    </a:cxn>
                    <a:cxn ang="0">
                      <a:pos x="0" y="218"/>
                    </a:cxn>
                    <a:cxn ang="0">
                      <a:pos x="542" y="218"/>
                    </a:cxn>
                    <a:cxn ang="0">
                      <a:pos x="542" y="0"/>
                    </a:cxn>
                    <a:cxn ang="0">
                      <a:pos x="0" y="0"/>
                    </a:cxn>
                    <a:cxn ang="0">
                      <a:pos x="0" y="0"/>
                    </a:cxn>
                    <a:cxn ang="0">
                      <a:pos x="0" y="0"/>
                    </a:cxn>
                  </a:cxnLst>
                  <a:rect l="0" t="0" r="r" b="b"/>
                  <a:pathLst>
                    <a:path w="542" h="218">
                      <a:moveTo>
                        <a:pt x="0" y="0"/>
                      </a:moveTo>
                      <a:lnTo>
                        <a:pt x="0" y="218"/>
                      </a:lnTo>
                      <a:lnTo>
                        <a:pt x="542" y="218"/>
                      </a:lnTo>
                      <a:lnTo>
                        <a:pt x="542"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274"/>
                <p:cNvSpPr>
                  <a:spLocks noChangeAspect="1"/>
                </p:cNvSpPr>
                <p:nvPr/>
              </p:nvSpPr>
              <p:spPr bwMode="auto">
                <a:xfrm>
                  <a:off x="5593" y="8894"/>
                  <a:ext cx="158" cy="54"/>
                </a:xfrm>
                <a:custGeom>
                  <a:avLst/>
                  <a:gdLst/>
                  <a:ahLst/>
                  <a:cxnLst>
                    <a:cxn ang="0">
                      <a:pos x="0" y="0"/>
                    </a:cxn>
                    <a:cxn ang="0">
                      <a:pos x="0" y="218"/>
                    </a:cxn>
                    <a:cxn ang="0">
                      <a:pos x="543" y="218"/>
                    </a:cxn>
                    <a:cxn ang="0">
                      <a:pos x="543" y="0"/>
                    </a:cxn>
                    <a:cxn ang="0">
                      <a:pos x="0" y="0"/>
                    </a:cxn>
                    <a:cxn ang="0">
                      <a:pos x="0" y="0"/>
                    </a:cxn>
                    <a:cxn ang="0">
                      <a:pos x="0" y="0"/>
                    </a:cxn>
                  </a:cxnLst>
                  <a:rect l="0" t="0" r="r" b="b"/>
                  <a:pathLst>
                    <a:path w="543" h="218">
                      <a:moveTo>
                        <a:pt x="0" y="0"/>
                      </a:moveTo>
                      <a:lnTo>
                        <a:pt x="0" y="218"/>
                      </a:lnTo>
                      <a:lnTo>
                        <a:pt x="543" y="218"/>
                      </a:lnTo>
                      <a:lnTo>
                        <a:pt x="543"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273"/>
                <p:cNvSpPr>
                  <a:spLocks noChangeAspect="1"/>
                </p:cNvSpPr>
                <p:nvPr/>
              </p:nvSpPr>
              <p:spPr bwMode="auto">
                <a:xfrm>
                  <a:off x="5777" y="8847"/>
                  <a:ext cx="158" cy="20"/>
                </a:xfrm>
                <a:custGeom>
                  <a:avLst/>
                  <a:gdLst/>
                  <a:ahLst/>
                  <a:cxnLst>
                    <a:cxn ang="0">
                      <a:pos x="0" y="0"/>
                    </a:cxn>
                    <a:cxn ang="0">
                      <a:pos x="0" y="85"/>
                    </a:cxn>
                    <a:cxn ang="0">
                      <a:pos x="544" y="85"/>
                    </a:cxn>
                    <a:cxn ang="0">
                      <a:pos x="544" y="0"/>
                    </a:cxn>
                    <a:cxn ang="0">
                      <a:pos x="0" y="0"/>
                    </a:cxn>
                    <a:cxn ang="0">
                      <a:pos x="0" y="0"/>
                    </a:cxn>
                    <a:cxn ang="0">
                      <a:pos x="0" y="0"/>
                    </a:cxn>
                  </a:cxnLst>
                  <a:rect l="0" t="0" r="r" b="b"/>
                  <a:pathLst>
                    <a:path w="544" h="85">
                      <a:moveTo>
                        <a:pt x="0" y="0"/>
                      </a:moveTo>
                      <a:lnTo>
                        <a:pt x="0" y="85"/>
                      </a:lnTo>
                      <a:lnTo>
                        <a:pt x="544" y="85"/>
                      </a:lnTo>
                      <a:lnTo>
                        <a:pt x="544"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272"/>
                <p:cNvSpPr>
                  <a:spLocks noChangeAspect="1"/>
                </p:cNvSpPr>
                <p:nvPr/>
              </p:nvSpPr>
              <p:spPr bwMode="auto">
                <a:xfrm>
                  <a:off x="5652" y="8755"/>
                  <a:ext cx="237" cy="47"/>
                </a:xfrm>
                <a:custGeom>
                  <a:avLst/>
                  <a:gdLst/>
                  <a:ahLst/>
                  <a:cxnLst>
                    <a:cxn ang="0">
                      <a:pos x="0" y="188"/>
                    </a:cxn>
                    <a:cxn ang="0">
                      <a:pos x="0" y="0"/>
                    </a:cxn>
                    <a:cxn ang="0">
                      <a:pos x="816" y="0"/>
                    </a:cxn>
                    <a:cxn ang="0">
                      <a:pos x="816" y="188"/>
                    </a:cxn>
                    <a:cxn ang="0">
                      <a:pos x="747" y="188"/>
                    </a:cxn>
                    <a:cxn ang="0">
                      <a:pos x="747" y="80"/>
                    </a:cxn>
                    <a:cxn ang="0">
                      <a:pos x="68" y="80"/>
                    </a:cxn>
                    <a:cxn ang="0">
                      <a:pos x="68" y="188"/>
                    </a:cxn>
                    <a:cxn ang="0">
                      <a:pos x="0" y="188"/>
                    </a:cxn>
                    <a:cxn ang="0">
                      <a:pos x="0" y="188"/>
                    </a:cxn>
                    <a:cxn ang="0">
                      <a:pos x="0" y="188"/>
                    </a:cxn>
                  </a:cxnLst>
                  <a:rect l="0" t="0" r="r" b="b"/>
                  <a:pathLst>
                    <a:path w="816" h="188">
                      <a:moveTo>
                        <a:pt x="0" y="188"/>
                      </a:moveTo>
                      <a:lnTo>
                        <a:pt x="0" y="0"/>
                      </a:lnTo>
                      <a:lnTo>
                        <a:pt x="816" y="0"/>
                      </a:lnTo>
                      <a:lnTo>
                        <a:pt x="816" y="188"/>
                      </a:lnTo>
                      <a:lnTo>
                        <a:pt x="747" y="188"/>
                      </a:lnTo>
                      <a:lnTo>
                        <a:pt x="747" y="80"/>
                      </a:lnTo>
                      <a:lnTo>
                        <a:pt x="68" y="80"/>
                      </a:lnTo>
                      <a:lnTo>
                        <a:pt x="68" y="188"/>
                      </a:lnTo>
                      <a:lnTo>
                        <a:pt x="0" y="18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271"/>
                <p:cNvSpPr>
                  <a:spLocks noChangeAspect="1"/>
                </p:cNvSpPr>
                <p:nvPr/>
              </p:nvSpPr>
              <p:spPr bwMode="auto">
                <a:xfrm>
                  <a:off x="5270" y="8609"/>
                  <a:ext cx="192" cy="199"/>
                </a:xfrm>
                <a:custGeom>
                  <a:avLst/>
                  <a:gdLst/>
                  <a:ahLst/>
                  <a:cxnLst>
                    <a:cxn ang="0">
                      <a:pos x="0" y="816"/>
                    </a:cxn>
                    <a:cxn ang="0">
                      <a:pos x="0" y="0"/>
                    </a:cxn>
                    <a:cxn ang="0">
                      <a:pos x="657" y="0"/>
                    </a:cxn>
                    <a:cxn ang="0">
                      <a:pos x="657" y="816"/>
                    </a:cxn>
                    <a:cxn ang="0">
                      <a:pos x="588" y="816"/>
                    </a:cxn>
                    <a:cxn ang="0">
                      <a:pos x="588" y="81"/>
                    </a:cxn>
                    <a:cxn ang="0">
                      <a:pos x="68" y="81"/>
                    </a:cxn>
                    <a:cxn ang="0">
                      <a:pos x="68" y="816"/>
                    </a:cxn>
                    <a:cxn ang="0">
                      <a:pos x="0" y="816"/>
                    </a:cxn>
                    <a:cxn ang="0">
                      <a:pos x="0" y="816"/>
                    </a:cxn>
                    <a:cxn ang="0">
                      <a:pos x="0" y="816"/>
                    </a:cxn>
                  </a:cxnLst>
                  <a:rect l="0" t="0" r="r" b="b"/>
                  <a:pathLst>
                    <a:path w="657" h="816">
                      <a:moveTo>
                        <a:pt x="0" y="816"/>
                      </a:moveTo>
                      <a:lnTo>
                        <a:pt x="0" y="0"/>
                      </a:lnTo>
                      <a:lnTo>
                        <a:pt x="657" y="0"/>
                      </a:lnTo>
                      <a:lnTo>
                        <a:pt x="657" y="816"/>
                      </a:lnTo>
                      <a:lnTo>
                        <a:pt x="588" y="816"/>
                      </a:lnTo>
                      <a:lnTo>
                        <a:pt x="588" y="81"/>
                      </a:lnTo>
                      <a:lnTo>
                        <a:pt x="68" y="81"/>
                      </a:lnTo>
                      <a:lnTo>
                        <a:pt x="68" y="816"/>
                      </a:lnTo>
                      <a:lnTo>
                        <a:pt x="0" y="81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270"/>
                <p:cNvSpPr>
                  <a:spLocks noChangeAspect="1"/>
                </p:cNvSpPr>
                <p:nvPr/>
              </p:nvSpPr>
              <p:spPr bwMode="auto">
                <a:xfrm>
                  <a:off x="5270" y="8550"/>
                  <a:ext cx="192" cy="59"/>
                </a:xfrm>
                <a:custGeom>
                  <a:avLst/>
                  <a:gdLst/>
                  <a:ahLst/>
                  <a:cxnLst>
                    <a:cxn ang="0">
                      <a:pos x="0" y="0"/>
                    </a:cxn>
                    <a:cxn ang="0">
                      <a:pos x="159" y="245"/>
                    </a:cxn>
                    <a:cxn ang="0">
                      <a:pos x="499" y="245"/>
                    </a:cxn>
                    <a:cxn ang="0">
                      <a:pos x="657" y="0"/>
                    </a:cxn>
                    <a:cxn ang="0">
                      <a:pos x="0" y="0"/>
                    </a:cxn>
                    <a:cxn ang="0">
                      <a:pos x="0" y="0"/>
                    </a:cxn>
                    <a:cxn ang="0">
                      <a:pos x="0" y="0"/>
                    </a:cxn>
                  </a:cxnLst>
                  <a:rect l="0" t="0" r="r" b="b"/>
                  <a:pathLst>
                    <a:path w="657" h="245">
                      <a:moveTo>
                        <a:pt x="0" y="0"/>
                      </a:moveTo>
                      <a:lnTo>
                        <a:pt x="159" y="245"/>
                      </a:lnTo>
                      <a:lnTo>
                        <a:pt x="499" y="245"/>
                      </a:lnTo>
                      <a:lnTo>
                        <a:pt x="657"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269"/>
                <p:cNvSpPr>
                  <a:spLocks noChangeAspect="1"/>
                </p:cNvSpPr>
                <p:nvPr/>
              </p:nvSpPr>
              <p:spPr bwMode="auto">
                <a:xfrm>
                  <a:off x="5270" y="8505"/>
                  <a:ext cx="192" cy="45"/>
                </a:xfrm>
                <a:custGeom>
                  <a:avLst/>
                  <a:gdLst/>
                  <a:ahLst/>
                  <a:cxnLst>
                    <a:cxn ang="0">
                      <a:pos x="657" y="188"/>
                    </a:cxn>
                    <a:cxn ang="0">
                      <a:pos x="657" y="0"/>
                    </a:cxn>
                    <a:cxn ang="0">
                      <a:pos x="0" y="0"/>
                    </a:cxn>
                    <a:cxn ang="0">
                      <a:pos x="0" y="188"/>
                    </a:cxn>
                    <a:cxn ang="0">
                      <a:pos x="68" y="188"/>
                    </a:cxn>
                    <a:cxn ang="0">
                      <a:pos x="68" y="81"/>
                    </a:cxn>
                    <a:cxn ang="0">
                      <a:pos x="588" y="81"/>
                    </a:cxn>
                    <a:cxn ang="0">
                      <a:pos x="588" y="188"/>
                    </a:cxn>
                    <a:cxn ang="0">
                      <a:pos x="657" y="188"/>
                    </a:cxn>
                    <a:cxn ang="0">
                      <a:pos x="657" y="188"/>
                    </a:cxn>
                    <a:cxn ang="0">
                      <a:pos x="657" y="188"/>
                    </a:cxn>
                  </a:cxnLst>
                  <a:rect l="0" t="0" r="r" b="b"/>
                  <a:pathLst>
                    <a:path w="657" h="188">
                      <a:moveTo>
                        <a:pt x="657" y="188"/>
                      </a:moveTo>
                      <a:lnTo>
                        <a:pt x="657" y="0"/>
                      </a:lnTo>
                      <a:lnTo>
                        <a:pt x="0" y="0"/>
                      </a:lnTo>
                      <a:lnTo>
                        <a:pt x="0" y="188"/>
                      </a:lnTo>
                      <a:lnTo>
                        <a:pt x="68" y="188"/>
                      </a:lnTo>
                      <a:lnTo>
                        <a:pt x="68" y="81"/>
                      </a:lnTo>
                      <a:lnTo>
                        <a:pt x="588" y="81"/>
                      </a:lnTo>
                      <a:lnTo>
                        <a:pt x="588" y="188"/>
                      </a:lnTo>
                      <a:lnTo>
                        <a:pt x="657" y="18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268"/>
                <p:cNvSpPr>
                  <a:spLocks noChangeAspect="1"/>
                </p:cNvSpPr>
                <p:nvPr/>
              </p:nvSpPr>
              <p:spPr bwMode="auto">
                <a:xfrm>
                  <a:off x="5284" y="8656"/>
                  <a:ext cx="164" cy="19"/>
                </a:xfrm>
                <a:custGeom>
                  <a:avLst/>
                  <a:gdLst/>
                  <a:ahLst/>
                  <a:cxnLst>
                    <a:cxn ang="0">
                      <a:pos x="0" y="0"/>
                    </a:cxn>
                    <a:cxn ang="0">
                      <a:pos x="565" y="0"/>
                    </a:cxn>
                    <a:cxn ang="0">
                      <a:pos x="565" y="80"/>
                    </a:cxn>
                    <a:cxn ang="0">
                      <a:pos x="0" y="80"/>
                    </a:cxn>
                    <a:cxn ang="0">
                      <a:pos x="0" y="0"/>
                    </a:cxn>
                    <a:cxn ang="0">
                      <a:pos x="0" y="0"/>
                    </a:cxn>
                    <a:cxn ang="0">
                      <a:pos x="0" y="0"/>
                    </a:cxn>
                  </a:cxnLst>
                  <a:rect l="0" t="0" r="r" b="b"/>
                  <a:pathLst>
                    <a:path w="565" h="80">
                      <a:moveTo>
                        <a:pt x="0" y="0"/>
                      </a:moveTo>
                      <a:lnTo>
                        <a:pt x="565" y="0"/>
                      </a:lnTo>
                      <a:lnTo>
                        <a:pt x="565" y="80"/>
                      </a:lnTo>
                      <a:lnTo>
                        <a:pt x="0" y="8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267"/>
                <p:cNvSpPr>
                  <a:spLocks noChangeAspect="1"/>
                </p:cNvSpPr>
                <p:nvPr/>
              </p:nvSpPr>
              <p:spPr bwMode="auto">
                <a:xfrm>
                  <a:off x="5284" y="8702"/>
                  <a:ext cx="164" cy="19"/>
                </a:xfrm>
                <a:custGeom>
                  <a:avLst/>
                  <a:gdLst/>
                  <a:ahLst/>
                  <a:cxnLst>
                    <a:cxn ang="0">
                      <a:pos x="0" y="0"/>
                    </a:cxn>
                    <a:cxn ang="0">
                      <a:pos x="565" y="0"/>
                    </a:cxn>
                    <a:cxn ang="0">
                      <a:pos x="565" y="80"/>
                    </a:cxn>
                    <a:cxn ang="0">
                      <a:pos x="0" y="80"/>
                    </a:cxn>
                    <a:cxn ang="0">
                      <a:pos x="0" y="0"/>
                    </a:cxn>
                    <a:cxn ang="0">
                      <a:pos x="0" y="0"/>
                    </a:cxn>
                    <a:cxn ang="0">
                      <a:pos x="0" y="0"/>
                    </a:cxn>
                  </a:cxnLst>
                  <a:rect l="0" t="0" r="r" b="b"/>
                  <a:pathLst>
                    <a:path w="565" h="80">
                      <a:moveTo>
                        <a:pt x="0" y="0"/>
                      </a:moveTo>
                      <a:lnTo>
                        <a:pt x="565" y="0"/>
                      </a:lnTo>
                      <a:lnTo>
                        <a:pt x="565" y="80"/>
                      </a:lnTo>
                      <a:lnTo>
                        <a:pt x="0" y="8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266"/>
                <p:cNvSpPr>
                  <a:spLocks noChangeAspect="1"/>
                </p:cNvSpPr>
                <p:nvPr/>
              </p:nvSpPr>
              <p:spPr bwMode="auto">
                <a:xfrm>
                  <a:off x="5363" y="8412"/>
                  <a:ext cx="13" cy="99"/>
                </a:xfrm>
                <a:custGeom>
                  <a:avLst/>
                  <a:gdLst/>
                  <a:ahLst/>
                  <a:cxnLst>
                    <a:cxn ang="0">
                      <a:pos x="0" y="406"/>
                    </a:cxn>
                    <a:cxn ang="0">
                      <a:pos x="0" y="0"/>
                    </a:cxn>
                    <a:cxn ang="0">
                      <a:pos x="45" y="0"/>
                    </a:cxn>
                    <a:cxn ang="0">
                      <a:pos x="45" y="406"/>
                    </a:cxn>
                    <a:cxn ang="0">
                      <a:pos x="0" y="406"/>
                    </a:cxn>
                    <a:cxn ang="0">
                      <a:pos x="0" y="406"/>
                    </a:cxn>
                    <a:cxn ang="0">
                      <a:pos x="0" y="406"/>
                    </a:cxn>
                  </a:cxnLst>
                  <a:rect l="0" t="0" r="r" b="b"/>
                  <a:pathLst>
                    <a:path w="45" h="406">
                      <a:moveTo>
                        <a:pt x="0" y="406"/>
                      </a:moveTo>
                      <a:lnTo>
                        <a:pt x="0" y="0"/>
                      </a:lnTo>
                      <a:lnTo>
                        <a:pt x="45" y="0"/>
                      </a:lnTo>
                      <a:lnTo>
                        <a:pt x="45" y="406"/>
                      </a:lnTo>
                      <a:lnTo>
                        <a:pt x="0" y="40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9" name="AutoShape 264"/>
              <p:cNvSpPr>
                <a:spLocks noChangeShapeType="1"/>
              </p:cNvSpPr>
              <p:nvPr/>
            </p:nvSpPr>
            <p:spPr bwMode="auto">
              <a:xfrm>
                <a:off x="1799" y="8117"/>
                <a:ext cx="2717" cy="0"/>
              </a:xfrm>
              <a:prstGeom prst="straightConnector1">
                <a:avLst/>
              </a:pr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17" name="Image 1"/>
            <p:cNvPicPr>
              <a:picLocks noChangeArrowheads="1"/>
            </p:cNvPicPr>
            <p:nvPr/>
          </p:nvPicPr>
          <p:blipFill>
            <a:blip r:embed="rId2"/>
            <a:srcRect/>
            <a:stretch>
              <a:fillRect/>
            </a:stretch>
          </p:blipFill>
          <p:spPr bwMode="auto">
            <a:xfrm>
              <a:off x="3292541" y="2762927"/>
              <a:ext cx="720659" cy="227282"/>
            </a:xfrm>
            <a:prstGeom prst="rect">
              <a:avLst/>
            </a:prstGeom>
            <a:noFill/>
          </p:spPr>
        </p:pic>
      </p:grpSp>
      <p:grpSp>
        <p:nvGrpSpPr>
          <p:cNvPr id="140" name="Grouper 139"/>
          <p:cNvGrpSpPr/>
          <p:nvPr/>
        </p:nvGrpSpPr>
        <p:grpSpPr>
          <a:xfrm>
            <a:off x="1370190" y="4948599"/>
            <a:ext cx="2743200" cy="693411"/>
            <a:chOff x="1270000" y="2306678"/>
            <a:chExt cx="2743200" cy="693411"/>
          </a:xfrm>
        </p:grpSpPr>
        <p:grpSp>
          <p:nvGrpSpPr>
            <p:cNvPr id="141" name="Group 263"/>
            <p:cNvGrpSpPr>
              <a:grpSpLocks/>
            </p:cNvGrpSpPr>
            <p:nvPr/>
          </p:nvGrpSpPr>
          <p:grpSpPr bwMode="auto">
            <a:xfrm>
              <a:off x="1270000" y="2306678"/>
              <a:ext cx="2712803" cy="693411"/>
              <a:chOff x="1784" y="7367"/>
              <a:chExt cx="2732" cy="750"/>
            </a:xfrm>
          </p:grpSpPr>
          <p:grpSp>
            <p:nvGrpSpPr>
              <p:cNvPr id="143" name="Group 265"/>
              <p:cNvGrpSpPr>
                <a:grpSpLocks noChangeAspect="1"/>
              </p:cNvGrpSpPr>
              <p:nvPr/>
            </p:nvGrpSpPr>
            <p:grpSpPr bwMode="auto">
              <a:xfrm>
                <a:off x="1773" y="7336"/>
                <a:ext cx="960" cy="745"/>
                <a:chOff x="5132" y="8412"/>
                <a:chExt cx="902" cy="582"/>
              </a:xfrm>
            </p:grpSpPr>
            <p:sp>
              <p:nvSpPr>
                <p:cNvPr id="145" name="Freeform 285"/>
                <p:cNvSpPr>
                  <a:spLocks noChangeAspect="1"/>
                </p:cNvSpPr>
                <p:nvPr/>
              </p:nvSpPr>
              <p:spPr bwMode="auto">
                <a:xfrm>
                  <a:off x="5282" y="8517"/>
                  <a:ext cx="167" cy="288"/>
                </a:xfrm>
                <a:custGeom>
                  <a:avLst/>
                  <a:gdLst/>
                  <a:ahLst/>
                  <a:cxnLst>
                    <a:cxn ang="0">
                      <a:pos x="0" y="1185"/>
                    </a:cxn>
                    <a:cxn ang="0">
                      <a:pos x="0" y="424"/>
                    </a:cxn>
                    <a:cxn ang="0">
                      <a:pos x="182" y="424"/>
                    </a:cxn>
                    <a:cxn ang="0">
                      <a:pos x="0" y="133"/>
                    </a:cxn>
                    <a:cxn ang="0">
                      <a:pos x="0" y="0"/>
                    </a:cxn>
                    <a:cxn ang="0">
                      <a:pos x="574" y="0"/>
                    </a:cxn>
                    <a:cxn ang="0">
                      <a:pos x="574" y="133"/>
                    </a:cxn>
                    <a:cxn ang="0">
                      <a:pos x="400" y="424"/>
                    </a:cxn>
                    <a:cxn ang="0">
                      <a:pos x="574" y="424"/>
                    </a:cxn>
                    <a:cxn ang="0">
                      <a:pos x="574" y="1185"/>
                    </a:cxn>
                    <a:cxn ang="0">
                      <a:pos x="0" y="1185"/>
                    </a:cxn>
                    <a:cxn ang="0">
                      <a:pos x="0" y="1185"/>
                    </a:cxn>
                    <a:cxn ang="0">
                      <a:pos x="0" y="1185"/>
                    </a:cxn>
                  </a:cxnLst>
                  <a:rect l="0" t="0" r="r" b="b"/>
                  <a:pathLst>
                    <a:path w="574" h="1185">
                      <a:moveTo>
                        <a:pt x="0" y="1185"/>
                      </a:moveTo>
                      <a:lnTo>
                        <a:pt x="0" y="424"/>
                      </a:lnTo>
                      <a:lnTo>
                        <a:pt x="182" y="424"/>
                      </a:lnTo>
                      <a:lnTo>
                        <a:pt x="0" y="133"/>
                      </a:lnTo>
                      <a:lnTo>
                        <a:pt x="0" y="0"/>
                      </a:lnTo>
                      <a:lnTo>
                        <a:pt x="574" y="0"/>
                      </a:lnTo>
                      <a:lnTo>
                        <a:pt x="574" y="133"/>
                      </a:lnTo>
                      <a:lnTo>
                        <a:pt x="400" y="424"/>
                      </a:lnTo>
                      <a:lnTo>
                        <a:pt x="574" y="424"/>
                      </a:lnTo>
                      <a:lnTo>
                        <a:pt x="574" y="1185"/>
                      </a:lnTo>
                      <a:lnTo>
                        <a:pt x="0" y="1185"/>
                      </a:lnTo>
                      <a:close/>
                    </a:path>
                  </a:pathLst>
                </a:custGeom>
                <a:solidFill>
                  <a:srgbClr val="E8E6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Freeform 284"/>
                <p:cNvSpPr>
                  <a:spLocks noChangeAspect="1"/>
                </p:cNvSpPr>
                <p:nvPr/>
              </p:nvSpPr>
              <p:spPr bwMode="auto">
                <a:xfrm>
                  <a:off x="5663" y="8768"/>
                  <a:ext cx="215" cy="37"/>
                </a:xfrm>
                <a:custGeom>
                  <a:avLst/>
                  <a:gdLst/>
                  <a:ahLst/>
                  <a:cxnLst>
                    <a:cxn ang="0">
                      <a:pos x="0" y="158"/>
                    </a:cxn>
                    <a:cxn ang="0">
                      <a:pos x="0" y="0"/>
                    </a:cxn>
                    <a:cxn ang="0">
                      <a:pos x="745" y="0"/>
                    </a:cxn>
                    <a:cxn ang="0">
                      <a:pos x="745" y="158"/>
                    </a:cxn>
                    <a:cxn ang="0">
                      <a:pos x="0" y="158"/>
                    </a:cxn>
                    <a:cxn ang="0">
                      <a:pos x="0" y="158"/>
                    </a:cxn>
                    <a:cxn ang="0">
                      <a:pos x="0" y="158"/>
                    </a:cxn>
                  </a:cxnLst>
                  <a:rect l="0" t="0" r="r" b="b"/>
                  <a:pathLst>
                    <a:path w="745" h="158">
                      <a:moveTo>
                        <a:pt x="0" y="158"/>
                      </a:moveTo>
                      <a:lnTo>
                        <a:pt x="0" y="0"/>
                      </a:lnTo>
                      <a:lnTo>
                        <a:pt x="745" y="0"/>
                      </a:lnTo>
                      <a:lnTo>
                        <a:pt x="745" y="158"/>
                      </a:lnTo>
                      <a:lnTo>
                        <a:pt x="0" y="158"/>
                      </a:lnTo>
                      <a:close/>
                    </a:path>
                  </a:pathLst>
                </a:custGeom>
                <a:solidFill>
                  <a:srgbClr val="E8E6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 name="Freeform 283"/>
                <p:cNvSpPr>
                  <a:spLocks noChangeAspect="1"/>
                </p:cNvSpPr>
                <p:nvPr/>
              </p:nvSpPr>
              <p:spPr bwMode="auto">
                <a:xfrm>
                  <a:off x="5187" y="8811"/>
                  <a:ext cx="785" cy="171"/>
                </a:xfrm>
                <a:custGeom>
                  <a:avLst/>
                  <a:gdLst/>
                  <a:ahLst/>
                  <a:cxnLst>
                    <a:cxn ang="0">
                      <a:pos x="0" y="700"/>
                    </a:cxn>
                    <a:cxn ang="0">
                      <a:pos x="0" y="0"/>
                    </a:cxn>
                    <a:cxn ang="0">
                      <a:pos x="2709" y="0"/>
                    </a:cxn>
                    <a:cxn ang="0">
                      <a:pos x="2709" y="700"/>
                    </a:cxn>
                    <a:cxn ang="0">
                      <a:pos x="0" y="700"/>
                    </a:cxn>
                    <a:cxn ang="0">
                      <a:pos x="0" y="700"/>
                    </a:cxn>
                    <a:cxn ang="0">
                      <a:pos x="0" y="700"/>
                    </a:cxn>
                  </a:cxnLst>
                  <a:rect l="0" t="0" r="r" b="b"/>
                  <a:pathLst>
                    <a:path w="2709" h="700">
                      <a:moveTo>
                        <a:pt x="0" y="700"/>
                      </a:moveTo>
                      <a:lnTo>
                        <a:pt x="0" y="0"/>
                      </a:lnTo>
                      <a:lnTo>
                        <a:pt x="2709" y="0"/>
                      </a:lnTo>
                      <a:lnTo>
                        <a:pt x="2709" y="700"/>
                      </a:lnTo>
                      <a:lnTo>
                        <a:pt x="0" y="700"/>
                      </a:lnTo>
                      <a:close/>
                    </a:path>
                  </a:pathLst>
                </a:custGeom>
                <a:solidFill>
                  <a:srgbClr val="C1C0D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282"/>
                <p:cNvSpPr>
                  <a:spLocks noChangeAspect="1"/>
                </p:cNvSpPr>
                <p:nvPr/>
              </p:nvSpPr>
              <p:spPr bwMode="auto">
                <a:xfrm>
                  <a:off x="5178" y="8802"/>
                  <a:ext cx="804" cy="177"/>
                </a:xfrm>
                <a:custGeom>
                  <a:avLst/>
                  <a:gdLst/>
                  <a:ahLst/>
                  <a:cxnLst>
                    <a:cxn ang="0">
                      <a:pos x="0" y="734"/>
                    </a:cxn>
                    <a:cxn ang="0">
                      <a:pos x="0" y="0"/>
                    </a:cxn>
                    <a:cxn ang="0">
                      <a:pos x="2766" y="0"/>
                    </a:cxn>
                    <a:cxn ang="0">
                      <a:pos x="2766" y="734"/>
                    </a:cxn>
                    <a:cxn ang="0">
                      <a:pos x="2699" y="734"/>
                    </a:cxn>
                    <a:cxn ang="0">
                      <a:pos x="2699" y="83"/>
                    </a:cxn>
                    <a:cxn ang="0">
                      <a:pos x="68" y="83"/>
                    </a:cxn>
                    <a:cxn ang="0">
                      <a:pos x="68" y="734"/>
                    </a:cxn>
                    <a:cxn ang="0">
                      <a:pos x="0" y="734"/>
                    </a:cxn>
                    <a:cxn ang="0">
                      <a:pos x="0" y="734"/>
                    </a:cxn>
                    <a:cxn ang="0">
                      <a:pos x="0" y="734"/>
                    </a:cxn>
                  </a:cxnLst>
                  <a:rect l="0" t="0" r="r" b="b"/>
                  <a:pathLst>
                    <a:path w="2766" h="734">
                      <a:moveTo>
                        <a:pt x="0" y="734"/>
                      </a:moveTo>
                      <a:lnTo>
                        <a:pt x="0" y="0"/>
                      </a:lnTo>
                      <a:lnTo>
                        <a:pt x="2766" y="0"/>
                      </a:lnTo>
                      <a:lnTo>
                        <a:pt x="2766" y="734"/>
                      </a:lnTo>
                      <a:lnTo>
                        <a:pt x="2699" y="734"/>
                      </a:lnTo>
                      <a:lnTo>
                        <a:pt x="2699" y="83"/>
                      </a:lnTo>
                      <a:lnTo>
                        <a:pt x="68" y="83"/>
                      </a:lnTo>
                      <a:lnTo>
                        <a:pt x="68" y="734"/>
                      </a:lnTo>
                      <a:lnTo>
                        <a:pt x="0" y="73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281"/>
                <p:cNvSpPr>
                  <a:spLocks noChangeAspect="1"/>
                </p:cNvSpPr>
                <p:nvPr/>
              </p:nvSpPr>
              <p:spPr bwMode="auto">
                <a:xfrm>
                  <a:off x="5132" y="8894"/>
                  <a:ext cx="902" cy="100"/>
                </a:xfrm>
                <a:custGeom>
                  <a:avLst/>
                  <a:gdLst/>
                  <a:ahLst/>
                  <a:cxnLst>
                    <a:cxn ang="0">
                      <a:pos x="0" y="407"/>
                    </a:cxn>
                    <a:cxn ang="0">
                      <a:pos x="3108" y="407"/>
                    </a:cxn>
                    <a:cxn ang="0">
                      <a:pos x="3108" y="324"/>
                    </a:cxn>
                    <a:cxn ang="0">
                      <a:pos x="2450" y="324"/>
                    </a:cxn>
                    <a:cxn ang="0">
                      <a:pos x="2450" y="0"/>
                    </a:cxn>
                    <a:cxn ang="0">
                      <a:pos x="2224" y="0"/>
                    </a:cxn>
                    <a:cxn ang="0">
                      <a:pos x="2224" y="324"/>
                    </a:cxn>
                    <a:cxn ang="0">
                      <a:pos x="0" y="324"/>
                    </a:cxn>
                    <a:cxn ang="0">
                      <a:pos x="0" y="407"/>
                    </a:cxn>
                    <a:cxn ang="0">
                      <a:pos x="0" y="407"/>
                    </a:cxn>
                    <a:cxn ang="0">
                      <a:pos x="0" y="407"/>
                    </a:cxn>
                  </a:cxnLst>
                  <a:rect l="0" t="0" r="r" b="b"/>
                  <a:pathLst>
                    <a:path w="3108" h="407">
                      <a:moveTo>
                        <a:pt x="0" y="407"/>
                      </a:moveTo>
                      <a:lnTo>
                        <a:pt x="3108" y="407"/>
                      </a:lnTo>
                      <a:lnTo>
                        <a:pt x="3108" y="324"/>
                      </a:lnTo>
                      <a:lnTo>
                        <a:pt x="2450" y="324"/>
                      </a:lnTo>
                      <a:lnTo>
                        <a:pt x="2450" y="0"/>
                      </a:lnTo>
                      <a:lnTo>
                        <a:pt x="2224" y="0"/>
                      </a:lnTo>
                      <a:lnTo>
                        <a:pt x="2224" y="324"/>
                      </a:lnTo>
                      <a:lnTo>
                        <a:pt x="0" y="324"/>
                      </a:lnTo>
                      <a:lnTo>
                        <a:pt x="0" y="40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280"/>
                <p:cNvSpPr>
                  <a:spLocks noChangeAspect="1"/>
                </p:cNvSpPr>
                <p:nvPr/>
              </p:nvSpPr>
              <p:spPr bwMode="auto">
                <a:xfrm>
                  <a:off x="5225" y="8847"/>
                  <a:ext cx="157" cy="20"/>
                </a:xfrm>
                <a:custGeom>
                  <a:avLst/>
                  <a:gdLst/>
                  <a:ahLst/>
                  <a:cxnLst>
                    <a:cxn ang="0">
                      <a:pos x="0" y="0"/>
                    </a:cxn>
                    <a:cxn ang="0">
                      <a:pos x="0" y="82"/>
                    </a:cxn>
                    <a:cxn ang="0">
                      <a:pos x="540" y="82"/>
                    </a:cxn>
                    <a:cxn ang="0">
                      <a:pos x="540" y="0"/>
                    </a:cxn>
                    <a:cxn ang="0">
                      <a:pos x="0" y="0"/>
                    </a:cxn>
                    <a:cxn ang="0">
                      <a:pos x="0" y="0"/>
                    </a:cxn>
                    <a:cxn ang="0">
                      <a:pos x="0" y="0"/>
                    </a:cxn>
                  </a:cxnLst>
                  <a:rect l="0" t="0" r="r" b="b"/>
                  <a:pathLst>
                    <a:path w="540" h="82">
                      <a:moveTo>
                        <a:pt x="0" y="0"/>
                      </a:moveTo>
                      <a:lnTo>
                        <a:pt x="0" y="82"/>
                      </a:lnTo>
                      <a:lnTo>
                        <a:pt x="540" y="82"/>
                      </a:lnTo>
                      <a:lnTo>
                        <a:pt x="54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279"/>
                <p:cNvSpPr>
                  <a:spLocks noChangeAspect="1"/>
                </p:cNvSpPr>
                <p:nvPr/>
              </p:nvSpPr>
              <p:spPr bwMode="auto">
                <a:xfrm>
                  <a:off x="5409" y="8847"/>
                  <a:ext cx="157" cy="20"/>
                </a:xfrm>
                <a:custGeom>
                  <a:avLst/>
                  <a:gdLst/>
                  <a:ahLst/>
                  <a:cxnLst>
                    <a:cxn ang="0">
                      <a:pos x="0" y="0"/>
                    </a:cxn>
                    <a:cxn ang="0">
                      <a:pos x="0" y="82"/>
                    </a:cxn>
                    <a:cxn ang="0">
                      <a:pos x="542" y="82"/>
                    </a:cxn>
                    <a:cxn ang="0">
                      <a:pos x="542" y="0"/>
                    </a:cxn>
                    <a:cxn ang="0">
                      <a:pos x="0" y="0"/>
                    </a:cxn>
                    <a:cxn ang="0">
                      <a:pos x="0" y="0"/>
                    </a:cxn>
                    <a:cxn ang="0">
                      <a:pos x="0" y="0"/>
                    </a:cxn>
                  </a:cxnLst>
                  <a:rect l="0" t="0" r="r" b="b"/>
                  <a:pathLst>
                    <a:path w="542" h="82">
                      <a:moveTo>
                        <a:pt x="0" y="0"/>
                      </a:moveTo>
                      <a:lnTo>
                        <a:pt x="0" y="82"/>
                      </a:lnTo>
                      <a:lnTo>
                        <a:pt x="542" y="82"/>
                      </a:lnTo>
                      <a:lnTo>
                        <a:pt x="542"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278"/>
                <p:cNvSpPr>
                  <a:spLocks noChangeAspect="1"/>
                </p:cNvSpPr>
                <p:nvPr/>
              </p:nvSpPr>
              <p:spPr bwMode="auto">
                <a:xfrm>
                  <a:off x="5593" y="8847"/>
                  <a:ext cx="158" cy="20"/>
                </a:xfrm>
                <a:custGeom>
                  <a:avLst/>
                  <a:gdLst/>
                  <a:ahLst/>
                  <a:cxnLst>
                    <a:cxn ang="0">
                      <a:pos x="0" y="0"/>
                    </a:cxn>
                    <a:cxn ang="0">
                      <a:pos x="0" y="82"/>
                    </a:cxn>
                    <a:cxn ang="0">
                      <a:pos x="543" y="82"/>
                    </a:cxn>
                    <a:cxn ang="0">
                      <a:pos x="543" y="0"/>
                    </a:cxn>
                    <a:cxn ang="0">
                      <a:pos x="0" y="0"/>
                    </a:cxn>
                    <a:cxn ang="0">
                      <a:pos x="0" y="0"/>
                    </a:cxn>
                    <a:cxn ang="0">
                      <a:pos x="0" y="0"/>
                    </a:cxn>
                  </a:cxnLst>
                  <a:rect l="0" t="0" r="r" b="b"/>
                  <a:pathLst>
                    <a:path w="543" h="82">
                      <a:moveTo>
                        <a:pt x="0" y="0"/>
                      </a:moveTo>
                      <a:lnTo>
                        <a:pt x="0" y="82"/>
                      </a:lnTo>
                      <a:lnTo>
                        <a:pt x="543" y="82"/>
                      </a:lnTo>
                      <a:lnTo>
                        <a:pt x="543"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277"/>
                <p:cNvSpPr>
                  <a:spLocks noChangeAspect="1"/>
                </p:cNvSpPr>
                <p:nvPr/>
              </p:nvSpPr>
              <p:spPr bwMode="auto">
                <a:xfrm>
                  <a:off x="5870" y="8894"/>
                  <a:ext cx="65" cy="54"/>
                </a:xfrm>
                <a:custGeom>
                  <a:avLst/>
                  <a:gdLst/>
                  <a:ahLst/>
                  <a:cxnLst>
                    <a:cxn ang="0">
                      <a:pos x="0" y="0"/>
                    </a:cxn>
                    <a:cxn ang="0">
                      <a:pos x="0" y="218"/>
                    </a:cxn>
                    <a:cxn ang="0">
                      <a:pos x="226" y="218"/>
                    </a:cxn>
                    <a:cxn ang="0">
                      <a:pos x="226" y="0"/>
                    </a:cxn>
                    <a:cxn ang="0">
                      <a:pos x="0" y="0"/>
                    </a:cxn>
                    <a:cxn ang="0">
                      <a:pos x="0" y="0"/>
                    </a:cxn>
                    <a:cxn ang="0">
                      <a:pos x="0" y="0"/>
                    </a:cxn>
                  </a:cxnLst>
                  <a:rect l="0" t="0" r="r" b="b"/>
                  <a:pathLst>
                    <a:path w="226" h="218">
                      <a:moveTo>
                        <a:pt x="0" y="0"/>
                      </a:moveTo>
                      <a:lnTo>
                        <a:pt x="0" y="218"/>
                      </a:lnTo>
                      <a:lnTo>
                        <a:pt x="226" y="218"/>
                      </a:lnTo>
                      <a:lnTo>
                        <a:pt x="226"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 name="Freeform 276"/>
                <p:cNvSpPr>
                  <a:spLocks noChangeAspect="1"/>
                </p:cNvSpPr>
                <p:nvPr/>
              </p:nvSpPr>
              <p:spPr bwMode="auto">
                <a:xfrm>
                  <a:off x="5225" y="8894"/>
                  <a:ext cx="157" cy="54"/>
                </a:xfrm>
                <a:custGeom>
                  <a:avLst/>
                  <a:gdLst/>
                  <a:ahLst/>
                  <a:cxnLst>
                    <a:cxn ang="0">
                      <a:pos x="0" y="0"/>
                    </a:cxn>
                    <a:cxn ang="0">
                      <a:pos x="0" y="218"/>
                    </a:cxn>
                    <a:cxn ang="0">
                      <a:pos x="540" y="218"/>
                    </a:cxn>
                    <a:cxn ang="0">
                      <a:pos x="540" y="0"/>
                    </a:cxn>
                    <a:cxn ang="0">
                      <a:pos x="0" y="0"/>
                    </a:cxn>
                    <a:cxn ang="0">
                      <a:pos x="0" y="0"/>
                    </a:cxn>
                    <a:cxn ang="0">
                      <a:pos x="0" y="0"/>
                    </a:cxn>
                  </a:cxnLst>
                  <a:rect l="0" t="0" r="r" b="b"/>
                  <a:pathLst>
                    <a:path w="540" h="218">
                      <a:moveTo>
                        <a:pt x="0" y="0"/>
                      </a:moveTo>
                      <a:lnTo>
                        <a:pt x="0" y="218"/>
                      </a:lnTo>
                      <a:lnTo>
                        <a:pt x="540" y="218"/>
                      </a:lnTo>
                      <a:lnTo>
                        <a:pt x="54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Freeform 275"/>
                <p:cNvSpPr>
                  <a:spLocks noChangeAspect="1"/>
                </p:cNvSpPr>
                <p:nvPr/>
              </p:nvSpPr>
              <p:spPr bwMode="auto">
                <a:xfrm>
                  <a:off x="5409" y="8894"/>
                  <a:ext cx="157" cy="54"/>
                </a:xfrm>
                <a:custGeom>
                  <a:avLst/>
                  <a:gdLst/>
                  <a:ahLst/>
                  <a:cxnLst>
                    <a:cxn ang="0">
                      <a:pos x="0" y="0"/>
                    </a:cxn>
                    <a:cxn ang="0">
                      <a:pos x="0" y="218"/>
                    </a:cxn>
                    <a:cxn ang="0">
                      <a:pos x="542" y="218"/>
                    </a:cxn>
                    <a:cxn ang="0">
                      <a:pos x="542" y="0"/>
                    </a:cxn>
                    <a:cxn ang="0">
                      <a:pos x="0" y="0"/>
                    </a:cxn>
                    <a:cxn ang="0">
                      <a:pos x="0" y="0"/>
                    </a:cxn>
                    <a:cxn ang="0">
                      <a:pos x="0" y="0"/>
                    </a:cxn>
                  </a:cxnLst>
                  <a:rect l="0" t="0" r="r" b="b"/>
                  <a:pathLst>
                    <a:path w="542" h="218">
                      <a:moveTo>
                        <a:pt x="0" y="0"/>
                      </a:moveTo>
                      <a:lnTo>
                        <a:pt x="0" y="218"/>
                      </a:lnTo>
                      <a:lnTo>
                        <a:pt x="542" y="218"/>
                      </a:lnTo>
                      <a:lnTo>
                        <a:pt x="542"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274"/>
                <p:cNvSpPr>
                  <a:spLocks noChangeAspect="1"/>
                </p:cNvSpPr>
                <p:nvPr/>
              </p:nvSpPr>
              <p:spPr bwMode="auto">
                <a:xfrm>
                  <a:off x="5593" y="8894"/>
                  <a:ext cx="158" cy="54"/>
                </a:xfrm>
                <a:custGeom>
                  <a:avLst/>
                  <a:gdLst/>
                  <a:ahLst/>
                  <a:cxnLst>
                    <a:cxn ang="0">
                      <a:pos x="0" y="0"/>
                    </a:cxn>
                    <a:cxn ang="0">
                      <a:pos x="0" y="218"/>
                    </a:cxn>
                    <a:cxn ang="0">
                      <a:pos x="543" y="218"/>
                    </a:cxn>
                    <a:cxn ang="0">
                      <a:pos x="543" y="0"/>
                    </a:cxn>
                    <a:cxn ang="0">
                      <a:pos x="0" y="0"/>
                    </a:cxn>
                    <a:cxn ang="0">
                      <a:pos x="0" y="0"/>
                    </a:cxn>
                    <a:cxn ang="0">
                      <a:pos x="0" y="0"/>
                    </a:cxn>
                  </a:cxnLst>
                  <a:rect l="0" t="0" r="r" b="b"/>
                  <a:pathLst>
                    <a:path w="543" h="218">
                      <a:moveTo>
                        <a:pt x="0" y="0"/>
                      </a:moveTo>
                      <a:lnTo>
                        <a:pt x="0" y="218"/>
                      </a:lnTo>
                      <a:lnTo>
                        <a:pt x="543" y="218"/>
                      </a:lnTo>
                      <a:lnTo>
                        <a:pt x="543"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Freeform 273"/>
                <p:cNvSpPr>
                  <a:spLocks noChangeAspect="1"/>
                </p:cNvSpPr>
                <p:nvPr/>
              </p:nvSpPr>
              <p:spPr bwMode="auto">
                <a:xfrm>
                  <a:off x="5777" y="8847"/>
                  <a:ext cx="158" cy="20"/>
                </a:xfrm>
                <a:custGeom>
                  <a:avLst/>
                  <a:gdLst/>
                  <a:ahLst/>
                  <a:cxnLst>
                    <a:cxn ang="0">
                      <a:pos x="0" y="0"/>
                    </a:cxn>
                    <a:cxn ang="0">
                      <a:pos x="0" y="85"/>
                    </a:cxn>
                    <a:cxn ang="0">
                      <a:pos x="544" y="85"/>
                    </a:cxn>
                    <a:cxn ang="0">
                      <a:pos x="544" y="0"/>
                    </a:cxn>
                    <a:cxn ang="0">
                      <a:pos x="0" y="0"/>
                    </a:cxn>
                    <a:cxn ang="0">
                      <a:pos x="0" y="0"/>
                    </a:cxn>
                    <a:cxn ang="0">
                      <a:pos x="0" y="0"/>
                    </a:cxn>
                  </a:cxnLst>
                  <a:rect l="0" t="0" r="r" b="b"/>
                  <a:pathLst>
                    <a:path w="544" h="85">
                      <a:moveTo>
                        <a:pt x="0" y="0"/>
                      </a:moveTo>
                      <a:lnTo>
                        <a:pt x="0" y="85"/>
                      </a:lnTo>
                      <a:lnTo>
                        <a:pt x="544" y="85"/>
                      </a:lnTo>
                      <a:lnTo>
                        <a:pt x="544"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Freeform 272"/>
                <p:cNvSpPr>
                  <a:spLocks noChangeAspect="1"/>
                </p:cNvSpPr>
                <p:nvPr/>
              </p:nvSpPr>
              <p:spPr bwMode="auto">
                <a:xfrm>
                  <a:off x="5652" y="8755"/>
                  <a:ext cx="237" cy="47"/>
                </a:xfrm>
                <a:custGeom>
                  <a:avLst/>
                  <a:gdLst/>
                  <a:ahLst/>
                  <a:cxnLst>
                    <a:cxn ang="0">
                      <a:pos x="0" y="188"/>
                    </a:cxn>
                    <a:cxn ang="0">
                      <a:pos x="0" y="0"/>
                    </a:cxn>
                    <a:cxn ang="0">
                      <a:pos x="816" y="0"/>
                    </a:cxn>
                    <a:cxn ang="0">
                      <a:pos x="816" y="188"/>
                    </a:cxn>
                    <a:cxn ang="0">
                      <a:pos x="747" y="188"/>
                    </a:cxn>
                    <a:cxn ang="0">
                      <a:pos x="747" y="80"/>
                    </a:cxn>
                    <a:cxn ang="0">
                      <a:pos x="68" y="80"/>
                    </a:cxn>
                    <a:cxn ang="0">
                      <a:pos x="68" y="188"/>
                    </a:cxn>
                    <a:cxn ang="0">
                      <a:pos x="0" y="188"/>
                    </a:cxn>
                    <a:cxn ang="0">
                      <a:pos x="0" y="188"/>
                    </a:cxn>
                    <a:cxn ang="0">
                      <a:pos x="0" y="188"/>
                    </a:cxn>
                  </a:cxnLst>
                  <a:rect l="0" t="0" r="r" b="b"/>
                  <a:pathLst>
                    <a:path w="816" h="188">
                      <a:moveTo>
                        <a:pt x="0" y="188"/>
                      </a:moveTo>
                      <a:lnTo>
                        <a:pt x="0" y="0"/>
                      </a:lnTo>
                      <a:lnTo>
                        <a:pt x="816" y="0"/>
                      </a:lnTo>
                      <a:lnTo>
                        <a:pt x="816" y="188"/>
                      </a:lnTo>
                      <a:lnTo>
                        <a:pt x="747" y="188"/>
                      </a:lnTo>
                      <a:lnTo>
                        <a:pt x="747" y="80"/>
                      </a:lnTo>
                      <a:lnTo>
                        <a:pt x="68" y="80"/>
                      </a:lnTo>
                      <a:lnTo>
                        <a:pt x="68" y="188"/>
                      </a:lnTo>
                      <a:lnTo>
                        <a:pt x="0" y="18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 name="Freeform 271"/>
                <p:cNvSpPr>
                  <a:spLocks noChangeAspect="1"/>
                </p:cNvSpPr>
                <p:nvPr/>
              </p:nvSpPr>
              <p:spPr bwMode="auto">
                <a:xfrm>
                  <a:off x="5270" y="8609"/>
                  <a:ext cx="192" cy="199"/>
                </a:xfrm>
                <a:custGeom>
                  <a:avLst/>
                  <a:gdLst/>
                  <a:ahLst/>
                  <a:cxnLst>
                    <a:cxn ang="0">
                      <a:pos x="0" y="816"/>
                    </a:cxn>
                    <a:cxn ang="0">
                      <a:pos x="0" y="0"/>
                    </a:cxn>
                    <a:cxn ang="0">
                      <a:pos x="657" y="0"/>
                    </a:cxn>
                    <a:cxn ang="0">
                      <a:pos x="657" y="816"/>
                    </a:cxn>
                    <a:cxn ang="0">
                      <a:pos x="588" y="816"/>
                    </a:cxn>
                    <a:cxn ang="0">
                      <a:pos x="588" y="81"/>
                    </a:cxn>
                    <a:cxn ang="0">
                      <a:pos x="68" y="81"/>
                    </a:cxn>
                    <a:cxn ang="0">
                      <a:pos x="68" y="816"/>
                    </a:cxn>
                    <a:cxn ang="0">
                      <a:pos x="0" y="816"/>
                    </a:cxn>
                    <a:cxn ang="0">
                      <a:pos x="0" y="816"/>
                    </a:cxn>
                    <a:cxn ang="0">
                      <a:pos x="0" y="816"/>
                    </a:cxn>
                  </a:cxnLst>
                  <a:rect l="0" t="0" r="r" b="b"/>
                  <a:pathLst>
                    <a:path w="657" h="816">
                      <a:moveTo>
                        <a:pt x="0" y="816"/>
                      </a:moveTo>
                      <a:lnTo>
                        <a:pt x="0" y="0"/>
                      </a:lnTo>
                      <a:lnTo>
                        <a:pt x="657" y="0"/>
                      </a:lnTo>
                      <a:lnTo>
                        <a:pt x="657" y="816"/>
                      </a:lnTo>
                      <a:lnTo>
                        <a:pt x="588" y="816"/>
                      </a:lnTo>
                      <a:lnTo>
                        <a:pt x="588" y="81"/>
                      </a:lnTo>
                      <a:lnTo>
                        <a:pt x="68" y="81"/>
                      </a:lnTo>
                      <a:lnTo>
                        <a:pt x="68" y="816"/>
                      </a:lnTo>
                      <a:lnTo>
                        <a:pt x="0" y="81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 name="Freeform 270"/>
                <p:cNvSpPr>
                  <a:spLocks noChangeAspect="1"/>
                </p:cNvSpPr>
                <p:nvPr/>
              </p:nvSpPr>
              <p:spPr bwMode="auto">
                <a:xfrm>
                  <a:off x="5270" y="8550"/>
                  <a:ext cx="192" cy="59"/>
                </a:xfrm>
                <a:custGeom>
                  <a:avLst/>
                  <a:gdLst/>
                  <a:ahLst/>
                  <a:cxnLst>
                    <a:cxn ang="0">
                      <a:pos x="0" y="0"/>
                    </a:cxn>
                    <a:cxn ang="0">
                      <a:pos x="159" y="245"/>
                    </a:cxn>
                    <a:cxn ang="0">
                      <a:pos x="499" y="245"/>
                    </a:cxn>
                    <a:cxn ang="0">
                      <a:pos x="657" y="0"/>
                    </a:cxn>
                    <a:cxn ang="0">
                      <a:pos x="0" y="0"/>
                    </a:cxn>
                    <a:cxn ang="0">
                      <a:pos x="0" y="0"/>
                    </a:cxn>
                    <a:cxn ang="0">
                      <a:pos x="0" y="0"/>
                    </a:cxn>
                  </a:cxnLst>
                  <a:rect l="0" t="0" r="r" b="b"/>
                  <a:pathLst>
                    <a:path w="657" h="245">
                      <a:moveTo>
                        <a:pt x="0" y="0"/>
                      </a:moveTo>
                      <a:lnTo>
                        <a:pt x="159" y="245"/>
                      </a:lnTo>
                      <a:lnTo>
                        <a:pt x="499" y="245"/>
                      </a:lnTo>
                      <a:lnTo>
                        <a:pt x="657"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 name="Freeform 269"/>
                <p:cNvSpPr>
                  <a:spLocks noChangeAspect="1"/>
                </p:cNvSpPr>
                <p:nvPr/>
              </p:nvSpPr>
              <p:spPr bwMode="auto">
                <a:xfrm>
                  <a:off x="5270" y="8505"/>
                  <a:ext cx="192" cy="45"/>
                </a:xfrm>
                <a:custGeom>
                  <a:avLst/>
                  <a:gdLst/>
                  <a:ahLst/>
                  <a:cxnLst>
                    <a:cxn ang="0">
                      <a:pos x="657" y="188"/>
                    </a:cxn>
                    <a:cxn ang="0">
                      <a:pos x="657" y="0"/>
                    </a:cxn>
                    <a:cxn ang="0">
                      <a:pos x="0" y="0"/>
                    </a:cxn>
                    <a:cxn ang="0">
                      <a:pos x="0" y="188"/>
                    </a:cxn>
                    <a:cxn ang="0">
                      <a:pos x="68" y="188"/>
                    </a:cxn>
                    <a:cxn ang="0">
                      <a:pos x="68" y="81"/>
                    </a:cxn>
                    <a:cxn ang="0">
                      <a:pos x="588" y="81"/>
                    </a:cxn>
                    <a:cxn ang="0">
                      <a:pos x="588" y="188"/>
                    </a:cxn>
                    <a:cxn ang="0">
                      <a:pos x="657" y="188"/>
                    </a:cxn>
                    <a:cxn ang="0">
                      <a:pos x="657" y="188"/>
                    </a:cxn>
                    <a:cxn ang="0">
                      <a:pos x="657" y="188"/>
                    </a:cxn>
                  </a:cxnLst>
                  <a:rect l="0" t="0" r="r" b="b"/>
                  <a:pathLst>
                    <a:path w="657" h="188">
                      <a:moveTo>
                        <a:pt x="657" y="188"/>
                      </a:moveTo>
                      <a:lnTo>
                        <a:pt x="657" y="0"/>
                      </a:lnTo>
                      <a:lnTo>
                        <a:pt x="0" y="0"/>
                      </a:lnTo>
                      <a:lnTo>
                        <a:pt x="0" y="188"/>
                      </a:lnTo>
                      <a:lnTo>
                        <a:pt x="68" y="188"/>
                      </a:lnTo>
                      <a:lnTo>
                        <a:pt x="68" y="81"/>
                      </a:lnTo>
                      <a:lnTo>
                        <a:pt x="588" y="81"/>
                      </a:lnTo>
                      <a:lnTo>
                        <a:pt x="588" y="188"/>
                      </a:lnTo>
                      <a:lnTo>
                        <a:pt x="657" y="18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 name="Freeform 268"/>
                <p:cNvSpPr>
                  <a:spLocks noChangeAspect="1"/>
                </p:cNvSpPr>
                <p:nvPr/>
              </p:nvSpPr>
              <p:spPr bwMode="auto">
                <a:xfrm>
                  <a:off x="5284" y="8656"/>
                  <a:ext cx="164" cy="19"/>
                </a:xfrm>
                <a:custGeom>
                  <a:avLst/>
                  <a:gdLst/>
                  <a:ahLst/>
                  <a:cxnLst>
                    <a:cxn ang="0">
                      <a:pos x="0" y="0"/>
                    </a:cxn>
                    <a:cxn ang="0">
                      <a:pos x="565" y="0"/>
                    </a:cxn>
                    <a:cxn ang="0">
                      <a:pos x="565" y="80"/>
                    </a:cxn>
                    <a:cxn ang="0">
                      <a:pos x="0" y="80"/>
                    </a:cxn>
                    <a:cxn ang="0">
                      <a:pos x="0" y="0"/>
                    </a:cxn>
                    <a:cxn ang="0">
                      <a:pos x="0" y="0"/>
                    </a:cxn>
                    <a:cxn ang="0">
                      <a:pos x="0" y="0"/>
                    </a:cxn>
                  </a:cxnLst>
                  <a:rect l="0" t="0" r="r" b="b"/>
                  <a:pathLst>
                    <a:path w="565" h="80">
                      <a:moveTo>
                        <a:pt x="0" y="0"/>
                      </a:moveTo>
                      <a:lnTo>
                        <a:pt x="565" y="0"/>
                      </a:lnTo>
                      <a:lnTo>
                        <a:pt x="565" y="80"/>
                      </a:lnTo>
                      <a:lnTo>
                        <a:pt x="0" y="8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 name="Freeform 267"/>
                <p:cNvSpPr>
                  <a:spLocks noChangeAspect="1"/>
                </p:cNvSpPr>
                <p:nvPr/>
              </p:nvSpPr>
              <p:spPr bwMode="auto">
                <a:xfrm>
                  <a:off x="5284" y="8702"/>
                  <a:ext cx="164" cy="19"/>
                </a:xfrm>
                <a:custGeom>
                  <a:avLst/>
                  <a:gdLst/>
                  <a:ahLst/>
                  <a:cxnLst>
                    <a:cxn ang="0">
                      <a:pos x="0" y="0"/>
                    </a:cxn>
                    <a:cxn ang="0">
                      <a:pos x="565" y="0"/>
                    </a:cxn>
                    <a:cxn ang="0">
                      <a:pos x="565" y="80"/>
                    </a:cxn>
                    <a:cxn ang="0">
                      <a:pos x="0" y="80"/>
                    </a:cxn>
                    <a:cxn ang="0">
                      <a:pos x="0" y="0"/>
                    </a:cxn>
                    <a:cxn ang="0">
                      <a:pos x="0" y="0"/>
                    </a:cxn>
                    <a:cxn ang="0">
                      <a:pos x="0" y="0"/>
                    </a:cxn>
                  </a:cxnLst>
                  <a:rect l="0" t="0" r="r" b="b"/>
                  <a:pathLst>
                    <a:path w="565" h="80">
                      <a:moveTo>
                        <a:pt x="0" y="0"/>
                      </a:moveTo>
                      <a:lnTo>
                        <a:pt x="565" y="0"/>
                      </a:lnTo>
                      <a:lnTo>
                        <a:pt x="565" y="80"/>
                      </a:lnTo>
                      <a:lnTo>
                        <a:pt x="0" y="8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266"/>
                <p:cNvSpPr>
                  <a:spLocks noChangeAspect="1"/>
                </p:cNvSpPr>
                <p:nvPr/>
              </p:nvSpPr>
              <p:spPr bwMode="auto">
                <a:xfrm>
                  <a:off x="5363" y="8412"/>
                  <a:ext cx="13" cy="99"/>
                </a:xfrm>
                <a:custGeom>
                  <a:avLst/>
                  <a:gdLst/>
                  <a:ahLst/>
                  <a:cxnLst>
                    <a:cxn ang="0">
                      <a:pos x="0" y="406"/>
                    </a:cxn>
                    <a:cxn ang="0">
                      <a:pos x="0" y="0"/>
                    </a:cxn>
                    <a:cxn ang="0">
                      <a:pos x="45" y="0"/>
                    </a:cxn>
                    <a:cxn ang="0">
                      <a:pos x="45" y="406"/>
                    </a:cxn>
                    <a:cxn ang="0">
                      <a:pos x="0" y="406"/>
                    </a:cxn>
                    <a:cxn ang="0">
                      <a:pos x="0" y="406"/>
                    </a:cxn>
                    <a:cxn ang="0">
                      <a:pos x="0" y="406"/>
                    </a:cxn>
                  </a:cxnLst>
                  <a:rect l="0" t="0" r="r" b="b"/>
                  <a:pathLst>
                    <a:path w="45" h="406">
                      <a:moveTo>
                        <a:pt x="0" y="406"/>
                      </a:moveTo>
                      <a:lnTo>
                        <a:pt x="0" y="0"/>
                      </a:lnTo>
                      <a:lnTo>
                        <a:pt x="45" y="0"/>
                      </a:lnTo>
                      <a:lnTo>
                        <a:pt x="45" y="406"/>
                      </a:lnTo>
                      <a:lnTo>
                        <a:pt x="0" y="40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44" name="AutoShape 264"/>
              <p:cNvSpPr>
                <a:spLocks noChangeShapeType="1"/>
              </p:cNvSpPr>
              <p:nvPr/>
            </p:nvSpPr>
            <p:spPr bwMode="auto">
              <a:xfrm>
                <a:off x="1799" y="8117"/>
                <a:ext cx="2717" cy="0"/>
              </a:xfrm>
              <a:prstGeom prst="straightConnector1">
                <a:avLst/>
              </a:pr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42" name="Image 1"/>
            <p:cNvPicPr>
              <a:picLocks noChangeArrowheads="1"/>
            </p:cNvPicPr>
            <p:nvPr/>
          </p:nvPicPr>
          <p:blipFill>
            <a:blip r:embed="rId2"/>
            <a:srcRect/>
            <a:stretch>
              <a:fillRect/>
            </a:stretch>
          </p:blipFill>
          <p:spPr bwMode="auto">
            <a:xfrm>
              <a:off x="3292541" y="2762927"/>
              <a:ext cx="720659" cy="227282"/>
            </a:xfrm>
            <a:prstGeom prst="rect">
              <a:avLst/>
            </a:prstGeom>
            <a:noFill/>
          </p:spPr>
        </p:pic>
      </p:grpSp>
      <p:grpSp>
        <p:nvGrpSpPr>
          <p:cNvPr id="165" name="Grouper 164"/>
          <p:cNvGrpSpPr/>
          <p:nvPr/>
        </p:nvGrpSpPr>
        <p:grpSpPr>
          <a:xfrm>
            <a:off x="5171768" y="4902646"/>
            <a:ext cx="2743200" cy="693411"/>
            <a:chOff x="1270000" y="2306678"/>
            <a:chExt cx="2743200" cy="693411"/>
          </a:xfrm>
        </p:grpSpPr>
        <p:grpSp>
          <p:nvGrpSpPr>
            <p:cNvPr id="166" name="Group 263"/>
            <p:cNvGrpSpPr>
              <a:grpSpLocks/>
            </p:cNvGrpSpPr>
            <p:nvPr/>
          </p:nvGrpSpPr>
          <p:grpSpPr bwMode="auto">
            <a:xfrm>
              <a:off x="1270000" y="2306678"/>
              <a:ext cx="2712803" cy="693411"/>
              <a:chOff x="1784" y="7367"/>
              <a:chExt cx="2732" cy="750"/>
            </a:xfrm>
          </p:grpSpPr>
          <p:grpSp>
            <p:nvGrpSpPr>
              <p:cNvPr id="168" name="Group 265"/>
              <p:cNvGrpSpPr>
                <a:grpSpLocks noChangeAspect="1"/>
              </p:cNvGrpSpPr>
              <p:nvPr/>
            </p:nvGrpSpPr>
            <p:grpSpPr bwMode="auto">
              <a:xfrm>
                <a:off x="1773" y="7336"/>
                <a:ext cx="960" cy="745"/>
                <a:chOff x="5132" y="8412"/>
                <a:chExt cx="902" cy="582"/>
              </a:xfrm>
            </p:grpSpPr>
            <p:sp>
              <p:nvSpPr>
                <p:cNvPr id="170" name="Freeform 285"/>
                <p:cNvSpPr>
                  <a:spLocks noChangeAspect="1"/>
                </p:cNvSpPr>
                <p:nvPr/>
              </p:nvSpPr>
              <p:spPr bwMode="auto">
                <a:xfrm>
                  <a:off x="5282" y="8517"/>
                  <a:ext cx="167" cy="288"/>
                </a:xfrm>
                <a:custGeom>
                  <a:avLst/>
                  <a:gdLst/>
                  <a:ahLst/>
                  <a:cxnLst>
                    <a:cxn ang="0">
                      <a:pos x="0" y="1185"/>
                    </a:cxn>
                    <a:cxn ang="0">
                      <a:pos x="0" y="424"/>
                    </a:cxn>
                    <a:cxn ang="0">
                      <a:pos x="182" y="424"/>
                    </a:cxn>
                    <a:cxn ang="0">
                      <a:pos x="0" y="133"/>
                    </a:cxn>
                    <a:cxn ang="0">
                      <a:pos x="0" y="0"/>
                    </a:cxn>
                    <a:cxn ang="0">
                      <a:pos x="574" y="0"/>
                    </a:cxn>
                    <a:cxn ang="0">
                      <a:pos x="574" y="133"/>
                    </a:cxn>
                    <a:cxn ang="0">
                      <a:pos x="400" y="424"/>
                    </a:cxn>
                    <a:cxn ang="0">
                      <a:pos x="574" y="424"/>
                    </a:cxn>
                    <a:cxn ang="0">
                      <a:pos x="574" y="1185"/>
                    </a:cxn>
                    <a:cxn ang="0">
                      <a:pos x="0" y="1185"/>
                    </a:cxn>
                    <a:cxn ang="0">
                      <a:pos x="0" y="1185"/>
                    </a:cxn>
                    <a:cxn ang="0">
                      <a:pos x="0" y="1185"/>
                    </a:cxn>
                  </a:cxnLst>
                  <a:rect l="0" t="0" r="r" b="b"/>
                  <a:pathLst>
                    <a:path w="574" h="1185">
                      <a:moveTo>
                        <a:pt x="0" y="1185"/>
                      </a:moveTo>
                      <a:lnTo>
                        <a:pt x="0" y="424"/>
                      </a:lnTo>
                      <a:lnTo>
                        <a:pt x="182" y="424"/>
                      </a:lnTo>
                      <a:lnTo>
                        <a:pt x="0" y="133"/>
                      </a:lnTo>
                      <a:lnTo>
                        <a:pt x="0" y="0"/>
                      </a:lnTo>
                      <a:lnTo>
                        <a:pt x="574" y="0"/>
                      </a:lnTo>
                      <a:lnTo>
                        <a:pt x="574" y="133"/>
                      </a:lnTo>
                      <a:lnTo>
                        <a:pt x="400" y="424"/>
                      </a:lnTo>
                      <a:lnTo>
                        <a:pt x="574" y="424"/>
                      </a:lnTo>
                      <a:lnTo>
                        <a:pt x="574" y="1185"/>
                      </a:lnTo>
                      <a:lnTo>
                        <a:pt x="0" y="1185"/>
                      </a:lnTo>
                      <a:close/>
                    </a:path>
                  </a:pathLst>
                </a:custGeom>
                <a:solidFill>
                  <a:srgbClr val="E8E6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 name="Freeform 284"/>
                <p:cNvSpPr>
                  <a:spLocks noChangeAspect="1"/>
                </p:cNvSpPr>
                <p:nvPr/>
              </p:nvSpPr>
              <p:spPr bwMode="auto">
                <a:xfrm>
                  <a:off x="5663" y="8768"/>
                  <a:ext cx="215" cy="37"/>
                </a:xfrm>
                <a:custGeom>
                  <a:avLst/>
                  <a:gdLst/>
                  <a:ahLst/>
                  <a:cxnLst>
                    <a:cxn ang="0">
                      <a:pos x="0" y="158"/>
                    </a:cxn>
                    <a:cxn ang="0">
                      <a:pos x="0" y="0"/>
                    </a:cxn>
                    <a:cxn ang="0">
                      <a:pos x="745" y="0"/>
                    </a:cxn>
                    <a:cxn ang="0">
                      <a:pos x="745" y="158"/>
                    </a:cxn>
                    <a:cxn ang="0">
                      <a:pos x="0" y="158"/>
                    </a:cxn>
                    <a:cxn ang="0">
                      <a:pos x="0" y="158"/>
                    </a:cxn>
                    <a:cxn ang="0">
                      <a:pos x="0" y="158"/>
                    </a:cxn>
                  </a:cxnLst>
                  <a:rect l="0" t="0" r="r" b="b"/>
                  <a:pathLst>
                    <a:path w="745" h="158">
                      <a:moveTo>
                        <a:pt x="0" y="158"/>
                      </a:moveTo>
                      <a:lnTo>
                        <a:pt x="0" y="0"/>
                      </a:lnTo>
                      <a:lnTo>
                        <a:pt x="745" y="0"/>
                      </a:lnTo>
                      <a:lnTo>
                        <a:pt x="745" y="158"/>
                      </a:lnTo>
                      <a:lnTo>
                        <a:pt x="0" y="158"/>
                      </a:lnTo>
                      <a:close/>
                    </a:path>
                  </a:pathLst>
                </a:custGeom>
                <a:solidFill>
                  <a:srgbClr val="E8E6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 name="Freeform 283"/>
                <p:cNvSpPr>
                  <a:spLocks noChangeAspect="1"/>
                </p:cNvSpPr>
                <p:nvPr/>
              </p:nvSpPr>
              <p:spPr bwMode="auto">
                <a:xfrm>
                  <a:off x="5187" y="8811"/>
                  <a:ext cx="785" cy="171"/>
                </a:xfrm>
                <a:custGeom>
                  <a:avLst/>
                  <a:gdLst/>
                  <a:ahLst/>
                  <a:cxnLst>
                    <a:cxn ang="0">
                      <a:pos x="0" y="700"/>
                    </a:cxn>
                    <a:cxn ang="0">
                      <a:pos x="0" y="0"/>
                    </a:cxn>
                    <a:cxn ang="0">
                      <a:pos x="2709" y="0"/>
                    </a:cxn>
                    <a:cxn ang="0">
                      <a:pos x="2709" y="700"/>
                    </a:cxn>
                    <a:cxn ang="0">
                      <a:pos x="0" y="700"/>
                    </a:cxn>
                    <a:cxn ang="0">
                      <a:pos x="0" y="700"/>
                    </a:cxn>
                    <a:cxn ang="0">
                      <a:pos x="0" y="700"/>
                    </a:cxn>
                  </a:cxnLst>
                  <a:rect l="0" t="0" r="r" b="b"/>
                  <a:pathLst>
                    <a:path w="2709" h="700">
                      <a:moveTo>
                        <a:pt x="0" y="700"/>
                      </a:moveTo>
                      <a:lnTo>
                        <a:pt x="0" y="0"/>
                      </a:lnTo>
                      <a:lnTo>
                        <a:pt x="2709" y="0"/>
                      </a:lnTo>
                      <a:lnTo>
                        <a:pt x="2709" y="700"/>
                      </a:lnTo>
                      <a:lnTo>
                        <a:pt x="0" y="700"/>
                      </a:lnTo>
                      <a:close/>
                    </a:path>
                  </a:pathLst>
                </a:custGeom>
                <a:solidFill>
                  <a:srgbClr val="C1C0D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 name="Freeform 282"/>
                <p:cNvSpPr>
                  <a:spLocks noChangeAspect="1"/>
                </p:cNvSpPr>
                <p:nvPr/>
              </p:nvSpPr>
              <p:spPr bwMode="auto">
                <a:xfrm>
                  <a:off x="5178" y="8802"/>
                  <a:ext cx="804" cy="177"/>
                </a:xfrm>
                <a:custGeom>
                  <a:avLst/>
                  <a:gdLst/>
                  <a:ahLst/>
                  <a:cxnLst>
                    <a:cxn ang="0">
                      <a:pos x="0" y="734"/>
                    </a:cxn>
                    <a:cxn ang="0">
                      <a:pos x="0" y="0"/>
                    </a:cxn>
                    <a:cxn ang="0">
                      <a:pos x="2766" y="0"/>
                    </a:cxn>
                    <a:cxn ang="0">
                      <a:pos x="2766" y="734"/>
                    </a:cxn>
                    <a:cxn ang="0">
                      <a:pos x="2699" y="734"/>
                    </a:cxn>
                    <a:cxn ang="0">
                      <a:pos x="2699" y="83"/>
                    </a:cxn>
                    <a:cxn ang="0">
                      <a:pos x="68" y="83"/>
                    </a:cxn>
                    <a:cxn ang="0">
                      <a:pos x="68" y="734"/>
                    </a:cxn>
                    <a:cxn ang="0">
                      <a:pos x="0" y="734"/>
                    </a:cxn>
                    <a:cxn ang="0">
                      <a:pos x="0" y="734"/>
                    </a:cxn>
                    <a:cxn ang="0">
                      <a:pos x="0" y="734"/>
                    </a:cxn>
                  </a:cxnLst>
                  <a:rect l="0" t="0" r="r" b="b"/>
                  <a:pathLst>
                    <a:path w="2766" h="734">
                      <a:moveTo>
                        <a:pt x="0" y="734"/>
                      </a:moveTo>
                      <a:lnTo>
                        <a:pt x="0" y="0"/>
                      </a:lnTo>
                      <a:lnTo>
                        <a:pt x="2766" y="0"/>
                      </a:lnTo>
                      <a:lnTo>
                        <a:pt x="2766" y="734"/>
                      </a:lnTo>
                      <a:lnTo>
                        <a:pt x="2699" y="734"/>
                      </a:lnTo>
                      <a:lnTo>
                        <a:pt x="2699" y="83"/>
                      </a:lnTo>
                      <a:lnTo>
                        <a:pt x="68" y="83"/>
                      </a:lnTo>
                      <a:lnTo>
                        <a:pt x="68" y="734"/>
                      </a:lnTo>
                      <a:lnTo>
                        <a:pt x="0" y="73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281"/>
                <p:cNvSpPr>
                  <a:spLocks noChangeAspect="1"/>
                </p:cNvSpPr>
                <p:nvPr/>
              </p:nvSpPr>
              <p:spPr bwMode="auto">
                <a:xfrm>
                  <a:off x="5132" y="8894"/>
                  <a:ext cx="902" cy="100"/>
                </a:xfrm>
                <a:custGeom>
                  <a:avLst/>
                  <a:gdLst/>
                  <a:ahLst/>
                  <a:cxnLst>
                    <a:cxn ang="0">
                      <a:pos x="0" y="407"/>
                    </a:cxn>
                    <a:cxn ang="0">
                      <a:pos x="3108" y="407"/>
                    </a:cxn>
                    <a:cxn ang="0">
                      <a:pos x="3108" y="324"/>
                    </a:cxn>
                    <a:cxn ang="0">
                      <a:pos x="2450" y="324"/>
                    </a:cxn>
                    <a:cxn ang="0">
                      <a:pos x="2450" y="0"/>
                    </a:cxn>
                    <a:cxn ang="0">
                      <a:pos x="2224" y="0"/>
                    </a:cxn>
                    <a:cxn ang="0">
                      <a:pos x="2224" y="324"/>
                    </a:cxn>
                    <a:cxn ang="0">
                      <a:pos x="0" y="324"/>
                    </a:cxn>
                    <a:cxn ang="0">
                      <a:pos x="0" y="407"/>
                    </a:cxn>
                    <a:cxn ang="0">
                      <a:pos x="0" y="407"/>
                    </a:cxn>
                    <a:cxn ang="0">
                      <a:pos x="0" y="407"/>
                    </a:cxn>
                  </a:cxnLst>
                  <a:rect l="0" t="0" r="r" b="b"/>
                  <a:pathLst>
                    <a:path w="3108" h="407">
                      <a:moveTo>
                        <a:pt x="0" y="407"/>
                      </a:moveTo>
                      <a:lnTo>
                        <a:pt x="3108" y="407"/>
                      </a:lnTo>
                      <a:lnTo>
                        <a:pt x="3108" y="324"/>
                      </a:lnTo>
                      <a:lnTo>
                        <a:pt x="2450" y="324"/>
                      </a:lnTo>
                      <a:lnTo>
                        <a:pt x="2450" y="0"/>
                      </a:lnTo>
                      <a:lnTo>
                        <a:pt x="2224" y="0"/>
                      </a:lnTo>
                      <a:lnTo>
                        <a:pt x="2224" y="324"/>
                      </a:lnTo>
                      <a:lnTo>
                        <a:pt x="0" y="324"/>
                      </a:lnTo>
                      <a:lnTo>
                        <a:pt x="0" y="40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 name="Freeform 280"/>
                <p:cNvSpPr>
                  <a:spLocks noChangeAspect="1"/>
                </p:cNvSpPr>
                <p:nvPr/>
              </p:nvSpPr>
              <p:spPr bwMode="auto">
                <a:xfrm>
                  <a:off x="5225" y="8847"/>
                  <a:ext cx="157" cy="20"/>
                </a:xfrm>
                <a:custGeom>
                  <a:avLst/>
                  <a:gdLst/>
                  <a:ahLst/>
                  <a:cxnLst>
                    <a:cxn ang="0">
                      <a:pos x="0" y="0"/>
                    </a:cxn>
                    <a:cxn ang="0">
                      <a:pos x="0" y="82"/>
                    </a:cxn>
                    <a:cxn ang="0">
                      <a:pos x="540" y="82"/>
                    </a:cxn>
                    <a:cxn ang="0">
                      <a:pos x="540" y="0"/>
                    </a:cxn>
                    <a:cxn ang="0">
                      <a:pos x="0" y="0"/>
                    </a:cxn>
                    <a:cxn ang="0">
                      <a:pos x="0" y="0"/>
                    </a:cxn>
                    <a:cxn ang="0">
                      <a:pos x="0" y="0"/>
                    </a:cxn>
                  </a:cxnLst>
                  <a:rect l="0" t="0" r="r" b="b"/>
                  <a:pathLst>
                    <a:path w="540" h="82">
                      <a:moveTo>
                        <a:pt x="0" y="0"/>
                      </a:moveTo>
                      <a:lnTo>
                        <a:pt x="0" y="82"/>
                      </a:lnTo>
                      <a:lnTo>
                        <a:pt x="540" y="82"/>
                      </a:lnTo>
                      <a:lnTo>
                        <a:pt x="54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279"/>
                <p:cNvSpPr>
                  <a:spLocks noChangeAspect="1"/>
                </p:cNvSpPr>
                <p:nvPr/>
              </p:nvSpPr>
              <p:spPr bwMode="auto">
                <a:xfrm>
                  <a:off x="5409" y="8847"/>
                  <a:ext cx="157" cy="20"/>
                </a:xfrm>
                <a:custGeom>
                  <a:avLst/>
                  <a:gdLst/>
                  <a:ahLst/>
                  <a:cxnLst>
                    <a:cxn ang="0">
                      <a:pos x="0" y="0"/>
                    </a:cxn>
                    <a:cxn ang="0">
                      <a:pos x="0" y="82"/>
                    </a:cxn>
                    <a:cxn ang="0">
                      <a:pos x="542" y="82"/>
                    </a:cxn>
                    <a:cxn ang="0">
                      <a:pos x="542" y="0"/>
                    </a:cxn>
                    <a:cxn ang="0">
                      <a:pos x="0" y="0"/>
                    </a:cxn>
                    <a:cxn ang="0">
                      <a:pos x="0" y="0"/>
                    </a:cxn>
                    <a:cxn ang="0">
                      <a:pos x="0" y="0"/>
                    </a:cxn>
                  </a:cxnLst>
                  <a:rect l="0" t="0" r="r" b="b"/>
                  <a:pathLst>
                    <a:path w="542" h="82">
                      <a:moveTo>
                        <a:pt x="0" y="0"/>
                      </a:moveTo>
                      <a:lnTo>
                        <a:pt x="0" y="82"/>
                      </a:lnTo>
                      <a:lnTo>
                        <a:pt x="542" y="82"/>
                      </a:lnTo>
                      <a:lnTo>
                        <a:pt x="542"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278"/>
                <p:cNvSpPr>
                  <a:spLocks noChangeAspect="1"/>
                </p:cNvSpPr>
                <p:nvPr/>
              </p:nvSpPr>
              <p:spPr bwMode="auto">
                <a:xfrm>
                  <a:off x="5593" y="8847"/>
                  <a:ext cx="158" cy="20"/>
                </a:xfrm>
                <a:custGeom>
                  <a:avLst/>
                  <a:gdLst/>
                  <a:ahLst/>
                  <a:cxnLst>
                    <a:cxn ang="0">
                      <a:pos x="0" y="0"/>
                    </a:cxn>
                    <a:cxn ang="0">
                      <a:pos x="0" y="82"/>
                    </a:cxn>
                    <a:cxn ang="0">
                      <a:pos x="543" y="82"/>
                    </a:cxn>
                    <a:cxn ang="0">
                      <a:pos x="543" y="0"/>
                    </a:cxn>
                    <a:cxn ang="0">
                      <a:pos x="0" y="0"/>
                    </a:cxn>
                    <a:cxn ang="0">
                      <a:pos x="0" y="0"/>
                    </a:cxn>
                    <a:cxn ang="0">
                      <a:pos x="0" y="0"/>
                    </a:cxn>
                  </a:cxnLst>
                  <a:rect l="0" t="0" r="r" b="b"/>
                  <a:pathLst>
                    <a:path w="543" h="82">
                      <a:moveTo>
                        <a:pt x="0" y="0"/>
                      </a:moveTo>
                      <a:lnTo>
                        <a:pt x="0" y="82"/>
                      </a:lnTo>
                      <a:lnTo>
                        <a:pt x="543" y="82"/>
                      </a:lnTo>
                      <a:lnTo>
                        <a:pt x="543"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277"/>
                <p:cNvSpPr>
                  <a:spLocks noChangeAspect="1"/>
                </p:cNvSpPr>
                <p:nvPr/>
              </p:nvSpPr>
              <p:spPr bwMode="auto">
                <a:xfrm>
                  <a:off x="5870" y="8894"/>
                  <a:ext cx="65" cy="54"/>
                </a:xfrm>
                <a:custGeom>
                  <a:avLst/>
                  <a:gdLst/>
                  <a:ahLst/>
                  <a:cxnLst>
                    <a:cxn ang="0">
                      <a:pos x="0" y="0"/>
                    </a:cxn>
                    <a:cxn ang="0">
                      <a:pos x="0" y="218"/>
                    </a:cxn>
                    <a:cxn ang="0">
                      <a:pos x="226" y="218"/>
                    </a:cxn>
                    <a:cxn ang="0">
                      <a:pos x="226" y="0"/>
                    </a:cxn>
                    <a:cxn ang="0">
                      <a:pos x="0" y="0"/>
                    </a:cxn>
                    <a:cxn ang="0">
                      <a:pos x="0" y="0"/>
                    </a:cxn>
                    <a:cxn ang="0">
                      <a:pos x="0" y="0"/>
                    </a:cxn>
                  </a:cxnLst>
                  <a:rect l="0" t="0" r="r" b="b"/>
                  <a:pathLst>
                    <a:path w="226" h="218">
                      <a:moveTo>
                        <a:pt x="0" y="0"/>
                      </a:moveTo>
                      <a:lnTo>
                        <a:pt x="0" y="218"/>
                      </a:lnTo>
                      <a:lnTo>
                        <a:pt x="226" y="218"/>
                      </a:lnTo>
                      <a:lnTo>
                        <a:pt x="226"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 name="Freeform 276"/>
                <p:cNvSpPr>
                  <a:spLocks noChangeAspect="1"/>
                </p:cNvSpPr>
                <p:nvPr/>
              </p:nvSpPr>
              <p:spPr bwMode="auto">
                <a:xfrm>
                  <a:off x="5225" y="8894"/>
                  <a:ext cx="157" cy="54"/>
                </a:xfrm>
                <a:custGeom>
                  <a:avLst/>
                  <a:gdLst/>
                  <a:ahLst/>
                  <a:cxnLst>
                    <a:cxn ang="0">
                      <a:pos x="0" y="0"/>
                    </a:cxn>
                    <a:cxn ang="0">
                      <a:pos x="0" y="218"/>
                    </a:cxn>
                    <a:cxn ang="0">
                      <a:pos x="540" y="218"/>
                    </a:cxn>
                    <a:cxn ang="0">
                      <a:pos x="540" y="0"/>
                    </a:cxn>
                    <a:cxn ang="0">
                      <a:pos x="0" y="0"/>
                    </a:cxn>
                    <a:cxn ang="0">
                      <a:pos x="0" y="0"/>
                    </a:cxn>
                    <a:cxn ang="0">
                      <a:pos x="0" y="0"/>
                    </a:cxn>
                  </a:cxnLst>
                  <a:rect l="0" t="0" r="r" b="b"/>
                  <a:pathLst>
                    <a:path w="540" h="218">
                      <a:moveTo>
                        <a:pt x="0" y="0"/>
                      </a:moveTo>
                      <a:lnTo>
                        <a:pt x="0" y="218"/>
                      </a:lnTo>
                      <a:lnTo>
                        <a:pt x="540" y="218"/>
                      </a:lnTo>
                      <a:lnTo>
                        <a:pt x="54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 name="Freeform 275"/>
                <p:cNvSpPr>
                  <a:spLocks noChangeAspect="1"/>
                </p:cNvSpPr>
                <p:nvPr/>
              </p:nvSpPr>
              <p:spPr bwMode="auto">
                <a:xfrm>
                  <a:off x="5409" y="8894"/>
                  <a:ext cx="157" cy="54"/>
                </a:xfrm>
                <a:custGeom>
                  <a:avLst/>
                  <a:gdLst/>
                  <a:ahLst/>
                  <a:cxnLst>
                    <a:cxn ang="0">
                      <a:pos x="0" y="0"/>
                    </a:cxn>
                    <a:cxn ang="0">
                      <a:pos x="0" y="218"/>
                    </a:cxn>
                    <a:cxn ang="0">
                      <a:pos x="542" y="218"/>
                    </a:cxn>
                    <a:cxn ang="0">
                      <a:pos x="542" y="0"/>
                    </a:cxn>
                    <a:cxn ang="0">
                      <a:pos x="0" y="0"/>
                    </a:cxn>
                    <a:cxn ang="0">
                      <a:pos x="0" y="0"/>
                    </a:cxn>
                    <a:cxn ang="0">
                      <a:pos x="0" y="0"/>
                    </a:cxn>
                  </a:cxnLst>
                  <a:rect l="0" t="0" r="r" b="b"/>
                  <a:pathLst>
                    <a:path w="542" h="218">
                      <a:moveTo>
                        <a:pt x="0" y="0"/>
                      </a:moveTo>
                      <a:lnTo>
                        <a:pt x="0" y="218"/>
                      </a:lnTo>
                      <a:lnTo>
                        <a:pt x="542" y="218"/>
                      </a:lnTo>
                      <a:lnTo>
                        <a:pt x="542"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 name="Freeform 274"/>
                <p:cNvSpPr>
                  <a:spLocks noChangeAspect="1"/>
                </p:cNvSpPr>
                <p:nvPr/>
              </p:nvSpPr>
              <p:spPr bwMode="auto">
                <a:xfrm>
                  <a:off x="5593" y="8894"/>
                  <a:ext cx="158" cy="54"/>
                </a:xfrm>
                <a:custGeom>
                  <a:avLst/>
                  <a:gdLst/>
                  <a:ahLst/>
                  <a:cxnLst>
                    <a:cxn ang="0">
                      <a:pos x="0" y="0"/>
                    </a:cxn>
                    <a:cxn ang="0">
                      <a:pos x="0" y="218"/>
                    </a:cxn>
                    <a:cxn ang="0">
                      <a:pos x="543" y="218"/>
                    </a:cxn>
                    <a:cxn ang="0">
                      <a:pos x="543" y="0"/>
                    </a:cxn>
                    <a:cxn ang="0">
                      <a:pos x="0" y="0"/>
                    </a:cxn>
                    <a:cxn ang="0">
                      <a:pos x="0" y="0"/>
                    </a:cxn>
                    <a:cxn ang="0">
                      <a:pos x="0" y="0"/>
                    </a:cxn>
                  </a:cxnLst>
                  <a:rect l="0" t="0" r="r" b="b"/>
                  <a:pathLst>
                    <a:path w="543" h="218">
                      <a:moveTo>
                        <a:pt x="0" y="0"/>
                      </a:moveTo>
                      <a:lnTo>
                        <a:pt x="0" y="218"/>
                      </a:lnTo>
                      <a:lnTo>
                        <a:pt x="543" y="218"/>
                      </a:lnTo>
                      <a:lnTo>
                        <a:pt x="543"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 name="Freeform 273"/>
                <p:cNvSpPr>
                  <a:spLocks noChangeAspect="1"/>
                </p:cNvSpPr>
                <p:nvPr/>
              </p:nvSpPr>
              <p:spPr bwMode="auto">
                <a:xfrm>
                  <a:off x="5777" y="8847"/>
                  <a:ext cx="158" cy="20"/>
                </a:xfrm>
                <a:custGeom>
                  <a:avLst/>
                  <a:gdLst/>
                  <a:ahLst/>
                  <a:cxnLst>
                    <a:cxn ang="0">
                      <a:pos x="0" y="0"/>
                    </a:cxn>
                    <a:cxn ang="0">
                      <a:pos x="0" y="85"/>
                    </a:cxn>
                    <a:cxn ang="0">
                      <a:pos x="544" y="85"/>
                    </a:cxn>
                    <a:cxn ang="0">
                      <a:pos x="544" y="0"/>
                    </a:cxn>
                    <a:cxn ang="0">
                      <a:pos x="0" y="0"/>
                    </a:cxn>
                    <a:cxn ang="0">
                      <a:pos x="0" y="0"/>
                    </a:cxn>
                    <a:cxn ang="0">
                      <a:pos x="0" y="0"/>
                    </a:cxn>
                  </a:cxnLst>
                  <a:rect l="0" t="0" r="r" b="b"/>
                  <a:pathLst>
                    <a:path w="544" h="85">
                      <a:moveTo>
                        <a:pt x="0" y="0"/>
                      </a:moveTo>
                      <a:lnTo>
                        <a:pt x="0" y="85"/>
                      </a:lnTo>
                      <a:lnTo>
                        <a:pt x="544" y="85"/>
                      </a:lnTo>
                      <a:lnTo>
                        <a:pt x="544"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 name="Freeform 272"/>
                <p:cNvSpPr>
                  <a:spLocks noChangeAspect="1"/>
                </p:cNvSpPr>
                <p:nvPr/>
              </p:nvSpPr>
              <p:spPr bwMode="auto">
                <a:xfrm>
                  <a:off x="5652" y="8755"/>
                  <a:ext cx="237" cy="47"/>
                </a:xfrm>
                <a:custGeom>
                  <a:avLst/>
                  <a:gdLst/>
                  <a:ahLst/>
                  <a:cxnLst>
                    <a:cxn ang="0">
                      <a:pos x="0" y="188"/>
                    </a:cxn>
                    <a:cxn ang="0">
                      <a:pos x="0" y="0"/>
                    </a:cxn>
                    <a:cxn ang="0">
                      <a:pos x="816" y="0"/>
                    </a:cxn>
                    <a:cxn ang="0">
                      <a:pos x="816" y="188"/>
                    </a:cxn>
                    <a:cxn ang="0">
                      <a:pos x="747" y="188"/>
                    </a:cxn>
                    <a:cxn ang="0">
                      <a:pos x="747" y="80"/>
                    </a:cxn>
                    <a:cxn ang="0">
                      <a:pos x="68" y="80"/>
                    </a:cxn>
                    <a:cxn ang="0">
                      <a:pos x="68" y="188"/>
                    </a:cxn>
                    <a:cxn ang="0">
                      <a:pos x="0" y="188"/>
                    </a:cxn>
                    <a:cxn ang="0">
                      <a:pos x="0" y="188"/>
                    </a:cxn>
                    <a:cxn ang="0">
                      <a:pos x="0" y="188"/>
                    </a:cxn>
                  </a:cxnLst>
                  <a:rect l="0" t="0" r="r" b="b"/>
                  <a:pathLst>
                    <a:path w="816" h="188">
                      <a:moveTo>
                        <a:pt x="0" y="188"/>
                      </a:moveTo>
                      <a:lnTo>
                        <a:pt x="0" y="0"/>
                      </a:lnTo>
                      <a:lnTo>
                        <a:pt x="816" y="0"/>
                      </a:lnTo>
                      <a:lnTo>
                        <a:pt x="816" y="188"/>
                      </a:lnTo>
                      <a:lnTo>
                        <a:pt x="747" y="188"/>
                      </a:lnTo>
                      <a:lnTo>
                        <a:pt x="747" y="80"/>
                      </a:lnTo>
                      <a:lnTo>
                        <a:pt x="68" y="80"/>
                      </a:lnTo>
                      <a:lnTo>
                        <a:pt x="68" y="188"/>
                      </a:lnTo>
                      <a:lnTo>
                        <a:pt x="0" y="18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 name="Freeform 271"/>
                <p:cNvSpPr>
                  <a:spLocks noChangeAspect="1"/>
                </p:cNvSpPr>
                <p:nvPr/>
              </p:nvSpPr>
              <p:spPr bwMode="auto">
                <a:xfrm>
                  <a:off x="5270" y="8609"/>
                  <a:ext cx="192" cy="199"/>
                </a:xfrm>
                <a:custGeom>
                  <a:avLst/>
                  <a:gdLst/>
                  <a:ahLst/>
                  <a:cxnLst>
                    <a:cxn ang="0">
                      <a:pos x="0" y="816"/>
                    </a:cxn>
                    <a:cxn ang="0">
                      <a:pos x="0" y="0"/>
                    </a:cxn>
                    <a:cxn ang="0">
                      <a:pos x="657" y="0"/>
                    </a:cxn>
                    <a:cxn ang="0">
                      <a:pos x="657" y="816"/>
                    </a:cxn>
                    <a:cxn ang="0">
                      <a:pos x="588" y="816"/>
                    </a:cxn>
                    <a:cxn ang="0">
                      <a:pos x="588" y="81"/>
                    </a:cxn>
                    <a:cxn ang="0">
                      <a:pos x="68" y="81"/>
                    </a:cxn>
                    <a:cxn ang="0">
                      <a:pos x="68" y="816"/>
                    </a:cxn>
                    <a:cxn ang="0">
                      <a:pos x="0" y="816"/>
                    </a:cxn>
                    <a:cxn ang="0">
                      <a:pos x="0" y="816"/>
                    </a:cxn>
                    <a:cxn ang="0">
                      <a:pos x="0" y="816"/>
                    </a:cxn>
                  </a:cxnLst>
                  <a:rect l="0" t="0" r="r" b="b"/>
                  <a:pathLst>
                    <a:path w="657" h="816">
                      <a:moveTo>
                        <a:pt x="0" y="816"/>
                      </a:moveTo>
                      <a:lnTo>
                        <a:pt x="0" y="0"/>
                      </a:lnTo>
                      <a:lnTo>
                        <a:pt x="657" y="0"/>
                      </a:lnTo>
                      <a:lnTo>
                        <a:pt x="657" y="816"/>
                      </a:lnTo>
                      <a:lnTo>
                        <a:pt x="588" y="816"/>
                      </a:lnTo>
                      <a:lnTo>
                        <a:pt x="588" y="81"/>
                      </a:lnTo>
                      <a:lnTo>
                        <a:pt x="68" y="81"/>
                      </a:lnTo>
                      <a:lnTo>
                        <a:pt x="68" y="816"/>
                      </a:lnTo>
                      <a:lnTo>
                        <a:pt x="0" y="81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 name="Freeform 270"/>
                <p:cNvSpPr>
                  <a:spLocks noChangeAspect="1"/>
                </p:cNvSpPr>
                <p:nvPr/>
              </p:nvSpPr>
              <p:spPr bwMode="auto">
                <a:xfrm>
                  <a:off x="5270" y="8550"/>
                  <a:ext cx="192" cy="59"/>
                </a:xfrm>
                <a:custGeom>
                  <a:avLst/>
                  <a:gdLst/>
                  <a:ahLst/>
                  <a:cxnLst>
                    <a:cxn ang="0">
                      <a:pos x="0" y="0"/>
                    </a:cxn>
                    <a:cxn ang="0">
                      <a:pos x="159" y="245"/>
                    </a:cxn>
                    <a:cxn ang="0">
                      <a:pos x="499" y="245"/>
                    </a:cxn>
                    <a:cxn ang="0">
                      <a:pos x="657" y="0"/>
                    </a:cxn>
                    <a:cxn ang="0">
                      <a:pos x="0" y="0"/>
                    </a:cxn>
                    <a:cxn ang="0">
                      <a:pos x="0" y="0"/>
                    </a:cxn>
                    <a:cxn ang="0">
                      <a:pos x="0" y="0"/>
                    </a:cxn>
                  </a:cxnLst>
                  <a:rect l="0" t="0" r="r" b="b"/>
                  <a:pathLst>
                    <a:path w="657" h="245">
                      <a:moveTo>
                        <a:pt x="0" y="0"/>
                      </a:moveTo>
                      <a:lnTo>
                        <a:pt x="159" y="245"/>
                      </a:lnTo>
                      <a:lnTo>
                        <a:pt x="499" y="245"/>
                      </a:lnTo>
                      <a:lnTo>
                        <a:pt x="657"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 name="Freeform 269"/>
                <p:cNvSpPr>
                  <a:spLocks noChangeAspect="1"/>
                </p:cNvSpPr>
                <p:nvPr/>
              </p:nvSpPr>
              <p:spPr bwMode="auto">
                <a:xfrm>
                  <a:off x="5270" y="8505"/>
                  <a:ext cx="192" cy="45"/>
                </a:xfrm>
                <a:custGeom>
                  <a:avLst/>
                  <a:gdLst/>
                  <a:ahLst/>
                  <a:cxnLst>
                    <a:cxn ang="0">
                      <a:pos x="657" y="188"/>
                    </a:cxn>
                    <a:cxn ang="0">
                      <a:pos x="657" y="0"/>
                    </a:cxn>
                    <a:cxn ang="0">
                      <a:pos x="0" y="0"/>
                    </a:cxn>
                    <a:cxn ang="0">
                      <a:pos x="0" y="188"/>
                    </a:cxn>
                    <a:cxn ang="0">
                      <a:pos x="68" y="188"/>
                    </a:cxn>
                    <a:cxn ang="0">
                      <a:pos x="68" y="81"/>
                    </a:cxn>
                    <a:cxn ang="0">
                      <a:pos x="588" y="81"/>
                    </a:cxn>
                    <a:cxn ang="0">
                      <a:pos x="588" y="188"/>
                    </a:cxn>
                    <a:cxn ang="0">
                      <a:pos x="657" y="188"/>
                    </a:cxn>
                    <a:cxn ang="0">
                      <a:pos x="657" y="188"/>
                    </a:cxn>
                    <a:cxn ang="0">
                      <a:pos x="657" y="188"/>
                    </a:cxn>
                  </a:cxnLst>
                  <a:rect l="0" t="0" r="r" b="b"/>
                  <a:pathLst>
                    <a:path w="657" h="188">
                      <a:moveTo>
                        <a:pt x="657" y="188"/>
                      </a:moveTo>
                      <a:lnTo>
                        <a:pt x="657" y="0"/>
                      </a:lnTo>
                      <a:lnTo>
                        <a:pt x="0" y="0"/>
                      </a:lnTo>
                      <a:lnTo>
                        <a:pt x="0" y="188"/>
                      </a:lnTo>
                      <a:lnTo>
                        <a:pt x="68" y="188"/>
                      </a:lnTo>
                      <a:lnTo>
                        <a:pt x="68" y="81"/>
                      </a:lnTo>
                      <a:lnTo>
                        <a:pt x="588" y="81"/>
                      </a:lnTo>
                      <a:lnTo>
                        <a:pt x="588" y="188"/>
                      </a:lnTo>
                      <a:lnTo>
                        <a:pt x="657" y="18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 name="Freeform 268"/>
                <p:cNvSpPr>
                  <a:spLocks noChangeAspect="1"/>
                </p:cNvSpPr>
                <p:nvPr/>
              </p:nvSpPr>
              <p:spPr bwMode="auto">
                <a:xfrm>
                  <a:off x="5284" y="8656"/>
                  <a:ext cx="164" cy="19"/>
                </a:xfrm>
                <a:custGeom>
                  <a:avLst/>
                  <a:gdLst/>
                  <a:ahLst/>
                  <a:cxnLst>
                    <a:cxn ang="0">
                      <a:pos x="0" y="0"/>
                    </a:cxn>
                    <a:cxn ang="0">
                      <a:pos x="565" y="0"/>
                    </a:cxn>
                    <a:cxn ang="0">
                      <a:pos x="565" y="80"/>
                    </a:cxn>
                    <a:cxn ang="0">
                      <a:pos x="0" y="80"/>
                    </a:cxn>
                    <a:cxn ang="0">
                      <a:pos x="0" y="0"/>
                    </a:cxn>
                    <a:cxn ang="0">
                      <a:pos x="0" y="0"/>
                    </a:cxn>
                    <a:cxn ang="0">
                      <a:pos x="0" y="0"/>
                    </a:cxn>
                  </a:cxnLst>
                  <a:rect l="0" t="0" r="r" b="b"/>
                  <a:pathLst>
                    <a:path w="565" h="80">
                      <a:moveTo>
                        <a:pt x="0" y="0"/>
                      </a:moveTo>
                      <a:lnTo>
                        <a:pt x="565" y="0"/>
                      </a:lnTo>
                      <a:lnTo>
                        <a:pt x="565" y="80"/>
                      </a:lnTo>
                      <a:lnTo>
                        <a:pt x="0" y="8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 name="Freeform 267"/>
                <p:cNvSpPr>
                  <a:spLocks noChangeAspect="1"/>
                </p:cNvSpPr>
                <p:nvPr/>
              </p:nvSpPr>
              <p:spPr bwMode="auto">
                <a:xfrm>
                  <a:off x="5284" y="8702"/>
                  <a:ext cx="164" cy="19"/>
                </a:xfrm>
                <a:custGeom>
                  <a:avLst/>
                  <a:gdLst/>
                  <a:ahLst/>
                  <a:cxnLst>
                    <a:cxn ang="0">
                      <a:pos x="0" y="0"/>
                    </a:cxn>
                    <a:cxn ang="0">
                      <a:pos x="565" y="0"/>
                    </a:cxn>
                    <a:cxn ang="0">
                      <a:pos x="565" y="80"/>
                    </a:cxn>
                    <a:cxn ang="0">
                      <a:pos x="0" y="80"/>
                    </a:cxn>
                    <a:cxn ang="0">
                      <a:pos x="0" y="0"/>
                    </a:cxn>
                    <a:cxn ang="0">
                      <a:pos x="0" y="0"/>
                    </a:cxn>
                    <a:cxn ang="0">
                      <a:pos x="0" y="0"/>
                    </a:cxn>
                  </a:cxnLst>
                  <a:rect l="0" t="0" r="r" b="b"/>
                  <a:pathLst>
                    <a:path w="565" h="80">
                      <a:moveTo>
                        <a:pt x="0" y="0"/>
                      </a:moveTo>
                      <a:lnTo>
                        <a:pt x="565" y="0"/>
                      </a:lnTo>
                      <a:lnTo>
                        <a:pt x="565" y="80"/>
                      </a:lnTo>
                      <a:lnTo>
                        <a:pt x="0" y="8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 name="Freeform 266"/>
                <p:cNvSpPr>
                  <a:spLocks noChangeAspect="1"/>
                </p:cNvSpPr>
                <p:nvPr/>
              </p:nvSpPr>
              <p:spPr bwMode="auto">
                <a:xfrm>
                  <a:off x="5363" y="8412"/>
                  <a:ext cx="13" cy="99"/>
                </a:xfrm>
                <a:custGeom>
                  <a:avLst/>
                  <a:gdLst/>
                  <a:ahLst/>
                  <a:cxnLst>
                    <a:cxn ang="0">
                      <a:pos x="0" y="406"/>
                    </a:cxn>
                    <a:cxn ang="0">
                      <a:pos x="0" y="0"/>
                    </a:cxn>
                    <a:cxn ang="0">
                      <a:pos x="45" y="0"/>
                    </a:cxn>
                    <a:cxn ang="0">
                      <a:pos x="45" y="406"/>
                    </a:cxn>
                    <a:cxn ang="0">
                      <a:pos x="0" y="406"/>
                    </a:cxn>
                    <a:cxn ang="0">
                      <a:pos x="0" y="406"/>
                    </a:cxn>
                    <a:cxn ang="0">
                      <a:pos x="0" y="406"/>
                    </a:cxn>
                  </a:cxnLst>
                  <a:rect l="0" t="0" r="r" b="b"/>
                  <a:pathLst>
                    <a:path w="45" h="406">
                      <a:moveTo>
                        <a:pt x="0" y="406"/>
                      </a:moveTo>
                      <a:lnTo>
                        <a:pt x="0" y="0"/>
                      </a:lnTo>
                      <a:lnTo>
                        <a:pt x="45" y="0"/>
                      </a:lnTo>
                      <a:lnTo>
                        <a:pt x="45" y="406"/>
                      </a:lnTo>
                      <a:lnTo>
                        <a:pt x="0" y="40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69" name="AutoShape 264"/>
              <p:cNvSpPr>
                <a:spLocks noChangeShapeType="1"/>
              </p:cNvSpPr>
              <p:nvPr/>
            </p:nvSpPr>
            <p:spPr bwMode="auto">
              <a:xfrm>
                <a:off x="1799" y="8117"/>
                <a:ext cx="2717" cy="0"/>
              </a:xfrm>
              <a:prstGeom prst="straightConnector1">
                <a:avLst/>
              </a:pr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67" name="Image 1"/>
            <p:cNvPicPr>
              <a:picLocks noChangeArrowheads="1"/>
            </p:cNvPicPr>
            <p:nvPr/>
          </p:nvPicPr>
          <p:blipFill>
            <a:blip r:embed="rId2"/>
            <a:srcRect/>
            <a:stretch>
              <a:fillRect/>
            </a:stretch>
          </p:blipFill>
          <p:spPr bwMode="auto">
            <a:xfrm>
              <a:off x="3292541" y="2762927"/>
              <a:ext cx="720659" cy="227282"/>
            </a:xfrm>
            <a:prstGeom prst="rect">
              <a:avLst/>
            </a:prstGeom>
            <a:noFill/>
          </p:spPr>
        </p:pic>
      </p:grpSp>
      <p:sp>
        <p:nvSpPr>
          <p:cNvPr id="190" name="Text Box 320"/>
          <p:cNvSpPr txBox="1">
            <a:spLocks noChangeAspect="1" noChangeArrowheads="1"/>
          </p:cNvSpPr>
          <p:nvPr/>
        </p:nvSpPr>
        <p:spPr bwMode="auto">
          <a:xfrm>
            <a:off x="3127322" y="2558722"/>
            <a:ext cx="3811921" cy="381704"/>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Retournez à votre point de départ</a:t>
            </a:r>
            <a:endParaRPr kumimoji="0" lang="fr-FR" sz="3600" i="0" u="none" strike="noStrike" cap="none" normalizeH="0" baseline="0" dirty="0" smtClean="0">
              <a:ln>
                <a:noFill/>
              </a:ln>
              <a:solidFill>
                <a:schemeClr val="tx1"/>
              </a:solidFill>
              <a:effectLst/>
              <a:latin typeface="Arial" pitchFamily="34" charset="0"/>
            </a:endParaRPr>
          </a:p>
        </p:txBody>
      </p:sp>
      <p:sp>
        <p:nvSpPr>
          <p:cNvPr id="191" name="Text Box 36"/>
          <p:cNvSpPr txBox="1">
            <a:spLocks noChangeArrowheads="1"/>
          </p:cNvSpPr>
          <p:nvPr/>
        </p:nvSpPr>
        <p:spPr bwMode="auto">
          <a:xfrm>
            <a:off x="1286409" y="3889152"/>
            <a:ext cx="2843584" cy="36529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i="0" u="none" strike="noStrike" cap="none" normalizeH="0" baseline="0" dirty="0" smtClean="0">
                <a:ln>
                  <a:noFill/>
                </a:ln>
                <a:solidFill>
                  <a:srgbClr val="008000"/>
                </a:solidFill>
                <a:effectLst/>
                <a:latin typeface="Calibri" pitchFamily="34" charset="0"/>
                <a:ea typeface="Calibri" pitchFamily="34" charset="0"/>
                <a:cs typeface="Times New Roman" pitchFamily="18" charset="0"/>
              </a:rPr>
              <a:t>Autorisé à circuler</a:t>
            </a:r>
            <a:endParaRPr kumimoji="0" lang="fr-FR" sz="3600" i="0" u="none" strike="noStrike" cap="none" normalizeH="0" baseline="0" dirty="0" smtClean="0">
              <a:ln>
                <a:noFill/>
              </a:ln>
              <a:solidFill>
                <a:schemeClr val="tx1"/>
              </a:solidFill>
              <a:effectLst/>
              <a:latin typeface="Arial" pitchFamily="34" charset="0"/>
            </a:endParaRPr>
          </a:p>
        </p:txBody>
      </p:sp>
      <p:sp>
        <p:nvSpPr>
          <p:cNvPr id="192" name="Text Box 36"/>
          <p:cNvSpPr txBox="1">
            <a:spLocks noChangeArrowheads="1"/>
          </p:cNvSpPr>
          <p:nvPr/>
        </p:nvSpPr>
        <p:spPr bwMode="auto">
          <a:xfrm>
            <a:off x="5048875" y="3914552"/>
            <a:ext cx="3483471" cy="441359"/>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fr-FR" sz="1600" dirty="0" smtClean="0">
                <a:solidFill>
                  <a:srgbClr val="FF0000"/>
                </a:solidFill>
                <a:latin typeface="Calibri" pitchFamily="34" charset="0"/>
                <a:cs typeface="Times New Roman" pitchFamily="18" charset="0"/>
              </a:rPr>
              <a:t>Dégagez l’aire d’atterrissage en service</a:t>
            </a:r>
            <a:endParaRPr kumimoji="0" lang="fr-FR" sz="3600" i="0" u="none" strike="noStrike" cap="none" normalizeH="0" baseline="0" dirty="0" smtClean="0">
              <a:ln>
                <a:noFill/>
              </a:ln>
              <a:solidFill>
                <a:srgbClr val="FF0000"/>
              </a:solidFill>
              <a:effectLst/>
              <a:latin typeface="Arial" pitchFamily="34" charset="0"/>
            </a:endParaRPr>
          </a:p>
        </p:txBody>
      </p:sp>
      <p:sp>
        <p:nvSpPr>
          <p:cNvPr id="194" name="AutoShape 259"/>
          <p:cNvSpPr>
            <a:spLocks noChangeArrowheads="1"/>
          </p:cNvSpPr>
          <p:nvPr/>
        </p:nvSpPr>
        <p:spPr bwMode="auto">
          <a:xfrm rot="17100000" flipH="1">
            <a:off x="2474292" y="4475836"/>
            <a:ext cx="109520" cy="1619989"/>
          </a:xfrm>
          <a:prstGeom prst="triangle">
            <a:avLst>
              <a:gd name="adj" fmla="val 50000"/>
            </a:avLst>
          </a:prstGeom>
          <a:solidFill>
            <a:srgbClr val="008000"/>
          </a:solidFill>
          <a:ln w="19050">
            <a:solidFill>
              <a:srgbClr val="008000"/>
            </a:solidFill>
            <a:miter lim="800000"/>
            <a:headEnd/>
            <a:tailEnd/>
          </a:ln>
          <a:effectLst/>
        </p:spPr>
        <p:txBody>
          <a:bodyPr vert="horz" wrap="square" lIns="91440" tIns="91440" rIns="91440" bIns="91440" numCol="1" anchor="t" anchorCtr="0" compatLnSpc="1">
            <a:prstTxWarp prst="textNoShape">
              <a:avLst/>
            </a:prstTxWarp>
          </a:bodyPr>
          <a:lstStyle/>
          <a:p>
            <a:endParaRPr lang="en-US" dirty="0"/>
          </a:p>
        </p:txBody>
      </p:sp>
      <p:sp>
        <p:nvSpPr>
          <p:cNvPr id="195" name="Text Box 36"/>
          <p:cNvSpPr txBox="1">
            <a:spLocks noChangeArrowheads="1"/>
          </p:cNvSpPr>
          <p:nvPr/>
        </p:nvSpPr>
        <p:spPr bwMode="auto">
          <a:xfrm>
            <a:off x="1304483" y="5555865"/>
            <a:ext cx="1833131" cy="438536"/>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i="0" u="none" strike="noStrike" cap="none" normalizeH="0" baseline="0" dirty="0" smtClean="0">
                <a:ln>
                  <a:noFill/>
                </a:ln>
                <a:solidFill>
                  <a:srgbClr val="008000"/>
                </a:solidFill>
                <a:effectLst/>
                <a:latin typeface="Calibri" pitchFamily="34" charset="0"/>
                <a:ea typeface="Calibri" pitchFamily="34" charset="0"/>
                <a:cs typeface="Times New Roman" pitchFamily="18" charset="0"/>
              </a:rPr>
              <a:t>Autorisé à décoller</a:t>
            </a:r>
            <a:endParaRPr kumimoji="0" lang="fr-FR" sz="3600" i="0" u="none" strike="noStrike" cap="none" normalizeH="0" baseline="0" dirty="0" smtClean="0">
              <a:ln>
                <a:noFill/>
              </a:ln>
              <a:solidFill>
                <a:schemeClr val="tx1"/>
              </a:solidFill>
              <a:effectLst/>
              <a:latin typeface="Arial" pitchFamily="34" charset="0"/>
            </a:endParaRPr>
          </a:p>
        </p:txBody>
      </p:sp>
      <p:sp>
        <p:nvSpPr>
          <p:cNvPr id="196" name="AutoShape 259"/>
          <p:cNvSpPr>
            <a:spLocks noChangeArrowheads="1"/>
          </p:cNvSpPr>
          <p:nvPr/>
        </p:nvSpPr>
        <p:spPr bwMode="auto">
          <a:xfrm rot="17100000" flipH="1">
            <a:off x="6236608" y="4421199"/>
            <a:ext cx="109520" cy="1619989"/>
          </a:xfrm>
          <a:prstGeom prst="triangle">
            <a:avLst>
              <a:gd name="adj" fmla="val 50000"/>
            </a:avLst>
          </a:prstGeom>
          <a:solidFill>
            <a:srgbClr val="FF0000"/>
          </a:solidFill>
          <a:ln w="19050">
            <a:solidFill>
              <a:srgbClr val="FF0000"/>
            </a:solidFill>
            <a:miter lim="800000"/>
            <a:headEnd/>
            <a:tailEnd/>
          </a:ln>
          <a:effectLst/>
        </p:spPr>
        <p:txBody>
          <a:bodyPr vert="horz" wrap="square" lIns="91440" tIns="91440" rIns="91440" bIns="91440" numCol="1" anchor="t" anchorCtr="0" compatLnSpc="1">
            <a:prstTxWarp prst="textNoShape">
              <a:avLst/>
            </a:prstTxWarp>
          </a:bodyPr>
          <a:lstStyle/>
          <a:p>
            <a:endParaRPr lang="en-US" dirty="0"/>
          </a:p>
        </p:txBody>
      </p:sp>
      <p:sp>
        <p:nvSpPr>
          <p:cNvPr id="197" name="Text Box 36"/>
          <p:cNvSpPr txBox="1">
            <a:spLocks noChangeArrowheads="1"/>
          </p:cNvSpPr>
          <p:nvPr/>
        </p:nvSpPr>
        <p:spPr bwMode="auto">
          <a:xfrm>
            <a:off x="5135589" y="5519621"/>
            <a:ext cx="2843584" cy="402646"/>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i="0" strike="noStrike" cap="none" normalizeH="0" baseline="0" dirty="0" smtClean="0">
                <a:ln>
                  <a:noFill/>
                </a:ln>
                <a:solidFill>
                  <a:srgbClr val="FF0000"/>
                </a:solidFill>
                <a:effectLst/>
                <a:latin typeface="Calibri" pitchFamily="34" charset="0"/>
                <a:ea typeface="Calibri" pitchFamily="34" charset="0"/>
                <a:cs typeface="Times New Roman" pitchFamily="18" charset="0"/>
              </a:rPr>
              <a:t>Arrêtez</a:t>
            </a:r>
            <a:endParaRPr kumimoji="0" lang="fr-FR" sz="3600" i="0" strike="noStrike" cap="none" normalizeH="0" baseline="0" dirty="0" smtClean="0">
              <a:ln>
                <a:noFill/>
              </a:ln>
              <a:solidFill>
                <a:srgbClr val="FF0000"/>
              </a:solidFill>
              <a:effectLst/>
              <a:latin typeface="Arial" pitchFamily="34" charset="0"/>
            </a:endParaRPr>
          </a:p>
        </p:txBody>
      </p:sp>
    </p:spTree>
    <p:extLst>
      <p:ext uri="{BB962C8B-B14F-4D97-AF65-F5344CB8AC3E}">
        <p14:creationId xmlns:p14="http://schemas.microsoft.com/office/powerpoint/2010/main" val="32767355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9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6"/>
                                        </p:tgtEl>
                                        <p:attrNameLst>
                                          <p:attrName>style.visibility</p:attrName>
                                        </p:attrNameLst>
                                      </p:cBhvr>
                                      <p:to>
                                        <p:strVal val="visible"/>
                                      </p:to>
                                    </p:set>
                                  </p:childTnLst>
                                </p:cTn>
                              </p:par>
                            </p:childTnLst>
                          </p:cTn>
                        </p:par>
                        <p:par>
                          <p:cTn id="16" fill="hold">
                            <p:stCondLst>
                              <p:cond delay="0"/>
                            </p:stCondLst>
                            <p:childTnLst>
                              <p:par>
                                <p:cTn id="17" presetID="22" presetClass="entr" presetSubtype="1" fill="hold" nodeType="after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wipe(up)">
                                      <p:cBhvr>
                                        <p:cTn id="19" dur="500"/>
                                        <p:tgtEl>
                                          <p:spTgt spid="8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9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40"/>
                                        </p:tgtEl>
                                        <p:attrNameLst>
                                          <p:attrName>style.visibility</p:attrName>
                                        </p:attrNameLst>
                                      </p:cBhvr>
                                      <p:to>
                                        <p:strVal val="visible"/>
                                      </p:to>
                                    </p:set>
                                  </p:childTnLst>
                                </p:cTn>
                              </p:par>
                            </p:childTnLst>
                          </p:cTn>
                        </p:par>
                        <p:par>
                          <p:cTn id="28" fill="hold">
                            <p:stCondLst>
                              <p:cond delay="0"/>
                            </p:stCondLst>
                            <p:childTnLst>
                              <p:par>
                                <p:cTn id="29" presetID="22" presetClass="entr" presetSubtype="8" fill="hold" grpId="0" nodeType="afterEffect">
                                  <p:stCondLst>
                                    <p:cond delay="0"/>
                                  </p:stCondLst>
                                  <p:childTnLst>
                                    <p:set>
                                      <p:cBhvr>
                                        <p:cTn id="30" dur="1" fill="hold">
                                          <p:stCondLst>
                                            <p:cond delay="0"/>
                                          </p:stCondLst>
                                        </p:cTn>
                                        <p:tgtEl>
                                          <p:spTgt spid="194"/>
                                        </p:tgtEl>
                                        <p:attrNameLst>
                                          <p:attrName>style.visibility</p:attrName>
                                        </p:attrNameLst>
                                      </p:cBhvr>
                                      <p:to>
                                        <p:strVal val="visible"/>
                                      </p:to>
                                    </p:set>
                                    <p:animEffect transition="in" filter="wipe(left)">
                                      <p:cBhvr>
                                        <p:cTn id="31" dur="500"/>
                                        <p:tgtEl>
                                          <p:spTgt spid="194"/>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9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15"/>
                                        </p:tgtEl>
                                        <p:attrNameLst>
                                          <p:attrName>style.visibility</p:attrName>
                                        </p:attrNameLst>
                                      </p:cBhvr>
                                      <p:to>
                                        <p:strVal val="visible"/>
                                      </p:to>
                                    </p:set>
                                  </p:childTnLst>
                                </p:cTn>
                              </p:par>
                            </p:childTnLst>
                          </p:cTn>
                        </p:par>
                        <p:par>
                          <p:cTn id="40" fill="hold">
                            <p:stCondLst>
                              <p:cond delay="0"/>
                            </p:stCondLst>
                            <p:childTnLst>
                              <p:par>
                                <p:cTn id="41" presetID="22" presetClass="entr" presetSubtype="1" fill="hold" nodeType="afterEffect">
                                  <p:stCondLst>
                                    <p:cond delay="0"/>
                                  </p:stCondLst>
                                  <p:childTnLst>
                                    <p:set>
                                      <p:cBhvr>
                                        <p:cTn id="42" dur="1" fill="hold">
                                          <p:stCondLst>
                                            <p:cond delay="0"/>
                                          </p:stCondLst>
                                        </p:cTn>
                                        <p:tgtEl>
                                          <p:spTgt spid="111"/>
                                        </p:tgtEl>
                                        <p:attrNameLst>
                                          <p:attrName>style.visibility</p:attrName>
                                        </p:attrNameLst>
                                      </p:cBhvr>
                                      <p:to>
                                        <p:strVal val="visible"/>
                                      </p:to>
                                    </p:set>
                                    <p:animEffect transition="in" filter="wipe(up)">
                                      <p:cBhvr>
                                        <p:cTn id="43" dur="500"/>
                                        <p:tgtEl>
                                          <p:spTgt spid="111"/>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9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65"/>
                                        </p:tgtEl>
                                        <p:attrNameLst>
                                          <p:attrName>style.visibility</p:attrName>
                                        </p:attrNameLst>
                                      </p:cBhvr>
                                      <p:to>
                                        <p:strVal val="visible"/>
                                      </p:to>
                                    </p:set>
                                  </p:childTnLst>
                                </p:cTn>
                              </p:par>
                            </p:childTnLst>
                          </p:cTn>
                        </p:par>
                        <p:par>
                          <p:cTn id="52" fill="hold">
                            <p:stCondLst>
                              <p:cond delay="0"/>
                            </p:stCondLst>
                            <p:childTnLst>
                              <p:par>
                                <p:cTn id="53" presetID="22" presetClass="entr" presetSubtype="8" fill="hold" grpId="0" nodeType="afterEffect">
                                  <p:stCondLst>
                                    <p:cond delay="0"/>
                                  </p:stCondLst>
                                  <p:childTnLst>
                                    <p:set>
                                      <p:cBhvr>
                                        <p:cTn id="54" dur="1" fill="hold">
                                          <p:stCondLst>
                                            <p:cond delay="0"/>
                                          </p:stCondLst>
                                        </p:cTn>
                                        <p:tgtEl>
                                          <p:spTgt spid="196"/>
                                        </p:tgtEl>
                                        <p:attrNameLst>
                                          <p:attrName>style.visibility</p:attrName>
                                        </p:attrNameLst>
                                      </p:cBhvr>
                                      <p:to>
                                        <p:strVal val="visible"/>
                                      </p:to>
                                    </p:set>
                                    <p:animEffect transition="in" filter="wipe(left)">
                                      <p:cBhvr>
                                        <p:cTn id="55" dur="500"/>
                                        <p:tgtEl>
                                          <p:spTgt spid="196"/>
                                        </p:tgtEl>
                                      </p:cBhvr>
                                    </p:animEffect>
                                  </p:childTnLst>
                                </p:cTn>
                              </p:par>
                            </p:childTnLst>
                          </p:cTn>
                        </p:par>
                        <p:par>
                          <p:cTn id="56" fill="hold">
                            <p:stCondLst>
                              <p:cond delay="500"/>
                            </p:stCondLst>
                            <p:childTnLst>
                              <p:par>
                                <p:cTn id="57" presetID="1" presetClass="entr" presetSubtype="0" fill="hold" grpId="0" nodeType="afterEffect">
                                  <p:stCondLst>
                                    <p:cond delay="0"/>
                                  </p:stCondLst>
                                  <p:childTnLst>
                                    <p:set>
                                      <p:cBhvr>
                                        <p:cTn id="58" dur="1" fill="hold">
                                          <p:stCondLst>
                                            <p:cond delay="0"/>
                                          </p:stCondLst>
                                        </p:cTn>
                                        <p:tgtEl>
                                          <p:spTgt spid="1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p:bldP spid="191" grpId="0"/>
      <p:bldP spid="192" grpId="0"/>
      <p:bldP spid="194" grpId="0" animBg="1"/>
      <p:bldP spid="195" grpId="0"/>
      <p:bldP spid="196" grpId="0" animBg="1"/>
      <p:bldP spid="19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AutoShape 11"/>
          <p:cNvSpPr>
            <a:spLocks noChangeArrowheads="1"/>
          </p:cNvSpPr>
          <p:nvPr/>
        </p:nvSpPr>
        <p:spPr bwMode="auto">
          <a:xfrm>
            <a:off x="1562100" y="667622"/>
            <a:ext cx="6019800" cy="408623"/>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defRPr/>
            </a:pPr>
            <a:r>
              <a:rPr lang="en-US" b="1" cap="all"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Signalisation</a:t>
            </a:r>
            <a:r>
              <a:rPr lang="en-US" b="1" cap="all"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a:t>
            </a:r>
            <a:r>
              <a:rPr lang="en-US" b="1" cap="all"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lumineuse</a:t>
            </a:r>
            <a:endParaRPr lang="en-US" b="1" cap="all"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30" name="AutoShape 4"/>
          <p:cNvSpPr>
            <a:spLocks noChangeArrowheads="1"/>
          </p:cNvSpPr>
          <p:nvPr/>
        </p:nvSpPr>
        <p:spPr bwMode="auto">
          <a:xfrm>
            <a:off x="0" y="26988"/>
            <a:ext cx="9144000" cy="578882"/>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eaLnBrk="0" hangingPunct="0">
              <a:spcBef>
                <a:spcPct val="50000"/>
              </a:spcBef>
              <a:defRPr/>
            </a:pPr>
            <a:r>
              <a:rPr lang="fr-F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ＭＳ Ｐゴシック" charset="-128"/>
                <a:cs typeface="Trebuchet MS"/>
              </a:rPr>
              <a:t>LES REGLES DE L’AIR</a:t>
            </a:r>
          </a:p>
        </p:txBody>
      </p:sp>
      <p:sp>
        <p:nvSpPr>
          <p:cNvPr id="31" name="Rectangle 2" descr="Marbre blanc"/>
          <p:cNvSpPr>
            <a:spLocks noChangeArrowheads="1"/>
          </p:cNvSpPr>
          <p:nvPr/>
        </p:nvSpPr>
        <p:spPr bwMode="auto">
          <a:xfrm>
            <a:off x="1270000" y="1257251"/>
            <a:ext cx="6604000" cy="369332"/>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wrap="square">
            <a:prstTxWarp prst="textNoShape">
              <a:avLst/>
            </a:prstTxWarp>
            <a:spAutoFit/>
          </a:bodyPr>
          <a:lstStyle/>
          <a:p>
            <a:pPr algn="ctr">
              <a:spcBef>
                <a:spcPct val="50000"/>
              </a:spcBef>
            </a:pPr>
            <a:r>
              <a:rPr lang="fr-FR" sz="1800" b="1" dirty="0" smtClean="0">
                <a:solidFill>
                  <a:schemeClr val="accent2"/>
                </a:solidFill>
                <a:latin typeface="+mj-lt"/>
                <a:cs typeface="Trebuchet MS"/>
              </a:rPr>
              <a:t>Aéronef en vol</a:t>
            </a:r>
            <a:endParaRPr lang="fr-FR" sz="1800" b="1" dirty="0">
              <a:solidFill>
                <a:schemeClr val="accent2"/>
              </a:solidFill>
              <a:latin typeface="+mj-lt"/>
              <a:cs typeface="Trebuchet MS"/>
            </a:endParaRPr>
          </a:p>
        </p:txBody>
      </p:sp>
      <p:grpSp>
        <p:nvGrpSpPr>
          <p:cNvPr id="82" name="Group 32"/>
          <p:cNvGrpSpPr>
            <a:grpSpLocks/>
          </p:cNvGrpSpPr>
          <p:nvPr/>
        </p:nvGrpSpPr>
        <p:grpSpPr bwMode="auto">
          <a:xfrm rot="15600000" flipH="1" flipV="1">
            <a:off x="2478259" y="3126452"/>
            <a:ext cx="107997" cy="1619998"/>
            <a:chOff x="7840" y="8968"/>
            <a:chExt cx="201" cy="1805"/>
          </a:xfrm>
        </p:grpSpPr>
        <p:sp>
          <p:nvSpPr>
            <p:cNvPr id="83" name="AutoShape 35"/>
            <p:cNvSpPr>
              <a:spLocks noChangeArrowheads="1"/>
            </p:cNvSpPr>
            <p:nvPr/>
          </p:nvSpPr>
          <p:spPr bwMode="auto">
            <a:xfrm>
              <a:off x="7840" y="8968"/>
              <a:ext cx="201" cy="59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8000"/>
            </a:solidFill>
            <a:ln w="6350">
              <a:solidFill>
                <a:srgbClr val="008000"/>
              </a:solidFill>
              <a:miter lim="800000"/>
              <a:headEnd/>
              <a:tailEnd/>
            </a:ln>
            <a:effectLst/>
          </p:spPr>
          <p:txBody>
            <a:bodyPr vert="horz" wrap="square" lIns="91440" tIns="91440" rIns="91440" bIns="91440" numCol="1" anchor="t" anchorCtr="0" compatLnSpc="1">
              <a:prstTxWarp prst="textNoShape">
                <a:avLst/>
              </a:prstTxWarp>
            </a:bodyPr>
            <a:lstStyle/>
            <a:p>
              <a:endParaRPr lang="en-US"/>
            </a:p>
          </p:txBody>
        </p:sp>
        <p:sp>
          <p:nvSpPr>
            <p:cNvPr id="84" name="AutoShape 34"/>
            <p:cNvSpPr>
              <a:spLocks noChangeArrowheads="1"/>
            </p:cNvSpPr>
            <p:nvPr/>
          </p:nvSpPr>
          <p:spPr bwMode="auto">
            <a:xfrm>
              <a:off x="7870" y="9673"/>
              <a:ext cx="142" cy="47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8000"/>
            </a:solidFill>
            <a:ln w="6350">
              <a:solidFill>
                <a:srgbClr val="008000"/>
              </a:solidFill>
              <a:miter lim="800000"/>
              <a:headEnd/>
              <a:tailEnd/>
            </a:ln>
            <a:effectLst/>
          </p:spPr>
          <p:txBody>
            <a:bodyPr vert="horz" wrap="square" lIns="91440" tIns="91440" rIns="91440" bIns="91440" numCol="1" anchor="t" anchorCtr="0" compatLnSpc="1">
              <a:prstTxWarp prst="textNoShape">
                <a:avLst/>
              </a:prstTxWarp>
            </a:bodyPr>
            <a:lstStyle/>
            <a:p>
              <a:endParaRPr lang="en-US"/>
            </a:p>
          </p:txBody>
        </p:sp>
        <p:sp>
          <p:nvSpPr>
            <p:cNvPr id="85" name="AutoShape 33"/>
            <p:cNvSpPr>
              <a:spLocks noChangeArrowheads="1"/>
            </p:cNvSpPr>
            <p:nvPr/>
          </p:nvSpPr>
          <p:spPr bwMode="auto">
            <a:xfrm>
              <a:off x="7900" y="10282"/>
              <a:ext cx="102" cy="49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8000"/>
            </a:solidFill>
            <a:ln w="6350">
              <a:solidFill>
                <a:srgbClr val="008000"/>
              </a:solidFill>
              <a:miter lim="800000"/>
              <a:headEnd/>
              <a:tailEnd/>
            </a:ln>
            <a:effectLst/>
          </p:spPr>
          <p:txBody>
            <a:bodyPr vert="horz" wrap="square" lIns="91440" tIns="91440" rIns="91440" bIns="91440" numCol="1" anchor="t" anchorCtr="0" compatLnSpc="1">
              <a:prstTxWarp prst="textNoShape">
                <a:avLst/>
              </a:prstTxWarp>
            </a:bodyPr>
            <a:lstStyle/>
            <a:p>
              <a:endParaRPr lang="en-US"/>
            </a:p>
          </p:txBody>
        </p:sp>
      </p:grpSp>
      <p:grpSp>
        <p:nvGrpSpPr>
          <p:cNvPr id="86" name="Grouper 85"/>
          <p:cNvGrpSpPr/>
          <p:nvPr/>
        </p:nvGrpSpPr>
        <p:grpSpPr>
          <a:xfrm>
            <a:off x="1359136" y="3618760"/>
            <a:ext cx="2730868" cy="1049962"/>
            <a:chOff x="1270000" y="1950127"/>
            <a:chExt cx="2730868" cy="1049962"/>
          </a:xfrm>
        </p:grpSpPr>
        <p:grpSp>
          <p:nvGrpSpPr>
            <p:cNvPr id="87" name="Group 263"/>
            <p:cNvGrpSpPr>
              <a:grpSpLocks/>
            </p:cNvGrpSpPr>
            <p:nvPr/>
          </p:nvGrpSpPr>
          <p:grpSpPr bwMode="auto">
            <a:xfrm>
              <a:off x="1270000" y="2306678"/>
              <a:ext cx="2712803" cy="693411"/>
              <a:chOff x="1784" y="7367"/>
              <a:chExt cx="2732" cy="750"/>
            </a:xfrm>
          </p:grpSpPr>
          <p:grpSp>
            <p:nvGrpSpPr>
              <p:cNvPr id="89" name="Group 265"/>
              <p:cNvGrpSpPr>
                <a:grpSpLocks noChangeAspect="1"/>
              </p:cNvGrpSpPr>
              <p:nvPr/>
            </p:nvGrpSpPr>
            <p:grpSpPr bwMode="auto">
              <a:xfrm>
                <a:off x="1773" y="7336"/>
                <a:ext cx="960" cy="745"/>
                <a:chOff x="5132" y="8412"/>
                <a:chExt cx="902" cy="582"/>
              </a:xfrm>
            </p:grpSpPr>
            <p:sp>
              <p:nvSpPr>
                <p:cNvPr id="91" name="Freeform 285"/>
                <p:cNvSpPr>
                  <a:spLocks noChangeAspect="1"/>
                </p:cNvSpPr>
                <p:nvPr/>
              </p:nvSpPr>
              <p:spPr bwMode="auto">
                <a:xfrm>
                  <a:off x="5282" y="8517"/>
                  <a:ext cx="167" cy="288"/>
                </a:xfrm>
                <a:custGeom>
                  <a:avLst/>
                  <a:gdLst/>
                  <a:ahLst/>
                  <a:cxnLst>
                    <a:cxn ang="0">
                      <a:pos x="0" y="1185"/>
                    </a:cxn>
                    <a:cxn ang="0">
                      <a:pos x="0" y="424"/>
                    </a:cxn>
                    <a:cxn ang="0">
                      <a:pos x="182" y="424"/>
                    </a:cxn>
                    <a:cxn ang="0">
                      <a:pos x="0" y="133"/>
                    </a:cxn>
                    <a:cxn ang="0">
                      <a:pos x="0" y="0"/>
                    </a:cxn>
                    <a:cxn ang="0">
                      <a:pos x="574" y="0"/>
                    </a:cxn>
                    <a:cxn ang="0">
                      <a:pos x="574" y="133"/>
                    </a:cxn>
                    <a:cxn ang="0">
                      <a:pos x="400" y="424"/>
                    </a:cxn>
                    <a:cxn ang="0">
                      <a:pos x="574" y="424"/>
                    </a:cxn>
                    <a:cxn ang="0">
                      <a:pos x="574" y="1185"/>
                    </a:cxn>
                    <a:cxn ang="0">
                      <a:pos x="0" y="1185"/>
                    </a:cxn>
                    <a:cxn ang="0">
                      <a:pos x="0" y="1185"/>
                    </a:cxn>
                    <a:cxn ang="0">
                      <a:pos x="0" y="1185"/>
                    </a:cxn>
                  </a:cxnLst>
                  <a:rect l="0" t="0" r="r" b="b"/>
                  <a:pathLst>
                    <a:path w="574" h="1185">
                      <a:moveTo>
                        <a:pt x="0" y="1185"/>
                      </a:moveTo>
                      <a:lnTo>
                        <a:pt x="0" y="424"/>
                      </a:lnTo>
                      <a:lnTo>
                        <a:pt x="182" y="424"/>
                      </a:lnTo>
                      <a:lnTo>
                        <a:pt x="0" y="133"/>
                      </a:lnTo>
                      <a:lnTo>
                        <a:pt x="0" y="0"/>
                      </a:lnTo>
                      <a:lnTo>
                        <a:pt x="574" y="0"/>
                      </a:lnTo>
                      <a:lnTo>
                        <a:pt x="574" y="133"/>
                      </a:lnTo>
                      <a:lnTo>
                        <a:pt x="400" y="424"/>
                      </a:lnTo>
                      <a:lnTo>
                        <a:pt x="574" y="424"/>
                      </a:lnTo>
                      <a:lnTo>
                        <a:pt x="574" y="1185"/>
                      </a:lnTo>
                      <a:lnTo>
                        <a:pt x="0" y="1185"/>
                      </a:lnTo>
                      <a:close/>
                    </a:path>
                  </a:pathLst>
                </a:custGeom>
                <a:solidFill>
                  <a:srgbClr val="E8E6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284"/>
                <p:cNvSpPr>
                  <a:spLocks noChangeAspect="1"/>
                </p:cNvSpPr>
                <p:nvPr/>
              </p:nvSpPr>
              <p:spPr bwMode="auto">
                <a:xfrm>
                  <a:off x="5663" y="8768"/>
                  <a:ext cx="215" cy="37"/>
                </a:xfrm>
                <a:custGeom>
                  <a:avLst/>
                  <a:gdLst/>
                  <a:ahLst/>
                  <a:cxnLst>
                    <a:cxn ang="0">
                      <a:pos x="0" y="158"/>
                    </a:cxn>
                    <a:cxn ang="0">
                      <a:pos x="0" y="0"/>
                    </a:cxn>
                    <a:cxn ang="0">
                      <a:pos x="745" y="0"/>
                    </a:cxn>
                    <a:cxn ang="0">
                      <a:pos x="745" y="158"/>
                    </a:cxn>
                    <a:cxn ang="0">
                      <a:pos x="0" y="158"/>
                    </a:cxn>
                    <a:cxn ang="0">
                      <a:pos x="0" y="158"/>
                    </a:cxn>
                    <a:cxn ang="0">
                      <a:pos x="0" y="158"/>
                    </a:cxn>
                  </a:cxnLst>
                  <a:rect l="0" t="0" r="r" b="b"/>
                  <a:pathLst>
                    <a:path w="745" h="158">
                      <a:moveTo>
                        <a:pt x="0" y="158"/>
                      </a:moveTo>
                      <a:lnTo>
                        <a:pt x="0" y="0"/>
                      </a:lnTo>
                      <a:lnTo>
                        <a:pt x="745" y="0"/>
                      </a:lnTo>
                      <a:lnTo>
                        <a:pt x="745" y="158"/>
                      </a:lnTo>
                      <a:lnTo>
                        <a:pt x="0" y="158"/>
                      </a:lnTo>
                      <a:close/>
                    </a:path>
                  </a:pathLst>
                </a:custGeom>
                <a:solidFill>
                  <a:srgbClr val="E8E6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283"/>
                <p:cNvSpPr>
                  <a:spLocks noChangeAspect="1"/>
                </p:cNvSpPr>
                <p:nvPr/>
              </p:nvSpPr>
              <p:spPr bwMode="auto">
                <a:xfrm>
                  <a:off x="5187" y="8811"/>
                  <a:ext cx="785" cy="171"/>
                </a:xfrm>
                <a:custGeom>
                  <a:avLst/>
                  <a:gdLst/>
                  <a:ahLst/>
                  <a:cxnLst>
                    <a:cxn ang="0">
                      <a:pos x="0" y="700"/>
                    </a:cxn>
                    <a:cxn ang="0">
                      <a:pos x="0" y="0"/>
                    </a:cxn>
                    <a:cxn ang="0">
                      <a:pos x="2709" y="0"/>
                    </a:cxn>
                    <a:cxn ang="0">
                      <a:pos x="2709" y="700"/>
                    </a:cxn>
                    <a:cxn ang="0">
                      <a:pos x="0" y="700"/>
                    </a:cxn>
                    <a:cxn ang="0">
                      <a:pos x="0" y="700"/>
                    </a:cxn>
                    <a:cxn ang="0">
                      <a:pos x="0" y="700"/>
                    </a:cxn>
                  </a:cxnLst>
                  <a:rect l="0" t="0" r="r" b="b"/>
                  <a:pathLst>
                    <a:path w="2709" h="700">
                      <a:moveTo>
                        <a:pt x="0" y="700"/>
                      </a:moveTo>
                      <a:lnTo>
                        <a:pt x="0" y="0"/>
                      </a:lnTo>
                      <a:lnTo>
                        <a:pt x="2709" y="0"/>
                      </a:lnTo>
                      <a:lnTo>
                        <a:pt x="2709" y="700"/>
                      </a:lnTo>
                      <a:lnTo>
                        <a:pt x="0" y="700"/>
                      </a:lnTo>
                      <a:close/>
                    </a:path>
                  </a:pathLst>
                </a:custGeom>
                <a:solidFill>
                  <a:srgbClr val="C1C0D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282"/>
                <p:cNvSpPr>
                  <a:spLocks noChangeAspect="1"/>
                </p:cNvSpPr>
                <p:nvPr/>
              </p:nvSpPr>
              <p:spPr bwMode="auto">
                <a:xfrm>
                  <a:off x="5178" y="8802"/>
                  <a:ext cx="804" cy="177"/>
                </a:xfrm>
                <a:custGeom>
                  <a:avLst/>
                  <a:gdLst/>
                  <a:ahLst/>
                  <a:cxnLst>
                    <a:cxn ang="0">
                      <a:pos x="0" y="734"/>
                    </a:cxn>
                    <a:cxn ang="0">
                      <a:pos x="0" y="0"/>
                    </a:cxn>
                    <a:cxn ang="0">
                      <a:pos x="2766" y="0"/>
                    </a:cxn>
                    <a:cxn ang="0">
                      <a:pos x="2766" y="734"/>
                    </a:cxn>
                    <a:cxn ang="0">
                      <a:pos x="2699" y="734"/>
                    </a:cxn>
                    <a:cxn ang="0">
                      <a:pos x="2699" y="83"/>
                    </a:cxn>
                    <a:cxn ang="0">
                      <a:pos x="68" y="83"/>
                    </a:cxn>
                    <a:cxn ang="0">
                      <a:pos x="68" y="734"/>
                    </a:cxn>
                    <a:cxn ang="0">
                      <a:pos x="0" y="734"/>
                    </a:cxn>
                    <a:cxn ang="0">
                      <a:pos x="0" y="734"/>
                    </a:cxn>
                    <a:cxn ang="0">
                      <a:pos x="0" y="734"/>
                    </a:cxn>
                  </a:cxnLst>
                  <a:rect l="0" t="0" r="r" b="b"/>
                  <a:pathLst>
                    <a:path w="2766" h="734">
                      <a:moveTo>
                        <a:pt x="0" y="734"/>
                      </a:moveTo>
                      <a:lnTo>
                        <a:pt x="0" y="0"/>
                      </a:lnTo>
                      <a:lnTo>
                        <a:pt x="2766" y="0"/>
                      </a:lnTo>
                      <a:lnTo>
                        <a:pt x="2766" y="734"/>
                      </a:lnTo>
                      <a:lnTo>
                        <a:pt x="2699" y="734"/>
                      </a:lnTo>
                      <a:lnTo>
                        <a:pt x="2699" y="83"/>
                      </a:lnTo>
                      <a:lnTo>
                        <a:pt x="68" y="83"/>
                      </a:lnTo>
                      <a:lnTo>
                        <a:pt x="68" y="734"/>
                      </a:lnTo>
                      <a:lnTo>
                        <a:pt x="0" y="73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281"/>
                <p:cNvSpPr>
                  <a:spLocks noChangeAspect="1"/>
                </p:cNvSpPr>
                <p:nvPr/>
              </p:nvSpPr>
              <p:spPr bwMode="auto">
                <a:xfrm>
                  <a:off x="5132" y="8894"/>
                  <a:ext cx="902" cy="100"/>
                </a:xfrm>
                <a:custGeom>
                  <a:avLst/>
                  <a:gdLst/>
                  <a:ahLst/>
                  <a:cxnLst>
                    <a:cxn ang="0">
                      <a:pos x="0" y="407"/>
                    </a:cxn>
                    <a:cxn ang="0">
                      <a:pos x="3108" y="407"/>
                    </a:cxn>
                    <a:cxn ang="0">
                      <a:pos x="3108" y="324"/>
                    </a:cxn>
                    <a:cxn ang="0">
                      <a:pos x="2450" y="324"/>
                    </a:cxn>
                    <a:cxn ang="0">
                      <a:pos x="2450" y="0"/>
                    </a:cxn>
                    <a:cxn ang="0">
                      <a:pos x="2224" y="0"/>
                    </a:cxn>
                    <a:cxn ang="0">
                      <a:pos x="2224" y="324"/>
                    </a:cxn>
                    <a:cxn ang="0">
                      <a:pos x="0" y="324"/>
                    </a:cxn>
                    <a:cxn ang="0">
                      <a:pos x="0" y="407"/>
                    </a:cxn>
                    <a:cxn ang="0">
                      <a:pos x="0" y="407"/>
                    </a:cxn>
                    <a:cxn ang="0">
                      <a:pos x="0" y="407"/>
                    </a:cxn>
                  </a:cxnLst>
                  <a:rect l="0" t="0" r="r" b="b"/>
                  <a:pathLst>
                    <a:path w="3108" h="407">
                      <a:moveTo>
                        <a:pt x="0" y="407"/>
                      </a:moveTo>
                      <a:lnTo>
                        <a:pt x="3108" y="407"/>
                      </a:lnTo>
                      <a:lnTo>
                        <a:pt x="3108" y="324"/>
                      </a:lnTo>
                      <a:lnTo>
                        <a:pt x="2450" y="324"/>
                      </a:lnTo>
                      <a:lnTo>
                        <a:pt x="2450" y="0"/>
                      </a:lnTo>
                      <a:lnTo>
                        <a:pt x="2224" y="0"/>
                      </a:lnTo>
                      <a:lnTo>
                        <a:pt x="2224" y="324"/>
                      </a:lnTo>
                      <a:lnTo>
                        <a:pt x="0" y="324"/>
                      </a:lnTo>
                      <a:lnTo>
                        <a:pt x="0" y="40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280"/>
                <p:cNvSpPr>
                  <a:spLocks noChangeAspect="1"/>
                </p:cNvSpPr>
                <p:nvPr/>
              </p:nvSpPr>
              <p:spPr bwMode="auto">
                <a:xfrm>
                  <a:off x="5225" y="8847"/>
                  <a:ext cx="157" cy="20"/>
                </a:xfrm>
                <a:custGeom>
                  <a:avLst/>
                  <a:gdLst/>
                  <a:ahLst/>
                  <a:cxnLst>
                    <a:cxn ang="0">
                      <a:pos x="0" y="0"/>
                    </a:cxn>
                    <a:cxn ang="0">
                      <a:pos x="0" y="82"/>
                    </a:cxn>
                    <a:cxn ang="0">
                      <a:pos x="540" y="82"/>
                    </a:cxn>
                    <a:cxn ang="0">
                      <a:pos x="540" y="0"/>
                    </a:cxn>
                    <a:cxn ang="0">
                      <a:pos x="0" y="0"/>
                    </a:cxn>
                    <a:cxn ang="0">
                      <a:pos x="0" y="0"/>
                    </a:cxn>
                    <a:cxn ang="0">
                      <a:pos x="0" y="0"/>
                    </a:cxn>
                  </a:cxnLst>
                  <a:rect l="0" t="0" r="r" b="b"/>
                  <a:pathLst>
                    <a:path w="540" h="82">
                      <a:moveTo>
                        <a:pt x="0" y="0"/>
                      </a:moveTo>
                      <a:lnTo>
                        <a:pt x="0" y="82"/>
                      </a:lnTo>
                      <a:lnTo>
                        <a:pt x="540" y="82"/>
                      </a:lnTo>
                      <a:lnTo>
                        <a:pt x="54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279"/>
                <p:cNvSpPr>
                  <a:spLocks noChangeAspect="1"/>
                </p:cNvSpPr>
                <p:nvPr/>
              </p:nvSpPr>
              <p:spPr bwMode="auto">
                <a:xfrm>
                  <a:off x="5409" y="8847"/>
                  <a:ext cx="157" cy="20"/>
                </a:xfrm>
                <a:custGeom>
                  <a:avLst/>
                  <a:gdLst/>
                  <a:ahLst/>
                  <a:cxnLst>
                    <a:cxn ang="0">
                      <a:pos x="0" y="0"/>
                    </a:cxn>
                    <a:cxn ang="0">
                      <a:pos x="0" y="82"/>
                    </a:cxn>
                    <a:cxn ang="0">
                      <a:pos x="542" y="82"/>
                    </a:cxn>
                    <a:cxn ang="0">
                      <a:pos x="542" y="0"/>
                    </a:cxn>
                    <a:cxn ang="0">
                      <a:pos x="0" y="0"/>
                    </a:cxn>
                    <a:cxn ang="0">
                      <a:pos x="0" y="0"/>
                    </a:cxn>
                    <a:cxn ang="0">
                      <a:pos x="0" y="0"/>
                    </a:cxn>
                  </a:cxnLst>
                  <a:rect l="0" t="0" r="r" b="b"/>
                  <a:pathLst>
                    <a:path w="542" h="82">
                      <a:moveTo>
                        <a:pt x="0" y="0"/>
                      </a:moveTo>
                      <a:lnTo>
                        <a:pt x="0" y="82"/>
                      </a:lnTo>
                      <a:lnTo>
                        <a:pt x="542" y="82"/>
                      </a:lnTo>
                      <a:lnTo>
                        <a:pt x="542"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278"/>
                <p:cNvSpPr>
                  <a:spLocks noChangeAspect="1"/>
                </p:cNvSpPr>
                <p:nvPr/>
              </p:nvSpPr>
              <p:spPr bwMode="auto">
                <a:xfrm>
                  <a:off x="5593" y="8847"/>
                  <a:ext cx="158" cy="20"/>
                </a:xfrm>
                <a:custGeom>
                  <a:avLst/>
                  <a:gdLst/>
                  <a:ahLst/>
                  <a:cxnLst>
                    <a:cxn ang="0">
                      <a:pos x="0" y="0"/>
                    </a:cxn>
                    <a:cxn ang="0">
                      <a:pos x="0" y="82"/>
                    </a:cxn>
                    <a:cxn ang="0">
                      <a:pos x="543" y="82"/>
                    </a:cxn>
                    <a:cxn ang="0">
                      <a:pos x="543" y="0"/>
                    </a:cxn>
                    <a:cxn ang="0">
                      <a:pos x="0" y="0"/>
                    </a:cxn>
                    <a:cxn ang="0">
                      <a:pos x="0" y="0"/>
                    </a:cxn>
                    <a:cxn ang="0">
                      <a:pos x="0" y="0"/>
                    </a:cxn>
                  </a:cxnLst>
                  <a:rect l="0" t="0" r="r" b="b"/>
                  <a:pathLst>
                    <a:path w="543" h="82">
                      <a:moveTo>
                        <a:pt x="0" y="0"/>
                      </a:moveTo>
                      <a:lnTo>
                        <a:pt x="0" y="82"/>
                      </a:lnTo>
                      <a:lnTo>
                        <a:pt x="543" y="82"/>
                      </a:lnTo>
                      <a:lnTo>
                        <a:pt x="543"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277"/>
                <p:cNvSpPr>
                  <a:spLocks noChangeAspect="1"/>
                </p:cNvSpPr>
                <p:nvPr/>
              </p:nvSpPr>
              <p:spPr bwMode="auto">
                <a:xfrm>
                  <a:off x="5870" y="8894"/>
                  <a:ext cx="65" cy="54"/>
                </a:xfrm>
                <a:custGeom>
                  <a:avLst/>
                  <a:gdLst/>
                  <a:ahLst/>
                  <a:cxnLst>
                    <a:cxn ang="0">
                      <a:pos x="0" y="0"/>
                    </a:cxn>
                    <a:cxn ang="0">
                      <a:pos x="0" y="218"/>
                    </a:cxn>
                    <a:cxn ang="0">
                      <a:pos x="226" y="218"/>
                    </a:cxn>
                    <a:cxn ang="0">
                      <a:pos x="226" y="0"/>
                    </a:cxn>
                    <a:cxn ang="0">
                      <a:pos x="0" y="0"/>
                    </a:cxn>
                    <a:cxn ang="0">
                      <a:pos x="0" y="0"/>
                    </a:cxn>
                    <a:cxn ang="0">
                      <a:pos x="0" y="0"/>
                    </a:cxn>
                  </a:cxnLst>
                  <a:rect l="0" t="0" r="r" b="b"/>
                  <a:pathLst>
                    <a:path w="226" h="218">
                      <a:moveTo>
                        <a:pt x="0" y="0"/>
                      </a:moveTo>
                      <a:lnTo>
                        <a:pt x="0" y="218"/>
                      </a:lnTo>
                      <a:lnTo>
                        <a:pt x="226" y="218"/>
                      </a:lnTo>
                      <a:lnTo>
                        <a:pt x="226"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276"/>
                <p:cNvSpPr>
                  <a:spLocks noChangeAspect="1"/>
                </p:cNvSpPr>
                <p:nvPr/>
              </p:nvSpPr>
              <p:spPr bwMode="auto">
                <a:xfrm>
                  <a:off x="5225" y="8894"/>
                  <a:ext cx="157" cy="54"/>
                </a:xfrm>
                <a:custGeom>
                  <a:avLst/>
                  <a:gdLst/>
                  <a:ahLst/>
                  <a:cxnLst>
                    <a:cxn ang="0">
                      <a:pos x="0" y="0"/>
                    </a:cxn>
                    <a:cxn ang="0">
                      <a:pos x="0" y="218"/>
                    </a:cxn>
                    <a:cxn ang="0">
                      <a:pos x="540" y="218"/>
                    </a:cxn>
                    <a:cxn ang="0">
                      <a:pos x="540" y="0"/>
                    </a:cxn>
                    <a:cxn ang="0">
                      <a:pos x="0" y="0"/>
                    </a:cxn>
                    <a:cxn ang="0">
                      <a:pos x="0" y="0"/>
                    </a:cxn>
                    <a:cxn ang="0">
                      <a:pos x="0" y="0"/>
                    </a:cxn>
                  </a:cxnLst>
                  <a:rect l="0" t="0" r="r" b="b"/>
                  <a:pathLst>
                    <a:path w="540" h="218">
                      <a:moveTo>
                        <a:pt x="0" y="0"/>
                      </a:moveTo>
                      <a:lnTo>
                        <a:pt x="0" y="218"/>
                      </a:lnTo>
                      <a:lnTo>
                        <a:pt x="540" y="218"/>
                      </a:lnTo>
                      <a:lnTo>
                        <a:pt x="54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275"/>
                <p:cNvSpPr>
                  <a:spLocks noChangeAspect="1"/>
                </p:cNvSpPr>
                <p:nvPr/>
              </p:nvSpPr>
              <p:spPr bwMode="auto">
                <a:xfrm>
                  <a:off x="5409" y="8894"/>
                  <a:ext cx="157" cy="54"/>
                </a:xfrm>
                <a:custGeom>
                  <a:avLst/>
                  <a:gdLst/>
                  <a:ahLst/>
                  <a:cxnLst>
                    <a:cxn ang="0">
                      <a:pos x="0" y="0"/>
                    </a:cxn>
                    <a:cxn ang="0">
                      <a:pos x="0" y="218"/>
                    </a:cxn>
                    <a:cxn ang="0">
                      <a:pos x="542" y="218"/>
                    </a:cxn>
                    <a:cxn ang="0">
                      <a:pos x="542" y="0"/>
                    </a:cxn>
                    <a:cxn ang="0">
                      <a:pos x="0" y="0"/>
                    </a:cxn>
                    <a:cxn ang="0">
                      <a:pos x="0" y="0"/>
                    </a:cxn>
                    <a:cxn ang="0">
                      <a:pos x="0" y="0"/>
                    </a:cxn>
                  </a:cxnLst>
                  <a:rect l="0" t="0" r="r" b="b"/>
                  <a:pathLst>
                    <a:path w="542" h="218">
                      <a:moveTo>
                        <a:pt x="0" y="0"/>
                      </a:moveTo>
                      <a:lnTo>
                        <a:pt x="0" y="218"/>
                      </a:lnTo>
                      <a:lnTo>
                        <a:pt x="542" y="218"/>
                      </a:lnTo>
                      <a:lnTo>
                        <a:pt x="542"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Freeform 274"/>
                <p:cNvSpPr>
                  <a:spLocks noChangeAspect="1"/>
                </p:cNvSpPr>
                <p:nvPr/>
              </p:nvSpPr>
              <p:spPr bwMode="auto">
                <a:xfrm>
                  <a:off x="5593" y="8894"/>
                  <a:ext cx="158" cy="54"/>
                </a:xfrm>
                <a:custGeom>
                  <a:avLst/>
                  <a:gdLst/>
                  <a:ahLst/>
                  <a:cxnLst>
                    <a:cxn ang="0">
                      <a:pos x="0" y="0"/>
                    </a:cxn>
                    <a:cxn ang="0">
                      <a:pos x="0" y="218"/>
                    </a:cxn>
                    <a:cxn ang="0">
                      <a:pos x="543" y="218"/>
                    </a:cxn>
                    <a:cxn ang="0">
                      <a:pos x="543" y="0"/>
                    </a:cxn>
                    <a:cxn ang="0">
                      <a:pos x="0" y="0"/>
                    </a:cxn>
                    <a:cxn ang="0">
                      <a:pos x="0" y="0"/>
                    </a:cxn>
                    <a:cxn ang="0">
                      <a:pos x="0" y="0"/>
                    </a:cxn>
                  </a:cxnLst>
                  <a:rect l="0" t="0" r="r" b="b"/>
                  <a:pathLst>
                    <a:path w="543" h="218">
                      <a:moveTo>
                        <a:pt x="0" y="0"/>
                      </a:moveTo>
                      <a:lnTo>
                        <a:pt x="0" y="218"/>
                      </a:lnTo>
                      <a:lnTo>
                        <a:pt x="543" y="218"/>
                      </a:lnTo>
                      <a:lnTo>
                        <a:pt x="543"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Freeform 273"/>
                <p:cNvSpPr>
                  <a:spLocks noChangeAspect="1"/>
                </p:cNvSpPr>
                <p:nvPr/>
              </p:nvSpPr>
              <p:spPr bwMode="auto">
                <a:xfrm>
                  <a:off x="5777" y="8847"/>
                  <a:ext cx="158" cy="20"/>
                </a:xfrm>
                <a:custGeom>
                  <a:avLst/>
                  <a:gdLst/>
                  <a:ahLst/>
                  <a:cxnLst>
                    <a:cxn ang="0">
                      <a:pos x="0" y="0"/>
                    </a:cxn>
                    <a:cxn ang="0">
                      <a:pos x="0" y="85"/>
                    </a:cxn>
                    <a:cxn ang="0">
                      <a:pos x="544" y="85"/>
                    </a:cxn>
                    <a:cxn ang="0">
                      <a:pos x="544" y="0"/>
                    </a:cxn>
                    <a:cxn ang="0">
                      <a:pos x="0" y="0"/>
                    </a:cxn>
                    <a:cxn ang="0">
                      <a:pos x="0" y="0"/>
                    </a:cxn>
                    <a:cxn ang="0">
                      <a:pos x="0" y="0"/>
                    </a:cxn>
                  </a:cxnLst>
                  <a:rect l="0" t="0" r="r" b="b"/>
                  <a:pathLst>
                    <a:path w="544" h="85">
                      <a:moveTo>
                        <a:pt x="0" y="0"/>
                      </a:moveTo>
                      <a:lnTo>
                        <a:pt x="0" y="85"/>
                      </a:lnTo>
                      <a:lnTo>
                        <a:pt x="544" y="85"/>
                      </a:lnTo>
                      <a:lnTo>
                        <a:pt x="544"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272"/>
                <p:cNvSpPr>
                  <a:spLocks noChangeAspect="1"/>
                </p:cNvSpPr>
                <p:nvPr/>
              </p:nvSpPr>
              <p:spPr bwMode="auto">
                <a:xfrm>
                  <a:off x="5652" y="8755"/>
                  <a:ext cx="237" cy="47"/>
                </a:xfrm>
                <a:custGeom>
                  <a:avLst/>
                  <a:gdLst/>
                  <a:ahLst/>
                  <a:cxnLst>
                    <a:cxn ang="0">
                      <a:pos x="0" y="188"/>
                    </a:cxn>
                    <a:cxn ang="0">
                      <a:pos x="0" y="0"/>
                    </a:cxn>
                    <a:cxn ang="0">
                      <a:pos x="816" y="0"/>
                    </a:cxn>
                    <a:cxn ang="0">
                      <a:pos x="816" y="188"/>
                    </a:cxn>
                    <a:cxn ang="0">
                      <a:pos x="747" y="188"/>
                    </a:cxn>
                    <a:cxn ang="0">
                      <a:pos x="747" y="80"/>
                    </a:cxn>
                    <a:cxn ang="0">
                      <a:pos x="68" y="80"/>
                    </a:cxn>
                    <a:cxn ang="0">
                      <a:pos x="68" y="188"/>
                    </a:cxn>
                    <a:cxn ang="0">
                      <a:pos x="0" y="188"/>
                    </a:cxn>
                    <a:cxn ang="0">
                      <a:pos x="0" y="188"/>
                    </a:cxn>
                    <a:cxn ang="0">
                      <a:pos x="0" y="188"/>
                    </a:cxn>
                  </a:cxnLst>
                  <a:rect l="0" t="0" r="r" b="b"/>
                  <a:pathLst>
                    <a:path w="816" h="188">
                      <a:moveTo>
                        <a:pt x="0" y="188"/>
                      </a:moveTo>
                      <a:lnTo>
                        <a:pt x="0" y="0"/>
                      </a:lnTo>
                      <a:lnTo>
                        <a:pt x="816" y="0"/>
                      </a:lnTo>
                      <a:lnTo>
                        <a:pt x="816" y="188"/>
                      </a:lnTo>
                      <a:lnTo>
                        <a:pt x="747" y="188"/>
                      </a:lnTo>
                      <a:lnTo>
                        <a:pt x="747" y="80"/>
                      </a:lnTo>
                      <a:lnTo>
                        <a:pt x="68" y="80"/>
                      </a:lnTo>
                      <a:lnTo>
                        <a:pt x="68" y="188"/>
                      </a:lnTo>
                      <a:lnTo>
                        <a:pt x="0" y="18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271"/>
                <p:cNvSpPr>
                  <a:spLocks noChangeAspect="1"/>
                </p:cNvSpPr>
                <p:nvPr/>
              </p:nvSpPr>
              <p:spPr bwMode="auto">
                <a:xfrm>
                  <a:off x="5270" y="8609"/>
                  <a:ext cx="192" cy="199"/>
                </a:xfrm>
                <a:custGeom>
                  <a:avLst/>
                  <a:gdLst/>
                  <a:ahLst/>
                  <a:cxnLst>
                    <a:cxn ang="0">
                      <a:pos x="0" y="816"/>
                    </a:cxn>
                    <a:cxn ang="0">
                      <a:pos x="0" y="0"/>
                    </a:cxn>
                    <a:cxn ang="0">
                      <a:pos x="657" y="0"/>
                    </a:cxn>
                    <a:cxn ang="0">
                      <a:pos x="657" y="816"/>
                    </a:cxn>
                    <a:cxn ang="0">
                      <a:pos x="588" y="816"/>
                    </a:cxn>
                    <a:cxn ang="0">
                      <a:pos x="588" y="81"/>
                    </a:cxn>
                    <a:cxn ang="0">
                      <a:pos x="68" y="81"/>
                    </a:cxn>
                    <a:cxn ang="0">
                      <a:pos x="68" y="816"/>
                    </a:cxn>
                    <a:cxn ang="0">
                      <a:pos x="0" y="816"/>
                    </a:cxn>
                    <a:cxn ang="0">
                      <a:pos x="0" y="816"/>
                    </a:cxn>
                    <a:cxn ang="0">
                      <a:pos x="0" y="816"/>
                    </a:cxn>
                  </a:cxnLst>
                  <a:rect l="0" t="0" r="r" b="b"/>
                  <a:pathLst>
                    <a:path w="657" h="816">
                      <a:moveTo>
                        <a:pt x="0" y="816"/>
                      </a:moveTo>
                      <a:lnTo>
                        <a:pt x="0" y="0"/>
                      </a:lnTo>
                      <a:lnTo>
                        <a:pt x="657" y="0"/>
                      </a:lnTo>
                      <a:lnTo>
                        <a:pt x="657" y="816"/>
                      </a:lnTo>
                      <a:lnTo>
                        <a:pt x="588" y="816"/>
                      </a:lnTo>
                      <a:lnTo>
                        <a:pt x="588" y="81"/>
                      </a:lnTo>
                      <a:lnTo>
                        <a:pt x="68" y="81"/>
                      </a:lnTo>
                      <a:lnTo>
                        <a:pt x="68" y="816"/>
                      </a:lnTo>
                      <a:lnTo>
                        <a:pt x="0" y="81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270"/>
                <p:cNvSpPr>
                  <a:spLocks noChangeAspect="1"/>
                </p:cNvSpPr>
                <p:nvPr/>
              </p:nvSpPr>
              <p:spPr bwMode="auto">
                <a:xfrm>
                  <a:off x="5270" y="8550"/>
                  <a:ext cx="192" cy="59"/>
                </a:xfrm>
                <a:custGeom>
                  <a:avLst/>
                  <a:gdLst/>
                  <a:ahLst/>
                  <a:cxnLst>
                    <a:cxn ang="0">
                      <a:pos x="0" y="0"/>
                    </a:cxn>
                    <a:cxn ang="0">
                      <a:pos x="159" y="245"/>
                    </a:cxn>
                    <a:cxn ang="0">
                      <a:pos x="499" y="245"/>
                    </a:cxn>
                    <a:cxn ang="0">
                      <a:pos x="657" y="0"/>
                    </a:cxn>
                    <a:cxn ang="0">
                      <a:pos x="0" y="0"/>
                    </a:cxn>
                    <a:cxn ang="0">
                      <a:pos x="0" y="0"/>
                    </a:cxn>
                    <a:cxn ang="0">
                      <a:pos x="0" y="0"/>
                    </a:cxn>
                  </a:cxnLst>
                  <a:rect l="0" t="0" r="r" b="b"/>
                  <a:pathLst>
                    <a:path w="657" h="245">
                      <a:moveTo>
                        <a:pt x="0" y="0"/>
                      </a:moveTo>
                      <a:lnTo>
                        <a:pt x="159" y="245"/>
                      </a:lnTo>
                      <a:lnTo>
                        <a:pt x="499" y="245"/>
                      </a:lnTo>
                      <a:lnTo>
                        <a:pt x="657"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269"/>
                <p:cNvSpPr>
                  <a:spLocks noChangeAspect="1"/>
                </p:cNvSpPr>
                <p:nvPr/>
              </p:nvSpPr>
              <p:spPr bwMode="auto">
                <a:xfrm>
                  <a:off x="5270" y="8505"/>
                  <a:ext cx="192" cy="45"/>
                </a:xfrm>
                <a:custGeom>
                  <a:avLst/>
                  <a:gdLst/>
                  <a:ahLst/>
                  <a:cxnLst>
                    <a:cxn ang="0">
                      <a:pos x="657" y="188"/>
                    </a:cxn>
                    <a:cxn ang="0">
                      <a:pos x="657" y="0"/>
                    </a:cxn>
                    <a:cxn ang="0">
                      <a:pos x="0" y="0"/>
                    </a:cxn>
                    <a:cxn ang="0">
                      <a:pos x="0" y="188"/>
                    </a:cxn>
                    <a:cxn ang="0">
                      <a:pos x="68" y="188"/>
                    </a:cxn>
                    <a:cxn ang="0">
                      <a:pos x="68" y="81"/>
                    </a:cxn>
                    <a:cxn ang="0">
                      <a:pos x="588" y="81"/>
                    </a:cxn>
                    <a:cxn ang="0">
                      <a:pos x="588" y="188"/>
                    </a:cxn>
                    <a:cxn ang="0">
                      <a:pos x="657" y="188"/>
                    </a:cxn>
                    <a:cxn ang="0">
                      <a:pos x="657" y="188"/>
                    </a:cxn>
                    <a:cxn ang="0">
                      <a:pos x="657" y="188"/>
                    </a:cxn>
                  </a:cxnLst>
                  <a:rect l="0" t="0" r="r" b="b"/>
                  <a:pathLst>
                    <a:path w="657" h="188">
                      <a:moveTo>
                        <a:pt x="657" y="188"/>
                      </a:moveTo>
                      <a:lnTo>
                        <a:pt x="657" y="0"/>
                      </a:lnTo>
                      <a:lnTo>
                        <a:pt x="0" y="0"/>
                      </a:lnTo>
                      <a:lnTo>
                        <a:pt x="0" y="188"/>
                      </a:lnTo>
                      <a:lnTo>
                        <a:pt x="68" y="188"/>
                      </a:lnTo>
                      <a:lnTo>
                        <a:pt x="68" y="81"/>
                      </a:lnTo>
                      <a:lnTo>
                        <a:pt x="588" y="81"/>
                      </a:lnTo>
                      <a:lnTo>
                        <a:pt x="588" y="188"/>
                      </a:lnTo>
                      <a:lnTo>
                        <a:pt x="657" y="18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Freeform 268"/>
                <p:cNvSpPr>
                  <a:spLocks noChangeAspect="1"/>
                </p:cNvSpPr>
                <p:nvPr/>
              </p:nvSpPr>
              <p:spPr bwMode="auto">
                <a:xfrm>
                  <a:off x="5284" y="8656"/>
                  <a:ext cx="164" cy="19"/>
                </a:xfrm>
                <a:custGeom>
                  <a:avLst/>
                  <a:gdLst/>
                  <a:ahLst/>
                  <a:cxnLst>
                    <a:cxn ang="0">
                      <a:pos x="0" y="0"/>
                    </a:cxn>
                    <a:cxn ang="0">
                      <a:pos x="565" y="0"/>
                    </a:cxn>
                    <a:cxn ang="0">
                      <a:pos x="565" y="80"/>
                    </a:cxn>
                    <a:cxn ang="0">
                      <a:pos x="0" y="80"/>
                    </a:cxn>
                    <a:cxn ang="0">
                      <a:pos x="0" y="0"/>
                    </a:cxn>
                    <a:cxn ang="0">
                      <a:pos x="0" y="0"/>
                    </a:cxn>
                    <a:cxn ang="0">
                      <a:pos x="0" y="0"/>
                    </a:cxn>
                  </a:cxnLst>
                  <a:rect l="0" t="0" r="r" b="b"/>
                  <a:pathLst>
                    <a:path w="565" h="80">
                      <a:moveTo>
                        <a:pt x="0" y="0"/>
                      </a:moveTo>
                      <a:lnTo>
                        <a:pt x="565" y="0"/>
                      </a:lnTo>
                      <a:lnTo>
                        <a:pt x="565" y="80"/>
                      </a:lnTo>
                      <a:lnTo>
                        <a:pt x="0" y="8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 name="Freeform 267"/>
                <p:cNvSpPr>
                  <a:spLocks noChangeAspect="1"/>
                </p:cNvSpPr>
                <p:nvPr/>
              </p:nvSpPr>
              <p:spPr bwMode="auto">
                <a:xfrm>
                  <a:off x="5284" y="8702"/>
                  <a:ext cx="164" cy="19"/>
                </a:xfrm>
                <a:custGeom>
                  <a:avLst/>
                  <a:gdLst/>
                  <a:ahLst/>
                  <a:cxnLst>
                    <a:cxn ang="0">
                      <a:pos x="0" y="0"/>
                    </a:cxn>
                    <a:cxn ang="0">
                      <a:pos x="565" y="0"/>
                    </a:cxn>
                    <a:cxn ang="0">
                      <a:pos x="565" y="80"/>
                    </a:cxn>
                    <a:cxn ang="0">
                      <a:pos x="0" y="80"/>
                    </a:cxn>
                    <a:cxn ang="0">
                      <a:pos x="0" y="0"/>
                    </a:cxn>
                    <a:cxn ang="0">
                      <a:pos x="0" y="0"/>
                    </a:cxn>
                    <a:cxn ang="0">
                      <a:pos x="0" y="0"/>
                    </a:cxn>
                  </a:cxnLst>
                  <a:rect l="0" t="0" r="r" b="b"/>
                  <a:pathLst>
                    <a:path w="565" h="80">
                      <a:moveTo>
                        <a:pt x="0" y="0"/>
                      </a:moveTo>
                      <a:lnTo>
                        <a:pt x="565" y="0"/>
                      </a:lnTo>
                      <a:lnTo>
                        <a:pt x="565" y="80"/>
                      </a:lnTo>
                      <a:lnTo>
                        <a:pt x="0" y="8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Freeform 266"/>
                <p:cNvSpPr>
                  <a:spLocks noChangeAspect="1"/>
                </p:cNvSpPr>
                <p:nvPr/>
              </p:nvSpPr>
              <p:spPr bwMode="auto">
                <a:xfrm>
                  <a:off x="5363" y="8412"/>
                  <a:ext cx="13" cy="99"/>
                </a:xfrm>
                <a:custGeom>
                  <a:avLst/>
                  <a:gdLst/>
                  <a:ahLst/>
                  <a:cxnLst>
                    <a:cxn ang="0">
                      <a:pos x="0" y="406"/>
                    </a:cxn>
                    <a:cxn ang="0">
                      <a:pos x="0" y="0"/>
                    </a:cxn>
                    <a:cxn ang="0">
                      <a:pos x="45" y="0"/>
                    </a:cxn>
                    <a:cxn ang="0">
                      <a:pos x="45" y="406"/>
                    </a:cxn>
                    <a:cxn ang="0">
                      <a:pos x="0" y="406"/>
                    </a:cxn>
                    <a:cxn ang="0">
                      <a:pos x="0" y="406"/>
                    </a:cxn>
                    <a:cxn ang="0">
                      <a:pos x="0" y="406"/>
                    </a:cxn>
                  </a:cxnLst>
                  <a:rect l="0" t="0" r="r" b="b"/>
                  <a:pathLst>
                    <a:path w="45" h="406">
                      <a:moveTo>
                        <a:pt x="0" y="406"/>
                      </a:moveTo>
                      <a:lnTo>
                        <a:pt x="0" y="0"/>
                      </a:lnTo>
                      <a:lnTo>
                        <a:pt x="45" y="0"/>
                      </a:lnTo>
                      <a:lnTo>
                        <a:pt x="45" y="406"/>
                      </a:lnTo>
                      <a:lnTo>
                        <a:pt x="0" y="40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90" name="AutoShape 264"/>
              <p:cNvSpPr>
                <a:spLocks noChangeShapeType="1"/>
              </p:cNvSpPr>
              <p:nvPr/>
            </p:nvSpPr>
            <p:spPr bwMode="auto">
              <a:xfrm>
                <a:off x="1799" y="8117"/>
                <a:ext cx="2717" cy="0"/>
              </a:xfrm>
              <a:prstGeom prst="straightConnector1">
                <a:avLst/>
              </a:pr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88" name="Image 1"/>
            <p:cNvPicPr>
              <a:picLocks noChangeArrowheads="1"/>
            </p:cNvPicPr>
            <p:nvPr/>
          </p:nvPicPr>
          <p:blipFill>
            <a:blip r:embed="rId2"/>
            <a:srcRect/>
            <a:stretch>
              <a:fillRect/>
            </a:stretch>
          </p:blipFill>
          <p:spPr bwMode="auto">
            <a:xfrm>
              <a:off x="3280209" y="1950127"/>
              <a:ext cx="720659" cy="227282"/>
            </a:xfrm>
            <a:prstGeom prst="rect">
              <a:avLst/>
            </a:prstGeom>
            <a:noFill/>
          </p:spPr>
        </p:pic>
      </p:grpSp>
      <p:grpSp>
        <p:nvGrpSpPr>
          <p:cNvPr id="111" name="Group 32"/>
          <p:cNvGrpSpPr>
            <a:grpSpLocks/>
          </p:cNvGrpSpPr>
          <p:nvPr/>
        </p:nvGrpSpPr>
        <p:grpSpPr bwMode="auto">
          <a:xfrm rot="15600000" flipH="1" flipV="1">
            <a:off x="6251125" y="3123950"/>
            <a:ext cx="107997" cy="1619998"/>
            <a:chOff x="7840" y="8968"/>
            <a:chExt cx="201" cy="1805"/>
          </a:xfrm>
          <a:solidFill>
            <a:srgbClr val="FF0000"/>
          </a:solidFill>
        </p:grpSpPr>
        <p:sp>
          <p:nvSpPr>
            <p:cNvPr id="112" name="AutoShape 35"/>
            <p:cNvSpPr>
              <a:spLocks noChangeArrowheads="1"/>
            </p:cNvSpPr>
            <p:nvPr/>
          </p:nvSpPr>
          <p:spPr bwMode="auto">
            <a:xfrm>
              <a:off x="7840" y="8968"/>
              <a:ext cx="201" cy="59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pFill/>
            <a:ln w="6350">
              <a:solidFill>
                <a:srgbClr val="FF201A"/>
              </a:solidFill>
              <a:miter lim="800000"/>
              <a:headEnd/>
              <a:tailEnd/>
            </a:ln>
            <a:effectLst/>
          </p:spPr>
          <p:txBody>
            <a:bodyPr vert="horz" wrap="square" lIns="91440" tIns="91440" rIns="91440" bIns="91440" numCol="1" anchor="t" anchorCtr="0" compatLnSpc="1">
              <a:prstTxWarp prst="textNoShape">
                <a:avLst/>
              </a:prstTxWarp>
            </a:bodyPr>
            <a:lstStyle/>
            <a:p>
              <a:endParaRPr lang="en-US"/>
            </a:p>
          </p:txBody>
        </p:sp>
        <p:sp>
          <p:nvSpPr>
            <p:cNvPr id="113" name="AutoShape 34"/>
            <p:cNvSpPr>
              <a:spLocks noChangeArrowheads="1"/>
            </p:cNvSpPr>
            <p:nvPr/>
          </p:nvSpPr>
          <p:spPr bwMode="auto">
            <a:xfrm>
              <a:off x="7870" y="9673"/>
              <a:ext cx="142" cy="47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pFill/>
            <a:ln w="6350">
              <a:solidFill>
                <a:srgbClr val="FF201A"/>
              </a:solidFill>
              <a:miter lim="800000"/>
              <a:headEnd/>
              <a:tailEnd/>
            </a:ln>
            <a:effectLst/>
          </p:spPr>
          <p:txBody>
            <a:bodyPr vert="horz" wrap="square" lIns="91440" tIns="91440" rIns="91440" bIns="91440" numCol="1" anchor="t" anchorCtr="0" compatLnSpc="1">
              <a:prstTxWarp prst="textNoShape">
                <a:avLst/>
              </a:prstTxWarp>
            </a:bodyPr>
            <a:lstStyle/>
            <a:p>
              <a:endParaRPr lang="en-US"/>
            </a:p>
          </p:txBody>
        </p:sp>
        <p:sp>
          <p:nvSpPr>
            <p:cNvPr id="114" name="AutoShape 33"/>
            <p:cNvSpPr>
              <a:spLocks noChangeArrowheads="1"/>
            </p:cNvSpPr>
            <p:nvPr/>
          </p:nvSpPr>
          <p:spPr bwMode="auto">
            <a:xfrm>
              <a:off x="7900" y="10282"/>
              <a:ext cx="102" cy="49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pFill/>
            <a:ln w="6350">
              <a:solidFill>
                <a:srgbClr val="FF201A"/>
              </a:solidFill>
              <a:miter lim="800000"/>
              <a:headEnd/>
              <a:tailEnd/>
            </a:ln>
            <a:effectLst/>
          </p:spPr>
          <p:txBody>
            <a:bodyPr vert="horz" wrap="square" lIns="91440" tIns="91440" rIns="91440" bIns="91440" numCol="1" anchor="t" anchorCtr="0" compatLnSpc="1">
              <a:prstTxWarp prst="textNoShape">
                <a:avLst/>
              </a:prstTxWarp>
            </a:bodyPr>
            <a:lstStyle/>
            <a:p>
              <a:endParaRPr lang="en-US"/>
            </a:p>
          </p:txBody>
        </p:sp>
      </p:grpSp>
      <p:grpSp>
        <p:nvGrpSpPr>
          <p:cNvPr id="115" name="Grouper 114"/>
          <p:cNvGrpSpPr/>
          <p:nvPr/>
        </p:nvGrpSpPr>
        <p:grpSpPr>
          <a:xfrm>
            <a:off x="5125493" y="3618760"/>
            <a:ext cx="2743200" cy="1062661"/>
            <a:chOff x="1270000" y="1937428"/>
            <a:chExt cx="2743200" cy="1062661"/>
          </a:xfrm>
        </p:grpSpPr>
        <p:grpSp>
          <p:nvGrpSpPr>
            <p:cNvPr id="116" name="Group 263"/>
            <p:cNvGrpSpPr>
              <a:grpSpLocks/>
            </p:cNvGrpSpPr>
            <p:nvPr/>
          </p:nvGrpSpPr>
          <p:grpSpPr bwMode="auto">
            <a:xfrm>
              <a:off x="1270000" y="2306678"/>
              <a:ext cx="2712803" cy="693411"/>
              <a:chOff x="1784" y="7367"/>
              <a:chExt cx="2732" cy="750"/>
            </a:xfrm>
          </p:grpSpPr>
          <p:grpSp>
            <p:nvGrpSpPr>
              <p:cNvPr id="118" name="Group 265"/>
              <p:cNvGrpSpPr>
                <a:grpSpLocks noChangeAspect="1"/>
              </p:cNvGrpSpPr>
              <p:nvPr/>
            </p:nvGrpSpPr>
            <p:grpSpPr bwMode="auto">
              <a:xfrm>
                <a:off x="1773" y="7336"/>
                <a:ext cx="960" cy="745"/>
                <a:chOff x="5132" y="8412"/>
                <a:chExt cx="902" cy="582"/>
              </a:xfrm>
            </p:grpSpPr>
            <p:sp>
              <p:nvSpPr>
                <p:cNvPr id="120" name="Freeform 285"/>
                <p:cNvSpPr>
                  <a:spLocks noChangeAspect="1"/>
                </p:cNvSpPr>
                <p:nvPr/>
              </p:nvSpPr>
              <p:spPr bwMode="auto">
                <a:xfrm>
                  <a:off x="5282" y="8517"/>
                  <a:ext cx="167" cy="288"/>
                </a:xfrm>
                <a:custGeom>
                  <a:avLst/>
                  <a:gdLst/>
                  <a:ahLst/>
                  <a:cxnLst>
                    <a:cxn ang="0">
                      <a:pos x="0" y="1185"/>
                    </a:cxn>
                    <a:cxn ang="0">
                      <a:pos x="0" y="424"/>
                    </a:cxn>
                    <a:cxn ang="0">
                      <a:pos x="182" y="424"/>
                    </a:cxn>
                    <a:cxn ang="0">
                      <a:pos x="0" y="133"/>
                    </a:cxn>
                    <a:cxn ang="0">
                      <a:pos x="0" y="0"/>
                    </a:cxn>
                    <a:cxn ang="0">
                      <a:pos x="574" y="0"/>
                    </a:cxn>
                    <a:cxn ang="0">
                      <a:pos x="574" y="133"/>
                    </a:cxn>
                    <a:cxn ang="0">
                      <a:pos x="400" y="424"/>
                    </a:cxn>
                    <a:cxn ang="0">
                      <a:pos x="574" y="424"/>
                    </a:cxn>
                    <a:cxn ang="0">
                      <a:pos x="574" y="1185"/>
                    </a:cxn>
                    <a:cxn ang="0">
                      <a:pos x="0" y="1185"/>
                    </a:cxn>
                    <a:cxn ang="0">
                      <a:pos x="0" y="1185"/>
                    </a:cxn>
                    <a:cxn ang="0">
                      <a:pos x="0" y="1185"/>
                    </a:cxn>
                  </a:cxnLst>
                  <a:rect l="0" t="0" r="r" b="b"/>
                  <a:pathLst>
                    <a:path w="574" h="1185">
                      <a:moveTo>
                        <a:pt x="0" y="1185"/>
                      </a:moveTo>
                      <a:lnTo>
                        <a:pt x="0" y="424"/>
                      </a:lnTo>
                      <a:lnTo>
                        <a:pt x="182" y="424"/>
                      </a:lnTo>
                      <a:lnTo>
                        <a:pt x="0" y="133"/>
                      </a:lnTo>
                      <a:lnTo>
                        <a:pt x="0" y="0"/>
                      </a:lnTo>
                      <a:lnTo>
                        <a:pt x="574" y="0"/>
                      </a:lnTo>
                      <a:lnTo>
                        <a:pt x="574" y="133"/>
                      </a:lnTo>
                      <a:lnTo>
                        <a:pt x="400" y="424"/>
                      </a:lnTo>
                      <a:lnTo>
                        <a:pt x="574" y="424"/>
                      </a:lnTo>
                      <a:lnTo>
                        <a:pt x="574" y="1185"/>
                      </a:lnTo>
                      <a:lnTo>
                        <a:pt x="0" y="1185"/>
                      </a:lnTo>
                      <a:close/>
                    </a:path>
                  </a:pathLst>
                </a:custGeom>
                <a:solidFill>
                  <a:srgbClr val="E8E6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 name="Freeform 284"/>
                <p:cNvSpPr>
                  <a:spLocks noChangeAspect="1"/>
                </p:cNvSpPr>
                <p:nvPr/>
              </p:nvSpPr>
              <p:spPr bwMode="auto">
                <a:xfrm>
                  <a:off x="5663" y="8768"/>
                  <a:ext cx="215" cy="37"/>
                </a:xfrm>
                <a:custGeom>
                  <a:avLst/>
                  <a:gdLst/>
                  <a:ahLst/>
                  <a:cxnLst>
                    <a:cxn ang="0">
                      <a:pos x="0" y="158"/>
                    </a:cxn>
                    <a:cxn ang="0">
                      <a:pos x="0" y="0"/>
                    </a:cxn>
                    <a:cxn ang="0">
                      <a:pos x="745" y="0"/>
                    </a:cxn>
                    <a:cxn ang="0">
                      <a:pos x="745" y="158"/>
                    </a:cxn>
                    <a:cxn ang="0">
                      <a:pos x="0" y="158"/>
                    </a:cxn>
                    <a:cxn ang="0">
                      <a:pos x="0" y="158"/>
                    </a:cxn>
                    <a:cxn ang="0">
                      <a:pos x="0" y="158"/>
                    </a:cxn>
                  </a:cxnLst>
                  <a:rect l="0" t="0" r="r" b="b"/>
                  <a:pathLst>
                    <a:path w="745" h="158">
                      <a:moveTo>
                        <a:pt x="0" y="158"/>
                      </a:moveTo>
                      <a:lnTo>
                        <a:pt x="0" y="0"/>
                      </a:lnTo>
                      <a:lnTo>
                        <a:pt x="745" y="0"/>
                      </a:lnTo>
                      <a:lnTo>
                        <a:pt x="745" y="158"/>
                      </a:lnTo>
                      <a:lnTo>
                        <a:pt x="0" y="158"/>
                      </a:lnTo>
                      <a:close/>
                    </a:path>
                  </a:pathLst>
                </a:custGeom>
                <a:solidFill>
                  <a:srgbClr val="E8E6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283"/>
                <p:cNvSpPr>
                  <a:spLocks noChangeAspect="1"/>
                </p:cNvSpPr>
                <p:nvPr/>
              </p:nvSpPr>
              <p:spPr bwMode="auto">
                <a:xfrm>
                  <a:off x="5187" y="8811"/>
                  <a:ext cx="785" cy="171"/>
                </a:xfrm>
                <a:custGeom>
                  <a:avLst/>
                  <a:gdLst/>
                  <a:ahLst/>
                  <a:cxnLst>
                    <a:cxn ang="0">
                      <a:pos x="0" y="700"/>
                    </a:cxn>
                    <a:cxn ang="0">
                      <a:pos x="0" y="0"/>
                    </a:cxn>
                    <a:cxn ang="0">
                      <a:pos x="2709" y="0"/>
                    </a:cxn>
                    <a:cxn ang="0">
                      <a:pos x="2709" y="700"/>
                    </a:cxn>
                    <a:cxn ang="0">
                      <a:pos x="0" y="700"/>
                    </a:cxn>
                    <a:cxn ang="0">
                      <a:pos x="0" y="700"/>
                    </a:cxn>
                    <a:cxn ang="0">
                      <a:pos x="0" y="700"/>
                    </a:cxn>
                  </a:cxnLst>
                  <a:rect l="0" t="0" r="r" b="b"/>
                  <a:pathLst>
                    <a:path w="2709" h="700">
                      <a:moveTo>
                        <a:pt x="0" y="700"/>
                      </a:moveTo>
                      <a:lnTo>
                        <a:pt x="0" y="0"/>
                      </a:lnTo>
                      <a:lnTo>
                        <a:pt x="2709" y="0"/>
                      </a:lnTo>
                      <a:lnTo>
                        <a:pt x="2709" y="700"/>
                      </a:lnTo>
                      <a:lnTo>
                        <a:pt x="0" y="700"/>
                      </a:lnTo>
                      <a:close/>
                    </a:path>
                  </a:pathLst>
                </a:custGeom>
                <a:solidFill>
                  <a:srgbClr val="C1C0D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282"/>
                <p:cNvSpPr>
                  <a:spLocks noChangeAspect="1"/>
                </p:cNvSpPr>
                <p:nvPr/>
              </p:nvSpPr>
              <p:spPr bwMode="auto">
                <a:xfrm>
                  <a:off x="5178" y="8802"/>
                  <a:ext cx="804" cy="177"/>
                </a:xfrm>
                <a:custGeom>
                  <a:avLst/>
                  <a:gdLst/>
                  <a:ahLst/>
                  <a:cxnLst>
                    <a:cxn ang="0">
                      <a:pos x="0" y="734"/>
                    </a:cxn>
                    <a:cxn ang="0">
                      <a:pos x="0" y="0"/>
                    </a:cxn>
                    <a:cxn ang="0">
                      <a:pos x="2766" y="0"/>
                    </a:cxn>
                    <a:cxn ang="0">
                      <a:pos x="2766" y="734"/>
                    </a:cxn>
                    <a:cxn ang="0">
                      <a:pos x="2699" y="734"/>
                    </a:cxn>
                    <a:cxn ang="0">
                      <a:pos x="2699" y="83"/>
                    </a:cxn>
                    <a:cxn ang="0">
                      <a:pos x="68" y="83"/>
                    </a:cxn>
                    <a:cxn ang="0">
                      <a:pos x="68" y="734"/>
                    </a:cxn>
                    <a:cxn ang="0">
                      <a:pos x="0" y="734"/>
                    </a:cxn>
                    <a:cxn ang="0">
                      <a:pos x="0" y="734"/>
                    </a:cxn>
                    <a:cxn ang="0">
                      <a:pos x="0" y="734"/>
                    </a:cxn>
                  </a:cxnLst>
                  <a:rect l="0" t="0" r="r" b="b"/>
                  <a:pathLst>
                    <a:path w="2766" h="734">
                      <a:moveTo>
                        <a:pt x="0" y="734"/>
                      </a:moveTo>
                      <a:lnTo>
                        <a:pt x="0" y="0"/>
                      </a:lnTo>
                      <a:lnTo>
                        <a:pt x="2766" y="0"/>
                      </a:lnTo>
                      <a:lnTo>
                        <a:pt x="2766" y="734"/>
                      </a:lnTo>
                      <a:lnTo>
                        <a:pt x="2699" y="734"/>
                      </a:lnTo>
                      <a:lnTo>
                        <a:pt x="2699" y="83"/>
                      </a:lnTo>
                      <a:lnTo>
                        <a:pt x="68" y="83"/>
                      </a:lnTo>
                      <a:lnTo>
                        <a:pt x="68" y="734"/>
                      </a:lnTo>
                      <a:lnTo>
                        <a:pt x="0" y="73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281"/>
                <p:cNvSpPr>
                  <a:spLocks noChangeAspect="1"/>
                </p:cNvSpPr>
                <p:nvPr/>
              </p:nvSpPr>
              <p:spPr bwMode="auto">
                <a:xfrm>
                  <a:off x="5132" y="8894"/>
                  <a:ext cx="902" cy="100"/>
                </a:xfrm>
                <a:custGeom>
                  <a:avLst/>
                  <a:gdLst/>
                  <a:ahLst/>
                  <a:cxnLst>
                    <a:cxn ang="0">
                      <a:pos x="0" y="407"/>
                    </a:cxn>
                    <a:cxn ang="0">
                      <a:pos x="3108" y="407"/>
                    </a:cxn>
                    <a:cxn ang="0">
                      <a:pos x="3108" y="324"/>
                    </a:cxn>
                    <a:cxn ang="0">
                      <a:pos x="2450" y="324"/>
                    </a:cxn>
                    <a:cxn ang="0">
                      <a:pos x="2450" y="0"/>
                    </a:cxn>
                    <a:cxn ang="0">
                      <a:pos x="2224" y="0"/>
                    </a:cxn>
                    <a:cxn ang="0">
                      <a:pos x="2224" y="324"/>
                    </a:cxn>
                    <a:cxn ang="0">
                      <a:pos x="0" y="324"/>
                    </a:cxn>
                    <a:cxn ang="0">
                      <a:pos x="0" y="407"/>
                    </a:cxn>
                    <a:cxn ang="0">
                      <a:pos x="0" y="407"/>
                    </a:cxn>
                    <a:cxn ang="0">
                      <a:pos x="0" y="407"/>
                    </a:cxn>
                  </a:cxnLst>
                  <a:rect l="0" t="0" r="r" b="b"/>
                  <a:pathLst>
                    <a:path w="3108" h="407">
                      <a:moveTo>
                        <a:pt x="0" y="407"/>
                      </a:moveTo>
                      <a:lnTo>
                        <a:pt x="3108" y="407"/>
                      </a:lnTo>
                      <a:lnTo>
                        <a:pt x="3108" y="324"/>
                      </a:lnTo>
                      <a:lnTo>
                        <a:pt x="2450" y="324"/>
                      </a:lnTo>
                      <a:lnTo>
                        <a:pt x="2450" y="0"/>
                      </a:lnTo>
                      <a:lnTo>
                        <a:pt x="2224" y="0"/>
                      </a:lnTo>
                      <a:lnTo>
                        <a:pt x="2224" y="324"/>
                      </a:lnTo>
                      <a:lnTo>
                        <a:pt x="0" y="324"/>
                      </a:lnTo>
                      <a:lnTo>
                        <a:pt x="0" y="40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280"/>
                <p:cNvSpPr>
                  <a:spLocks noChangeAspect="1"/>
                </p:cNvSpPr>
                <p:nvPr/>
              </p:nvSpPr>
              <p:spPr bwMode="auto">
                <a:xfrm>
                  <a:off x="5225" y="8847"/>
                  <a:ext cx="157" cy="20"/>
                </a:xfrm>
                <a:custGeom>
                  <a:avLst/>
                  <a:gdLst/>
                  <a:ahLst/>
                  <a:cxnLst>
                    <a:cxn ang="0">
                      <a:pos x="0" y="0"/>
                    </a:cxn>
                    <a:cxn ang="0">
                      <a:pos x="0" y="82"/>
                    </a:cxn>
                    <a:cxn ang="0">
                      <a:pos x="540" y="82"/>
                    </a:cxn>
                    <a:cxn ang="0">
                      <a:pos x="540" y="0"/>
                    </a:cxn>
                    <a:cxn ang="0">
                      <a:pos x="0" y="0"/>
                    </a:cxn>
                    <a:cxn ang="0">
                      <a:pos x="0" y="0"/>
                    </a:cxn>
                    <a:cxn ang="0">
                      <a:pos x="0" y="0"/>
                    </a:cxn>
                  </a:cxnLst>
                  <a:rect l="0" t="0" r="r" b="b"/>
                  <a:pathLst>
                    <a:path w="540" h="82">
                      <a:moveTo>
                        <a:pt x="0" y="0"/>
                      </a:moveTo>
                      <a:lnTo>
                        <a:pt x="0" y="82"/>
                      </a:lnTo>
                      <a:lnTo>
                        <a:pt x="540" y="82"/>
                      </a:lnTo>
                      <a:lnTo>
                        <a:pt x="54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Freeform 279"/>
                <p:cNvSpPr>
                  <a:spLocks noChangeAspect="1"/>
                </p:cNvSpPr>
                <p:nvPr/>
              </p:nvSpPr>
              <p:spPr bwMode="auto">
                <a:xfrm>
                  <a:off x="5409" y="8847"/>
                  <a:ext cx="157" cy="20"/>
                </a:xfrm>
                <a:custGeom>
                  <a:avLst/>
                  <a:gdLst/>
                  <a:ahLst/>
                  <a:cxnLst>
                    <a:cxn ang="0">
                      <a:pos x="0" y="0"/>
                    </a:cxn>
                    <a:cxn ang="0">
                      <a:pos x="0" y="82"/>
                    </a:cxn>
                    <a:cxn ang="0">
                      <a:pos x="542" y="82"/>
                    </a:cxn>
                    <a:cxn ang="0">
                      <a:pos x="542" y="0"/>
                    </a:cxn>
                    <a:cxn ang="0">
                      <a:pos x="0" y="0"/>
                    </a:cxn>
                    <a:cxn ang="0">
                      <a:pos x="0" y="0"/>
                    </a:cxn>
                    <a:cxn ang="0">
                      <a:pos x="0" y="0"/>
                    </a:cxn>
                  </a:cxnLst>
                  <a:rect l="0" t="0" r="r" b="b"/>
                  <a:pathLst>
                    <a:path w="542" h="82">
                      <a:moveTo>
                        <a:pt x="0" y="0"/>
                      </a:moveTo>
                      <a:lnTo>
                        <a:pt x="0" y="82"/>
                      </a:lnTo>
                      <a:lnTo>
                        <a:pt x="542" y="82"/>
                      </a:lnTo>
                      <a:lnTo>
                        <a:pt x="542"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278"/>
                <p:cNvSpPr>
                  <a:spLocks noChangeAspect="1"/>
                </p:cNvSpPr>
                <p:nvPr/>
              </p:nvSpPr>
              <p:spPr bwMode="auto">
                <a:xfrm>
                  <a:off x="5593" y="8847"/>
                  <a:ext cx="158" cy="20"/>
                </a:xfrm>
                <a:custGeom>
                  <a:avLst/>
                  <a:gdLst/>
                  <a:ahLst/>
                  <a:cxnLst>
                    <a:cxn ang="0">
                      <a:pos x="0" y="0"/>
                    </a:cxn>
                    <a:cxn ang="0">
                      <a:pos x="0" y="82"/>
                    </a:cxn>
                    <a:cxn ang="0">
                      <a:pos x="543" y="82"/>
                    </a:cxn>
                    <a:cxn ang="0">
                      <a:pos x="543" y="0"/>
                    </a:cxn>
                    <a:cxn ang="0">
                      <a:pos x="0" y="0"/>
                    </a:cxn>
                    <a:cxn ang="0">
                      <a:pos x="0" y="0"/>
                    </a:cxn>
                    <a:cxn ang="0">
                      <a:pos x="0" y="0"/>
                    </a:cxn>
                  </a:cxnLst>
                  <a:rect l="0" t="0" r="r" b="b"/>
                  <a:pathLst>
                    <a:path w="543" h="82">
                      <a:moveTo>
                        <a:pt x="0" y="0"/>
                      </a:moveTo>
                      <a:lnTo>
                        <a:pt x="0" y="82"/>
                      </a:lnTo>
                      <a:lnTo>
                        <a:pt x="543" y="82"/>
                      </a:lnTo>
                      <a:lnTo>
                        <a:pt x="543"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277"/>
                <p:cNvSpPr>
                  <a:spLocks noChangeAspect="1"/>
                </p:cNvSpPr>
                <p:nvPr/>
              </p:nvSpPr>
              <p:spPr bwMode="auto">
                <a:xfrm>
                  <a:off x="5870" y="8894"/>
                  <a:ext cx="65" cy="54"/>
                </a:xfrm>
                <a:custGeom>
                  <a:avLst/>
                  <a:gdLst/>
                  <a:ahLst/>
                  <a:cxnLst>
                    <a:cxn ang="0">
                      <a:pos x="0" y="0"/>
                    </a:cxn>
                    <a:cxn ang="0">
                      <a:pos x="0" y="218"/>
                    </a:cxn>
                    <a:cxn ang="0">
                      <a:pos x="226" y="218"/>
                    </a:cxn>
                    <a:cxn ang="0">
                      <a:pos x="226" y="0"/>
                    </a:cxn>
                    <a:cxn ang="0">
                      <a:pos x="0" y="0"/>
                    </a:cxn>
                    <a:cxn ang="0">
                      <a:pos x="0" y="0"/>
                    </a:cxn>
                    <a:cxn ang="0">
                      <a:pos x="0" y="0"/>
                    </a:cxn>
                  </a:cxnLst>
                  <a:rect l="0" t="0" r="r" b="b"/>
                  <a:pathLst>
                    <a:path w="226" h="218">
                      <a:moveTo>
                        <a:pt x="0" y="0"/>
                      </a:moveTo>
                      <a:lnTo>
                        <a:pt x="0" y="218"/>
                      </a:lnTo>
                      <a:lnTo>
                        <a:pt x="226" y="218"/>
                      </a:lnTo>
                      <a:lnTo>
                        <a:pt x="226"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276"/>
                <p:cNvSpPr>
                  <a:spLocks noChangeAspect="1"/>
                </p:cNvSpPr>
                <p:nvPr/>
              </p:nvSpPr>
              <p:spPr bwMode="auto">
                <a:xfrm>
                  <a:off x="5225" y="8894"/>
                  <a:ext cx="157" cy="54"/>
                </a:xfrm>
                <a:custGeom>
                  <a:avLst/>
                  <a:gdLst/>
                  <a:ahLst/>
                  <a:cxnLst>
                    <a:cxn ang="0">
                      <a:pos x="0" y="0"/>
                    </a:cxn>
                    <a:cxn ang="0">
                      <a:pos x="0" y="218"/>
                    </a:cxn>
                    <a:cxn ang="0">
                      <a:pos x="540" y="218"/>
                    </a:cxn>
                    <a:cxn ang="0">
                      <a:pos x="540" y="0"/>
                    </a:cxn>
                    <a:cxn ang="0">
                      <a:pos x="0" y="0"/>
                    </a:cxn>
                    <a:cxn ang="0">
                      <a:pos x="0" y="0"/>
                    </a:cxn>
                    <a:cxn ang="0">
                      <a:pos x="0" y="0"/>
                    </a:cxn>
                  </a:cxnLst>
                  <a:rect l="0" t="0" r="r" b="b"/>
                  <a:pathLst>
                    <a:path w="540" h="218">
                      <a:moveTo>
                        <a:pt x="0" y="0"/>
                      </a:moveTo>
                      <a:lnTo>
                        <a:pt x="0" y="218"/>
                      </a:lnTo>
                      <a:lnTo>
                        <a:pt x="540" y="218"/>
                      </a:lnTo>
                      <a:lnTo>
                        <a:pt x="54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275"/>
                <p:cNvSpPr>
                  <a:spLocks noChangeAspect="1"/>
                </p:cNvSpPr>
                <p:nvPr/>
              </p:nvSpPr>
              <p:spPr bwMode="auto">
                <a:xfrm>
                  <a:off x="5409" y="8894"/>
                  <a:ext cx="157" cy="54"/>
                </a:xfrm>
                <a:custGeom>
                  <a:avLst/>
                  <a:gdLst/>
                  <a:ahLst/>
                  <a:cxnLst>
                    <a:cxn ang="0">
                      <a:pos x="0" y="0"/>
                    </a:cxn>
                    <a:cxn ang="0">
                      <a:pos x="0" y="218"/>
                    </a:cxn>
                    <a:cxn ang="0">
                      <a:pos x="542" y="218"/>
                    </a:cxn>
                    <a:cxn ang="0">
                      <a:pos x="542" y="0"/>
                    </a:cxn>
                    <a:cxn ang="0">
                      <a:pos x="0" y="0"/>
                    </a:cxn>
                    <a:cxn ang="0">
                      <a:pos x="0" y="0"/>
                    </a:cxn>
                    <a:cxn ang="0">
                      <a:pos x="0" y="0"/>
                    </a:cxn>
                  </a:cxnLst>
                  <a:rect l="0" t="0" r="r" b="b"/>
                  <a:pathLst>
                    <a:path w="542" h="218">
                      <a:moveTo>
                        <a:pt x="0" y="0"/>
                      </a:moveTo>
                      <a:lnTo>
                        <a:pt x="0" y="218"/>
                      </a:lnTo>
                      <a:lnTo>
                        <a:pt x="542" y="218"/>
                      </a:lnTo>
                      <a:lnTo>
                        <a:pt x="542"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274"/>
                <p:cNvSpPr>
                  <a:spLocks noChangeAspect="1"/>
                </p:cNvSpPr>
                <p:nvPr/>
              </p:nvSpPr>
              <p:spPr bwMode="auto">
                <a:xfrm>
                  <a:off x="5593" y="8894"/>
                  <a:ext cx="158" cy="54"/>
                </a:xfrm>
                <a:custGeom>
                  <a:avLst/>
                  <a:gdLst/>
                  <a:ahLst/>
                  <a:cxnLst>
                    <a:cxn ang="0">
                      <a:pos x="0" y="0"/>
                    </a:cxn>
                    <a:cxn ang="0">
                      <a:pos x="0" y="218"/>
                    </a:cxn>
                    <a:cxn ang="0">
                      <a:pos x="543" y="218"/>
                    </a:cxn>
                    <a:cxn ang="0">
                      <a:pos x="543" y="0"/>
                    </a:cxn>
                    <a:cxn ang="0">
                      <a:pos x="0" y="0"/>
                    </a:cxn>
                    <a:cxn ang="0">
                      <a:pos x="0" y="0"/>
                    </a:cxn>
                    <a:cxn ang="0">
                      <a:pos x="0" y="0"/>
                    </a:cxn>
                  </a:cxnLst>
                  <a:rect l="0" t="0" r="r" b="b"/>
                  <a:pathLst>
                    <a:path w="543" h="218">
                      <a:moveTo>
                        <a:pt x="0" y="0"/>
                      </a:moveTo>
                      <a:lnTo>
                        <a:pt x="0" y="218"/>
                      </a:lnTo>
                      <a:lnTo>
                        <a:pt x="543" y="218"/>
                      </a:lnTo>
                      <a:lnTo>
                        <a:pt x="543"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273"/>
                <p:cNvSpPr>
                  <a:spLocks noChangeAspect="1"/>
                </p:cNvSpPr>
                <p:nvPr/>
              </p:nvSpPr>
              <p:spPr bwMode="auto">
                <a:xfrm>
                  <a:off x="5777" y="8847"/>
                  <a:ext cx="158" cy="20"/>
                </a:xfrm>
                <a:custGeom>
                  <a:avLst/>
                  <a:gdLst/>
                  <a:ahLst/>
                  <a:cxnLst>
                    <a:cxn ang="0">
                      <a:pos x="0" y="0"/>
                    </a:cxn>
                    <a:cxn ang="0">
                      <a:pos x="0" y="85"/>
                    </a:cxn>
                    <a:cxn ang="0">
                      <a:pos x="544" y="85"/>
                    </a:cxn>
                    <a:cxn ang="0">
                      <a:pos x="544" y="0"/>
                    </a:cxn>
                    <a:cxn ang="0">
                      <a:pos x="0" y="0"/>
                    </a:cxn>
                    <a:cxn ang="0">
                      <a:pos x="0" y="0"/>
                    </a:cxn>
                    <a:cxn ang="0">
                      <a:pos x="0" y="0"/>
                    </a:cxn>
                  </a:cxnLst>
                  <a:rect l="0" t="0" r="r" b="b"/>
                  <a:pathLst>
                    <a:path w="544" h="85">
                      <a:moveTo>
                        <a:pt x="0" y="0"/>
                      </a:moveTo>
                      <a:lnTo>
                        <a:pt x="0" y="85"/>
                      </a:lnTo>
                      <a:lnTo>
                        <a:pt x="544" y="85"/>
                      </a:lnTo>
                      <a:lnTo>
                        <a:pt x="544"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272"/>
                <p:cNvSpPr>
                  <a:spLocks noChangeAspect="1"/>
                </p:cNvSpPr>
                <p:nvPr/>
              </p:nvSpPr>
              <p:spPr bwMode="auto">
                <a:xfrm>
                  <a:off x="5652" y="8755"/>
                  <a:ext cx="237" cy="47"/>
                </a:xfrm>
                <a:custGeom>
                  <a:avLst/>
                  <a:gdLst/>
                  <a:ahLst/>
                  <a:cxnLst>
                    <a:cxn ang="0">
                      <a:pos x="0" y="188"/>
                    </a:cxn>
                    <a:cxn ang="0">
                      <a:pos x="0" y="0"/>
                    </a:cxn>
                    <a:cxn ang="0">
                      <a:pos x="816" y="0"/>
                    </a:cxn>
                    <a:cxn ang="0">
                      <a:pos x="816" y="188"/>
                    </a:cxn>
                    <a:cxn ang="0">
                      <a:pos x="747" y="188"/>
                    </a:cxn>
                    <a:cxn ang="0">
                      <a:pos x="747" y="80"/>
                    </a:cxn>
                    <a:cxn ang="0">
                      <a:pos x="68" y="80"/>
                    </a:cxn>
                    <a:cxn ang="0">
                      <a:pos x="68" y="188"/>
                    </a:cxn>
                    <a:cxn ang="0">
                      <a:pos x="0" y="188"/>
                    </a:cxn>
                    <a:cxn ang="0">
                      <a:pos x="0" y="188"/>
                    </a:cxn>
                    <a:cxn ang="0">
                      <a:pos x="0" y="188"/>
                    </a:cxn>
                  </a:cxnLst>
                  <a:rect l="0" t="0" r="r" b="b"/>
                  <a:pathLst>
                    <a:path w="816" h="188">
                      <a:moveTo>
                        <a:pt x="0" y="188"/>
                      </a:moveTo>
                      <a:lnTo>
                        <a:pt x="0" y="0"/>
                      </a:lnTo>
                      <a:lnTo>
                        <a:pt x="816" y="0"/>
                      </a:lnTo>
                      <a:lnTo>
                        <a:pt x="816" y="188"/>
                      </a:lnTo>
                      <a:lnTo>
                        <a:pt x="747" y="188"/>
                      </a:lnTo>
                      <a:lnTo>
                        <a:pt x="747" y="80"/>
                      </a:lnTo>
                      <a:lnTo>
                        <a:pt x="68" y="80"/>
                      </a:lnTo>
                      <a:lnTo>
                        <a:pt x="68" y="188"/>
                      </a:lnTo>
                      <a:lnTo>
                        <a:pt x="0" y="18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271"/>
                <p:cNvSpPr>
                  <a:spLocks noChangeAspect="1"/>
                </p:cNvSpPr>
                <p:nvPr/>
              </p:nvSpPr>
              <p:spPr bwMode="auto">
                <a:xfrm>
                  <a:off x="5270" y="8609"/>
                  <a:ext cx="192" cy="199"/>
                </a:xfrm>
                <a:custGeom>
                  <a:avLst/>
                  <a:gdLst/>
                  <a:ahLst/>
                  <a:cxnLst>
                    <a:cxn ang="0">
                      <a:pos x="0" y="816"/>
                    </a:cxn>
                    <a:cxn ang="0">
                      <a:pos x="0" y="0"/>
                    </a:cxn>
                    <a:cxn ang="0">
                      <a:pos x="657" y="0"/>
                    </a:cxn>
                    <a:cxn ang="0">
                      <a:pos x="657" y="816"/>
                    </a:cxn>
                    <a:cxn ang="0">
                      <a:pos x="588" y="816"/>
                    </a:cxn>
                    <a:cxn ang="0">
                      <a:pos x="588" y="81"/>
                    </a:cxn>
                    <a:cxn ang="0">
                      <a:pos x="68" y="81"/>
                    </a:cxn>
                    <a:cxn ang="0">
                      <a:pos x="68" y="816"/>
                    </a:cxn>
                    <a:cxn ang="0">
                      <a:pos x="0" y="816"/>
                    </a:cxn>
                    <a:cxn ang="0">
                      <a:pos x="0" y="816"/>
                    </a:cxn>
                    <a:cxn ang="0">
                      <a:pos x="0" y="816"/>
                    </a:cxn>
                  </a:cxnLst>
                  <a:rect l="0" t="0" r="r" b="b"/>
                  <a:pathLst>
                    <a:path w="657" h="816">
                      <a:moveTo>
                        <a:pt x="0" y="816"/>
                      </a:moveTo>
                      <a:lnTo>
                        <a:pt x="0" y="0"/>
                      </a:lnTo>
                      <a:lnTo>
                        <a:pt x="657" y="0"/>
                      </a:lnTo>
                      <a:lnTo>
                        <a:pt x="657" y="816"/>
                      </a:lnTo>
                      <a:lnTo>
                        <a:pt x="588" y="816"/>
                      </a:lnTo>
                      <a:lnTo>
                        <a:pt x="588" y="81"/>
                      </a:lnTo>
                      <a:lnTo>
                        <a:pt x="68" y="81"/>
                      </a:lnTo>
                      <a:lnTo>
                        <a:pt x="68" y="816"/>
                      </a:lnTo>
                      <a:lnTo>
                        <a:pt x="0" y="81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270"/>
                <p:cNvSpPr>
                  <a:spLocks noChangeAspect="1"/>
                </p:cNvSpPr>
                <p:nvPr/>
              </p:nvSpPr>
              <p:spPr bwMode="auto">
                <a:xfrm>
                  <a:off x="5270" y="8550"/>
                  <a:ext cx="192" cy="59"/>
                </a:xfrm>
                <a:custGeom>
                  <a:avLst/>
                  <a:gdLst/>
                  <a:ahLst/>
                  <a:cxnLst>
                    <a:cxn ang="0">
                      <a:pos x="0" y="0"/>
                    </a:cxn>
                    <a:cxn ang="0">
                      <a:pos x="159" y="245"/>
                    </a:cxn>
                    <a:cxn ang="0">
                      <a:pos x="499" y="245"/>
                    </a:cxn>
                    <a:cxn ang="0">
                      <a:pos x="657" y="0"/>
                    </a:cxn>
                    <a:cxn ang="0">
                      <a:pos x="0" y="0"/>
                    </a:cxn>
                    <a:cxn ang="0">
                      <a:pos x="0" y="0"/>
                    </a:cxn>
                    <a:cxn ang="0">
                      <a:pos x="0" y="0"/>
                    </a:cxn>
                  </a:cxnLst>
                  <a:rect l="0" t="0" r="r" b="b"/>
                  <a:pathLst>
                    <a:path w="657" h="245">
                      <a:moveTo>
                        <a:pt x="0" y="0"/>
                      </a:moveTo>
                      <a:lnTo>
                        <a:pt x="159" y="245"/>
                      </a:lnTo>
                      <a:lnTo>
                        <a:pt x="499" y="245"/>
                      </a:lnTo>
                      <a:lnTo>
                        <a:pt x="657"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269"/>
                <p:cNvSpPr>
                  <a:spLocks noChangeAspect="1"/>
                </p:cNvSpPr>
                <p:nvPr/>
              </p:nvSpPr>
              <p:spPr bwMode="auto">
                <a:xfrm>
                  <a:off x="5270" y="8505"/>
                  <a:ext cx="192" cy="45"/>
                </a:xfrm>
                <a:custGeom>
                  <a:avLst/>
                  <a:gdLst/>
                  <a:ahLst/>
                  <a:cxnLst>
                    <a:cxn ang="0">
                      <a:pos x="657" y="188"/>
                    </a:cxn>
                    <a:cxn ang="0">
                      <a:pos x="657" y="0"/>
                    </a:cxn>
                    <a:cxn ang="0">
                      <a:pos x="0" y="0"/>
                    </a:cxn>
                    <a:cxn ang="0">
                      <a:pos x="0" y="188"/>
                    </a:cxn>
                    <a:cxn ang="0">
                      <a:pos x="68" y="188"/>
                    </a:cxn>
                    <a:cxn ang="0">
                      <a:pos x="68" y="81"/>
                    </a:cxn>
                    <a:cxn ang="0">
                      <a:pos x="588" y="81"/>
                    </a:cxn>
                    <a:cxn ang="0">
                      <a:pos x="588" y="188"/>
                    </a:cxn>
                    <a:cxn ang="0">
                      <a:pos x="657" y="188"/>
                    </a:cxn>
                    <a:cxn ang="0">
                      <a:pos x="657" y="188"/>
                    </a:cxn>
                    <a:cxn ang="0">
                      <a:pos x="657" y="188"/>
                    </a:cxn>
                  </a:cxnLst>
                  <a:rect l="0" t="0" r="r" b="b"/>
                  <a:pathLst>
                    <a:path w="657" h="188">
                      <a:moveTo>
                        <a:pt x="657" y="188"/>
                      </a:moveTo>
                      <a:lnTo>
                        <a:pt x="657" y="0"/>
                      </a:lnTo>
                      <a:lnTo>
                        <a:pt x="0" y="0"/>
                      </a:lnTo>
                      <a:lnTo>
                        <a:pt x="0" y="188"/>
                      </a:lnTo>
                      <a:lnTo>
                        <a:pt x="68" y="188"/>
                      </a:lnTo>
                      <a:lnTo>
                        <a:pt x="68" y="81"/>
                      </a:lnTo>
                      <a:lnTo>
                        <a:pt x="588" y="81"/>
                      </a:lnTo>
                      <a:lnTo>
                        <a:pt x="588" y="188"/>
                      </a:lnTo>
                      <a:lnTo>
                        <a:pt x="657" y="18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268"/>
                <p:cNvSpPr>
                  <a:spLocks noChangeAspect="1"/>
                </p:cNvSpPr>
                <p:nvPr/>
              </p:nvSpPr>
              <p:spPr bwMode="auto">
                <a:xfrm>
                  <a:off x="5284" y="8656"/>
                  <a:ext cx="164" cy="19"/>
                </a:xfrm>
                <a:custGeom>
                  <a:avLst/>
                  <a:gdLst/>
                  <a:ahLst/>
                  <a:cxnLst>
                    <a:cxn ang="0">
                      <a:pos x="0" y="0"/>
                    </a:cxn>
                    <a:cxn ang="0">
                      <a:pos x="565" y="0"/>
                    </a:cxn>
                    <a:cxn ang="0">
                      <a:pos x="565" y="80"/>
                    </a:cxn>
                    <a:cxn ang="0">
                      <a:pos x="0" y="80"/>
                    </a:cxn>
                    <a:cxn ang="0">
                      <a:pos x="0" y="0"/>
                    </a:cxn>
                    <a:cxn ang="0">
                      <a:pos x="0" y="0"/>
                    </a:cxn>
                    <a:cxn ang="0">
                      <a:pos x="0" y="0"/>
                    </a:cxn>
                  </a:cxnLst>
                  <a:rect l="0" t="0" r="r" b="b"/>
                  <a:pathLst>
                    <a:path w="565" h="80">
                      <a:moveTo>
                        <a:pt x="0" y="0"/>
                      </a:moveTo>
                      <a:lnTo>
                        <a:pt x="565" y="0"/>
                      </a:lnTo>
                      <a:lnTo>
                        <a:pt x="565" y="80"/>
                      </a:lnTo>
                      <a:lnTo>
                        <a:pt x="0" y="8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267"/>
                <p:cNvSpPr>
                  <a:spLocks noChangeAspect="1"/>
                </p:cNvSpPr>
                <p:nvPr/>
              </p:nvSpPr>
              <p:spPr bwMode="auto">
                <a:xfrm>
                  <a:off x="5284" y="8702"/>
                  <a:ext cx="164" cy="19"/>
                </a:xfrm>
                <a:custGeom>
                  <a:avLst/>
                  <a:gdLst/>
                  <a:ahLst/>
                  <a:cxnLst>
                    <a:cxn ang="0">
                      <a:pos x="0" y="0"/>
                    </a:cxn>
                    <a:cxn ang="0">
                      <a:pos x="565" y="0"/>
                    </a:cxn>
                    <a:cxn ang="0">
                      <a:pos x="565" y="80"/>
                    </a:cxn>
                    <a:cxn ang="0">
                      <a:pos x="0" y="80"/>
                    </a:cxn>
                    <a:cxn ang="0">
                      <a:pos x="0" y="0"/>
                    </a:cxn>
                    <a:cxn ang="0">
                      <a:pos x="0" y="0"/>
                    </a:cxn>
                    <a:cxn ang="0">
                      <a:pos x="0" y="0"/>
                    </a:cxn>
                  </a:cxnLst>
                  <a:rect l="0" t="0" r="r" b="b"/>
                  <a:pathLst>
                    <a:path w="565" h="80">
                      <a:moveTo>
                        <a:pt x="0" y="0"/>
                      </a:moveTo>
                      <a:lnTo>
                        <a:pt x="565" y="0"/>
                      </a:lnTo>
                      <a:lnTo>
                        <a:pt x="565" y="80"/>
                      </a:lnTo>
                      <a:lnTo>
                        <a:pt x="0" y="8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266"/>
                <p:cNvSpPr>
                  <a:spLocks noChangeAspect="1"/>
                </p:cNvSpPr>
                <p:nvPr/>
              </p:nvSpPr>
              <p:spPr bwMode="auto">
                <a:xfrm>
                  <a:off x="5363" y="8412"/>
                  <a:ext cx="13" cy="99"/>
                </a:xfrm>
                <a:custGeom>
                  <a:avLst/>
                  <a:gdLst/>
                  <a:ahLst/>
                  <a:cxnLst>
                    <a:cxn ang="0">
                      <a:pos x="0" y="406"/>
                    </a:cxn>
                    <a:cxn ang="0">
                      <a:pos x="0" y="0"/>
                    </a:cxn>
                    <a:cxn ang="0">
                      <a:pos x="45" y="0"/>
                    </a:cxn>
                    <a:cxn ang="0">
                      <a:pos x="45" y="406"/>
                    </a:cxn>
                    <a:cxn ang="0">
                      <a:pos x="0" y="406"/>
                    </a:cxn>
                    <a:cxn ang="0">
                      <a:pos x="0" y="406"/>
                    </a:cxn>
                    <a:cxn ang="0">
                      <a:pos x="0" y="406"/>
                    </a:cxn>
                  </a:cxnLst>
                  <a:rect l="0" t="0" r="r" b="b"/>
                  <a:pathLst>
                    <a:path w="45" h="406">
                      <a:moveTo>
                        <a:pt x="0" y="406"/>
                      </a:moveTo>
                      <a:lnTo>
                        <a:pt x="0" y="0"/>
                      </a:lnTo>
                      <a:lnTo>
                        <a:pt x="45" y="0"/>
                      </a:lnTo>
                      <a:lnTo>
                        <a:pt x="45" y="406"/>
                      </a:lnTo>
                      <a:lnTo>
                        <a:pt x="0" y="40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9" name="AutoShape 264"/>
              <p:cNvSpPr>
                <a:spLocks noChangeShapeType="1"/>
              </p:cNvSpPr>
              <p:nvPr/>
            </p:nvSpPr>
            <p:spPr bwMode="auto">
              <a:xfrm>
                <a:off x="1799" y="8117"/>
                <a:ext cx="2717" cy="0"/>
              </a:xfrm>
              <a:prstGeom prst="straightConnector1">
                <a:avLst/>
              </a:pr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17" name="Image 1"/>
            <p:cNvPicPr>
              <a:picLocks noChangeArrowheads="1"/>
            </p:cNvPicPr>
            <p:nvPr/>
          </p:nvPicPr>
          <p:blipFill>
            <a:blip r:embed="rId2"/>
            <a:srcRect/>
            <a:stretch>
              <a:fillRect/>
            </a:stretch>
          </p:blipFill>
          <p:spPr bwMode="auto">
            <a:xfrm>
              <a:off x="3292541" y="1937428"/>
              <a:ext cx="720659" cy="227282"/>
            </a:xfrm>
            <a:prstGeom prst="rect">
              <a:avLst/>
            </a:prstGeom>
            <a:noFill/>
          </p:spPr>
        </p:pic>
      </p:grpSp>
      <p:grpSp>
        <p:nvGrpSpPr>
          <p:cNvPr id="140" name="Grouper 139"/>
          <p:cNvGrpSpPr/>
          <p:nvPr/>
        </p:nvGrpSpPr>
        <p:grpSpPr>
          <a:xfrm>
            <a:off x="1399431" y="5233161"/>
            <a:ext cx="2770246" cy="1036667"/>
            <a:chOff x="1270000" y="1963422"/>
            <a:chExt cx="2770246" cy="1036667"/>
          </a:xfrm>
        </p:grpSpPr>
        <p:grpSp>
          <p:nvGrpSpPr>
            <p:cNvPr id="141" name="Group 263"/>
            <p:cNvGrpSpPr>
              <a:grpSpLocks/>
            </p:cNvGrpSpPr>
            <p:nvPr/>
          </p:nvGrpSpPr>
          <p:grpSpPr bwMode="auto">
            <a:xfrm>
              <a:off x="1270000" y="2306678"/>
              <a:ext cx="2712803" cy="693411"/>
              <a:chOff x="1784" y="7367"/>
              <a:chExt cx="2732" cy="750"/>
            </a:xfrm>
          </p:grpSpPr>
          <p:grpSp>
            <p:nvGrpSpPr>
              <p:cNvPr id="143" name="Group 265"/>
              <p:cNvGrpSpPr>
                <a:grpSpLocks noChangeAspect="1"/>
              </p:cNvGrpSpPr>
              <p:nvPr/>
            </p:nvGrpSpPr>
            <p:grpSpPr bwMode="auto">
              <a:xfrm>
                <a:off x="1773" y="7336"/>
                <a:ext cx="960" cy="745"/>
                <a:chOff x="5132" y="8412"/>
                <a:chExt cx="902" cy="582"/>
              </a:xfrm>
            </p:grpSpPr>
            <p:sp>
              <p:nvSpPr>
                <p:cNvPr id="145" name="Freeform 285"/>
                <p:cNvSpPr>
                  <a:spLocks noChangeAspect="1"/>
                </p:cNvSpPr>
                <p:nvPr/>
              </p:nvSpPr>
              <p:spPr bwMode="auto">
                <a:xfrm>
                  <a:off x="5282" y="8517"/>
                  <a:ext cx="167" cy="288"/>
                </a:xfrm>
                <a:custGeom>
                  <a:avLst/>
                  <a:gdLst/>
                  <a:ahLst/>
                  <a:cxnLst>
                    <a:cxn ang="0">
                      <a:pos x="0" y="1185"/>
                    </a:cxn>
                    <a:cxn ang="0">
                      <a:pos x="0" y="424"/>
                    </a:cxn>
                    <a:cxn ang="0">
                      <a:pos x="182" y="424"/>
                    </a:cxn>
                    <a:cxn ang="0">
                      <a:pos x="0" y="133"/>
                    </a:cxn>
                    <a:cxn ang="0">
                      <a:pos x="0" y="0"/>
                    </a:cxn>
                    <a:cxn ang="0">
                      <a:pos x="574" y="0"/>
                    </a:cxn>
                    <a:cxn ang="0">
                      <a:pos x="574" y="133"/>
                    </a:cxn>
                    <a:cxn ang="0">
                      <a:pos x="400" y="424"/>
                    </a:cxn>
                    <a:cxn ang="0">
                      <a:pos x="574" y="424"/>
                    </a:cxn>
                    <a:cxn ang="0">
                      <a:pos x="574" y="1185"/>
                    </a:cxn>
                    <a:cxn ang="0">
                      <a:pos x="0" y="1185"/>
                    </a:cxn>
                    <a:cxn ang="0">
                      <a:pos x="0" y="1185"/>
                    </a:cxn>
                    <a:cxn ang="0">
                      <a:pos x="0" y="1185"/>
                    </a:cxn>
                  </a:cxnLst>
                  <a:rect l="0" t="0" r="r" b="b"/>
                  <a:pathLst>
                    <a:path w="574" h="1185">
                      <a:moveTo>
                        <a:pt x="0" y="1185"/>
                      </a:moveTo>
                      <a:lnTo>
                        <a:pt x="0" y="424"/>
                      </a:lnTo>
                      <a:lnTo>
                        <a:pt x="182" y="424"/>
                      </a:lnTo>
                      <a:lnTo>
                        <a:pt x="0" y="133"/>
                      </a:lnTo>
                      <a:lnTo>
                        <a:pt x="0" y="0"/>
                      </a:lnTo>
                      <a:lnTo>
                        <a:pt x="574" y="0"/>
                      </a:lnTo>
                      <a:lnTo>
                        <a:pt x="574" y="133"/>
                      </a:lnTo>
                      <a:lnTo>
                        <a:pt x="400" y="424"/>
                      </a:lnTo>
                      <a:lnTo>
                        <a:pt x="574" y="424"/>
                      </a:lnTo>
                      <a:lnTo>
                        <a:pt x="574" y="1185"/>
                      </a:lnTo>
                      <a:lnTo>
                        <a:pt x="0" y="1185"/>
                      </a:lnTo>
                      <a:close/>
                    </a:path>
                  </a:pathLst>
                </a:custGeom>
                <a:solidFill>
                  <a:srgbClr val="E8E6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Freeform 284"/>
                <p:cNvSpPr>
                  <a:spLocks noChangeAspect="1"/>
                </p:cNvSpPr>
                <p:nvPr/>
              </p:nvSpPr>
              <p:spPr bwMode="auto">
                <a:xfrm>
                  <a:off x="5663" y="8768"/>
                  <a:ext cx="215" cy="37"/>
                </a:xfrm>
                <a:custGeom>
                  <a:avLst/>
                  <a:gdLst/>
                  <a:ahLst/>
                  <a:cxnLst>
                    <a:cxn ang="0">
                      <a:pos x="0" y="158"/>
                    </a:cxn>
                    <a:cxn ang="0">
                      <a:pos x="0" y="0"/>
                    </a:cxn>
                    <a:cxn ang="0">
                      <a:pos x="745" y="0"/>
                    </a:cxn>
                    <a:cxn ang="0">
                      <a:pos x="745" y="158"/>
                    </a:cxn>
                    <a:cxn ang="0">
                      <a:pos x="0" y="158"/>
                    </a:cxn>
                    <a:cxn ang="0">
                      <a:pos x="0" y="158"/>
                    </a:cxn>
                    <a:cxn ang="0">
                      <a:pos x="0" y="158"/>
                    </a:cxn>
                  </a:cxnLst>
                  <a:rect l="0" t="0" r="r" b="b"/>
                  <a:pathLst>
                    <a:path w="745" h="158">
                      <a:moveTo>
                        <a:pt x="0" y="158"/>
                      </a:moveTo>
                      <a:lnTo>
                        <a:pt x="0" y="0"/>
                      </a:lnTo>
                      <a:lnTo>
                        <a:pt x="745" y="0"/>
                      </a:lnTo>
                      <a:lnTo>
                        <a:pt x="745" y="158"/>
                      </a:lnTo>
                      <a:lnTo>
                        <a:pt x="0" y="158"/>
                      </a:lnTo>
                      <a:close/>
                    </a:path>
                  </a:pathLst>
                </a:custGeom>
                <a:solidFill>
                  <a:srgbClr val="E8E6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 name="Freeform 283"/>
                <p:cNvSpPr>
                  <a:spLocks noChangeAspect="1"/>
                </p:cNvSpPr>
                <p:nvPr/>
              </p:nvSpPr>
              <p:spPr bwMode="auto">
                <a:xfrm>
                  <a:off x="5187" y="8811"/>
                  <a:ext cx="785" cy="171"/>
                </a:xfrm>
                <a:custGeom>
                  <a:avLst/>
                  <a:gdLst/>
                  <a:ahLst/>
                  <a:cxnLst>
                    <a:cxn ang="0">
                      <a:pos x="0" y="700"/>
                    </a:cxn>
                    <a:cxn ang="0">
                      <a:pos x="0" y="0"/>
                    </a:cxn>
                    <a:cxn ang="0">
                      <a:pos x="2709" y="0"/>
                    </a:cxn>
                    <a:cxn ang="0">
                      <a:pos x="2709" y="700"/>
                    </a:cxn>
                    <a:cxn ang="0">
                      <a:pos x="0" y="700"/>
                    </a:cxn>
                    <a:cxn ang="0">
                      <a:pos x="0" y="700"/>
                    </a:cxn>
                    <a:cxn ang="0">
                      <a:pos x="0" y="700"/>
                    </a:cxn>
                  </a:cxnLst>
                  <a:rect l="0" t="0" r="r" b="b"/>
                  <a:pathLst>
                    <a:path w="2709" h="700">
                      <a:moveTo>
                        <a:pt x="0" y="700"/>
                      </a:moveTo>
                      <a:lnTo>
                        <a:pt x="0" y="0"/>
                      </a:lnTo>
                      <a:lnTo>
                        <a:pt x="2709" y="0"/>
                      </a:lnTo>
                      <a:lnTo>
                        <a:pt x="2709" y="700"/>
                      </a:lnTo>
                      <a:lnTo>
                        <a:pt x="0" y="700"/>
                      </a:lnTo>
                      <a:close/>
                    </a:path>
                  </a:pathLst>
                </a:custGeom>
                <a:solidFill>
                  <a:srgbClr val="C1C0D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282"/>
                <p:cNvSpPr>
                  <a:spLocks noChangeAspect="1"/>
                </p:cNvSpPr>
                <p:nvPr/>
              </p:nvSpPr>
              <p:spPr bwMode="auto">
                <a:xfrm>
                  <a:off x="5178" y="8802"/>
                  <a:ext cx="804" cy="177"/>
                </a:xfrm>
                <a:custGeom>
                  <a:avLst/>
                  <a:gdLst/>
                  <a:ahLst/>
                  <a:cxnLst>
                    <a:cxn ang="0">
                      <a:pos x="0" y="734"/>
                    </a:cxn>
                    <a:cxn ang="0">
                      <a:pos x="0" y="0"/>
                    </a:cxn>
                    <a:cxn ang="0">
                      <a:pos x="2766" y="0"/>
                    </a:cxn>
                    <a:cxn ang="0">
                      <a:pos x="2766" y="734"/>
                    </a:cxn>
                    <a:cxn ang="0">
                      <a:pos x="2699" y="734"/>
                    </a:cxn>
                    <a:cxn ang="0">
                      <a:pos x="2699" y="83"/>
                    </a:cxn>
                    <a:cxn ang="0">
                      <a:pos x="68" y="83"/>
                    </a:cxn>
                    <a:cxn ang="0">
                      <a:pos x="68" y="734"/>
                    </a:cxn>
                    <a:cxn ang="0">
                      <a:pos x="0" y="734"/>
                    </a:cxn>
                    <a:cxn ang="0">
                      <a:pos x="0" y="734"/>
                    </a:cxn>
                    <a:cxn ang="0">
                      <a:pos x="0" y="734"/>
                    </a:cxn>
                  </a:cxnLst>
                  <a:rect l="0" t="0" r="r" b="b"/>
                  <a:pathLst>
                    <a:path w="2766" h="734">
                      <a:moveTo>
                        <a:pt x="0" y="734"/>
                      </a:moveTo>
                      <a:lnTo>
                        <a:pt x="0" y="0"/>
                      </a:lnTo>
                      <a:lnTo>
                        <a:pt x="2766" y="0"/>
                      </a:lnTo>
                      <a:lnTo>
                        <a:pt x="2766" y="734"/>
                      </a:lnTo>
                      <a:lnTo>
                        <a:pt x="2699" y="734"/>
                      </a:lnTo>
                      <a:lnTo>
                        <a:pt x="2699" y="83"/>
                      </a:lnTo>
                      <a:lnTo>
                        <a:pt x="68" y="83"/>
                      </a:lnTo>
                      <a:lnTo>
                        <a:pt x="68" y="734"/>
                      </a:lnTo>
                      <a:lnTo>
                        <a:pt x="0" y="73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281"/>
                <p:cNvSpPr>
                  <a:spLocks noChangeAspect="1"/>
                </p:cNvSpPr>
                <p:nvPr/>
              </p:nvSpPr>
              <p:spPr bwMode="auto">
                <a:xfrm>
                  <a:off x="5132" y="8894"/>
                  <a:ext cx="902" cy="100"/>
                </a:xfrm>
                <a:custGeom>
                  <a:avLst/>
                  <a:gdLst/>
                  <a:ahLst/>
                  <a:cxnLst>
                    <a:cxn ang="0">
                      <a:pos x="0" y="407"/>
                    </a:cxn>
                    <a:cxn ang="0">
                      <a:pos x="3108" y="407"/>
                    </a:cxn>
                    <a:cxn ang="0">
                      <a:pos x="3108" y="324"/>
                    </a:cxn>
                    <a:cxn ang="0">
                      <a:pos x="2450" y="324"/>
                    </a:cxn>
                    <a:cxn ang="0">
                      <a:pos x="2450" y="0"/>
                    </a:cxn>
                    <a:cxn ang="0">
                      <a:pos x="2224" y="0"/>
                    </a:cxn>
                    <a:cxn ang="0">
                      <a:pos x="2224" y="324"/>
                    </a:cxn>
                    <a:cxn ang="0">
                      <a:pos x="0" y="324"/>
                    </a:cxn>
                    <a:cxn ang="0">
                      <a:pos x="0" y="407"/>
                    </a:cxn>
                    <a:cxn ang="0">
                      <a:pos x="0" y="407"/>
                    </a:cxn>
                    <a:cxn ang="0">
                      <a:pos x="0" y="407"/>
                    </a:cxn>
                  </a:cxnLst>
                  <a:rect l="0" t="0" r="r" b="b"/>
                  <a:pathLst>
                    <a:path w="3108" h="407">
                      <a:moveTo>
                        <a:pt x="0" y="407"/>
                      </a:moveTo>
                      <a:lnTo>
                        <a:pt x="3108" y="407"/>
                      </a:lnTo>
                      <a:lnTo>
                        <a:pt x="3108" y="324"/>
                      </a:lnTo>
                      <a:lnTo>
                        <a:pt x="2450" y="324"/>
                      </a:lnTo>
                      <a:lnTo>
                        <a:pt x="2450" y="0"/>
                      </a:lnTo>
                      <a:lnTo>
                        <a:pt x="2224" y="0"/>
                      </a:lnTo>
                      <a:lnTo>
                        <a:pt x="2224" y="324"/>
                      </a:lnTo>
                      <a:lnTo>
                        <a:pt x="0" y="324"/>
                      </a:lnTo>
                      <a:lnTo>
                        <a:pt x="0" y="40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280"/>
                <p:cNvSpPr>
                  <a:spLocks noChangeAspect="1"/>
                </p:cNvSpPr>
                <p:nvPr/>
              </p:nvSpPr>
              <p:spPr bwMode="auto">
                <a:xfrm>
                  <a:off x="5225" y="8847"/>
                  <a:ext cx="157" cy="20"/>
                </a:xfrm>
                <a:custGeom>
                  <a:avLst/>
                  <a:gdLst/>
                  <a:ahLst/>
                  <a:cxnLst>
                    <a:cxn ang="0">
                      <a:pos x="0" y="0"/>
                    </a:cxn>
                    <a:cxn ang="0">
                      <a:pos x="0" y="82"/>
                    </a:cxn>
                    <a:cxn ang="0">
                      <a:pos x="540" y="82"/>
                    </a:cxn>
                    <a:cxn ang="0">
                      <a:pos x="540" y="0"/>
                    </a:cxn>
                    <a:cxn ang="0">
                      <a:pos x="0" y="0"/>
                    </a:cxn>
                    <a:cxn ang="0">
                      <a:pos x="0" y="0"/>
                    </a:cxn>
                    <a:cxn ang="0">
                      <a:pos x="0" y="0"/>
                    </a:cxn>
                  </a:cxnLst>
                  <a:rect l="0" t="0" r="r" b="b"/>
                  <a:pathLst>
                    <a:path w="540" h="82">
                      <a:moveTo>
                        <a:pt x="0" y="0"/>
                      </a:moveTo>
                      <a:lnTo>
                        <a:pt x="0" y="82"/>
                      </a:lnTo>
                      <a:lnTo>
                        <a:pt x="540" y="82"/>
                      </a:lnTo>
                      <a:lnTo>
                        <a:pt x="54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279"/>
                <p:cNvSpPr>
                  <a:spLocks noChangeAspect="1"/>
                </p:cNvSpPr>
                <p:nvPr/>
              </p:nvSpPr>
              <p:spPr bwMode="auto">
                <a:xfrm>
                  <a:off x="5409" y="8847"/>
                  <a:ext cx="157" cy="20"/>
                </a:xfrm>
                <a:custGeom>
                  <a:avLst/>
                  <a:gdLst/>
                  <a:ahLst/>
                  <a:cxnLst>
                    <a:cxn ang="0">
                      <a:pos x="0" y="0"/>
                    </a:cxn>
                    <a:cxn ang="0">
                      <a:pos x="0" y="82"/>
                    </a:cxn>
                    <a:cxn ang="0">
                      <a:pos x="542" y="82"/>
                    </a:cxn>
                    <a:cxn ang="0">
                      <a:pos x="542" y="0"/>
                    </a:cxn>
                    <a:cxn ang="0">
                      <a:pos x="0" y="0"/>
                    </a:cxn>
                    <a:cxn ang="0">
                      <a:pos x="0" y="0"/>
                    </a:cxn>
                    <a:cxn ang="0">
                      <a:pos x="0" y="0"/>
                    </a:cxn>
                  </a:cxnLst>
                  <a:rect l="0" t="0" r="r" b="b"/>
                  <a:pathLst>
                    <a:path w="542" h="82">
                      <a:moveTo>
                        <a:pt x="0" y="0"/>
                      </a:moveTo>
                      <a:lnTo>
                        <a:pt x="0" y="82"/>
                      </a:lnTo>
                      <a:lnTo>
                        <a:pt x="542" y="82"/>
                      </a:lnTo>
                      <a:lnTo>
                        <a:pt x="542"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278"/>
                <p:cNvSpPr>
                  <a:spLocks noChangeAspect="1"/>
                </p:cNvSpPr>
                <p:nvPr/>
              </p:nvSpPr>
              <p:spPr bwMode="auto">
                <a:xfrm>
                  <a:off x="5593" y="8847"/>
                  <a:ext cx="158" cy="20"/>
                </a:xfrm>
                <a:custGeom>
                  <a:avLst/>
                  <a:gdLst/>
                  <a:ahLst/>
                  <a:cxnLst>
                    <a:cxn ang="0">
                      <a:pos x="0" y="0"/>
                    </a:cxn>
                    <a:cxn ang="0">
                      <a:pos x="0" y="82"/>
                    </a:cxn>
                    <a:cxn ang="0">
                      <a:pos x="543" y="82"/>
                    </a:cxn>
                    <a:cxn ang="0">
                      <a:pos x="543" y="0"/>
                    </a:cxn>
                    <a:cxn ang="0">
                      <a:pos x="0" y="0"/>
                    </a:cxn>
                    <a:cxn ang="0">
                      <a:pos x="0" y="0"/>
                    </a:cxn>
                    <a:cxn ang="0">
                      <a:pos x="0" y="0"/>
                    </a:cxn>
                  </a:cxnLst>
                  <a:rect l="0" t="0" r="r" b="b"/>
                  <a:pathLst>
                    <a:path w="543" h="82">
                      <a:moveTo>
                        <a:pt x="0" y="0"/>
                      </a:moveTo>
                      <a:lnTo>
                        <a:pt x="0" y="82"/>
                      </a:lnTo>
                      <a:lnTo>
                        <a:pt x="543" y="82"/>
                      </a:lnTo>
                      <a:lnTo>
                        <a:pt x="543"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277"/>
                <p:cNvSpPr>
                  <a:spLocks noChangeAspect="1"/>
                </p:cNvSpPr>
                <p:nvPr/>
              </p:nvSpPr>
              <p:spPr bwMode="auto">
                <a:xfrm>
                  <a:off x="5870" y="8894"/>
                  <a:ext cx="65" cy="54"/>
                </a:xfrm>
                <a:custGeom>
                  <a:avLst/>
                  <a:gdLst/>
                  <a:ahLst/>
                  <a:cxnLst>
                    <a:cxn ang="0">
                      <a:pos x="0" y="0"/>
                    </a:cxn>
                    <a:cxn ang="0">
                      <a:pos x="0" y="218"/>
                    </a:cxn>
                    <a:cxn ang="0">
                      <a:pos x="226" y="218"/>
                    </a:cxn>
                    <a:cxn ang="0">
                      <a:pos x="226" y="0"/>
                    </a:cxn>
                    <a:cxn ang="0">
                      <a:pos x="0" y="0"/>
                    </a:cxn>
                    <a:cxn ang="0">
                      <a:pos x="0" y="0"/>
                    </a:cxn>
                    <a:cxn ang="0">
                      <a:pos x="0" y="0"/>
                    </a:cxn>
                  </a:cxnLst>
                  <a:rect l="0" t="0" r="r" b="b"/>
                  <a:pathLst>
                    <a:path w="226" h="218">
                      <a:moveTo>
                        <a:pt x="0" y="0"/>
                      </a:moveTo>
                      <a:lnTo>
                        <a:pt x="0" y="218"/>
                      </a:lnTo>
                      <a:lnTo>
                        <a:pt x="226" y="218"/>
                      </a:lnTo>
                      <a:lnTo>
                        <a:pt x="226"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 name="Freeform 276"/>
                <p:cNvSpPr>
                  <a:spLocks noChangeAspect="1"/>
                </p:cNvSpPr>
                <p:nvPr/>
              </p:nvSpPr>
              <p:spPr bwMode="auto">
                <a:xfrm>
                  <a:off x="5225" y="8894"/>
                  <a:ext cx="157" cy="54"/>
                </a:xfrm>
                <a:custGeom>
                  <a:avLst/>
                  <a:gdLst/>
                  <a:ahLst/>
                  <a:cxnLst>
                    <a:cxn ang="0">
                      <a:pos x="0" y="0"/>
                    </a:cxn>
                    <a:cxn ang="0">
                      <a:pos x="0" y="218"/>
                    </a:cxn>
                    <a:cxn ang="0">
                      <a:pos x="540" y="218"/>
                    </a:cxn>
                    <a:cxn ang="0">
                      <a:pos x="540" y="0"/>
                    </a:cxn>
                    <a:cxn ang="0">
                      <a:pos x="0" y="0"/>
                    </a:cxn>
                    <a:cxn ang="0">
                      <a:pos x="0" y="0"/>
                    </a:cxn>
                    <a:cxn ang="0">
                      <a:pos x="0" y="0"/>
                    </a:cxn>
                  </a:cxnLst>
                  <a:rect l="0" t="0" r="r" b="b"/>
                  <a:pathLst>
                    <a:path w="540" h="218">
                      <a:moveTo>
                        <a:pt x="0" y="0"/>
                      </a:moveTo>
                      <a:lnTo>
                        <a:pt x="0" y="218"/>
                      </a:lnTo>
                      <a:lnTo>
                        <a:pt x="540" y="218"/>
                      </a:lnTo>
                      <a:lnTo>
                        <a:pt x="54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Freeform 275"/>
                <p:cNvSpPr>
                  <a:spLocks noChangeAspect="1"/>
                </p:cNvSpPr>
                <p:nvPr/>
              </p:nvSpPr>
              <p:spPr bwMode="auto">
                <a:xfrm>
                  <a:off x="5409" y="8894"/>
                  <a:ext cx="157" cy="54"/>
                </a:xfrm>
                <a:custGeom>
                  <a:avLst/>
                  <a:gdLst/>
                  <a:ahLst/>
                  <a:cxnLst>
                    <a:cxn ang="0">
                      <a:pos x="0" y="0"/>
                    </a:cxn>
                    <a:cxn ang="0">
                      <a:pos x="0" y="218"/>
                    </a:cxn>
                    <a:cxn ang="0">
                      <a:pos x="542" y="218"/>
                    </a:cxn>
                    <a:cxn ang="0">
                      <a:pos x="542" y="0"/>
                    </a:cxn>
                    <a:cxn ang="0">
                      <a:pos x="0" y="0"/>
                    </a:cxn>
                    <a:cxn ang="0">
                      <a:pos x="0" y="0"/>
                    </a:cxn>
                    <a:cxn ang="0">
                      <a:pos x="0" y="0"/>
                    </a:cxn>
                  </a:cxnLst>
                  <a:rect l="0" t="0" r="r" b="b"/>
                  <a:pathLst>
                    <a:path w="542" h="218">
                      <a:moveTo>
                        <a:pt x="0" y="0"/>
                      </a:moveTo>
                      <a:lnTo>
                        <a:pt x="0" y="218"/>
                      </a:lnTo>
                      <a:lnTo>
                        <a:pt x="542" y="218"/>
                      </a:lnTo>
                      <a:lnTo>
                        <a:pt x="542"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274"/>
                <p:cNvSpPr>
                  <a:spLocks noChangeAspect="1"/>
                </p:cNvSpPr>
                <p:nvPr/>
              </p:nvSpPr>
              <p:spPr bwMode="auto">
                <a:xfrm>
                  <a:off x="5593" y="8894"/>
                  <a:ext cx="158" cy="54"/>
                </a:xfrm>
                <a:custGeom>
                  <a:avLst/>
                  <a:gdLst/>
                  <a:ahLst/>
                  <a:cxnLst>
                    <a:cxn ang="0">
                      <a:pos x="0" y="0"/>
                    </a:cxn>
                    <a:cxn ang="0">
                      <a:pos x="0" y="218"/>
                    </a:cxn>
                    <a:cxn ang="0">
                      <a:pos x="543" y="218"/>
                    </a:cxn>
                    <a:cxn ang="0">
                      <a:pos x="543" y="0"/>
                    </a:cxn>
                    <a:cxn ang="0">
                      <a:pos x="0" y="0"/>
                    </a:cxn>
                    <a:cxn ang="0">
                      <a:pos x="0" y="0"/>
                    </a:cxn>
                    <a:cxn ang="0">
                      <a:pos x="0" y="0"/>
                    </a:cxn>
                  </a:cxnLst>
                  <a:rect l="0" t="0" r="r" b="b"/>
                  <a:pathLst>
                    <a:path w="543" h="218">
                      <a:moveTo>
                        <a:pt x="0" y="0"/>
                      </a:moveTo>
                      <a:lnTo>
                        <a:pt x="0" y="218"/>
                      </a:lnTo>
                      <a:lnTo>
                        <a:pt x="543" y="218"/>
                      </a:lnTo>
                      <a:lnTo>
                        <a:pt x="543"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Freeform 273"/>
                <p:cNvSpPr>
                  <a:spLocks noChangeAspect="1"/>
                </p:cNvSpPr>
                <p:nvPr/>
              </p:nvSpPr>
              <p:spPr bwMode="auto">
                <a:xfrm>
                  <a:off x="5777" y="8847"/>
                  <a:ext cx="158" cy="20"/>
                </a:xfrm>
                <a:custGeom>
                  <a:avLst/>
                  <a:gdLst/>
                  <a:ahLst/>
                  <a:cxnLst>
                    <a:cxn ang="0">
                      <a:pos x="0" y="0"/>
                    </a:cxn>
                    <a:cxn ang="0">
                      <a:pos x="0" y="85"/>
                    </a:cxn>
                    <a:cxn ang="0">
                      <a:pos x="544" y="85"/>
                    </a:cxn>
                    <a:cxn ang="0">
                      <a:pos x="544" y="0"/>
                    </a:cxn>
                    <a:cxn ang="0">
                      <a:pos x="0" y="0"/>
                    </a:cxn>
                    <a:cxn ang="0">
                      <a:pos x="0" y="0"/>
                    </a:cxn>
                    <a:cxn ang="0">
                      <a:pos x="0" y="0"/>
                    </a:cxn>
                  </a:cxnLst>
                  <a:rect l="0" t="0" r="r" b="b"/>
                  <a:pathLst>
                    <a:path w="544" h="85">
                      <a:moveTo>
                        <a:pt x="0" y="0"/>
                      </a:moveTo>
                      <a:lnTo>
                        <a:pt x="0" y="85"/>
                      </a:lnTo>
                      <a:lnTo>
                        <a:pt x="544" y="85"/>
                      </a:lnTo>
                      <a:lnTo>
                        <a:pt x="544"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Freeform 272"/>
                <p:cNvSpPr>
                  <a:spLocks noChangeAspect="1"/>
                </p:cNvSpPr>
                <p:nvPr/>
              </p:nvSpPr>
              <p:spPr bwMode="auto">
                <a:xfrm>
                  <a:off x="5652" y="8755"/>
                  <a:ext cx="237" cy="47"/>
                </a:xfrm>
                <a:custGeom>
                  <a:avLst/>
                  <a:gdLst/>
                  <a:ahLst/>
                  <a:cxnLst>
                    <a:cxn ang="0">
                      <a:pos x="0" y="188"/>
                    </a:cxn>
                    <a:cxn ang="0">
                      <a:pos x="0" y="0"/>
                    </a:cxn>
                    <a:cxn ang="0">
                      <a:pos x="816" y="0"/>
                    </a:cxn>
                    <a:cxn ang="0">
                      <a:pos x="816" y="188"/>
                    </a:cxn>
                    <a:cxn ang="0">
                      <a:pos x="747" y="188"/>
                    </a:cxn>
                    <a:cxn ang="0">
                      <a:pos x="747" y="80"/>
                    </a:cxn>
                    <a:cxn ang="0">
                      <a:pos x="68" y="80"/>
                    </a:cxn>
                    <a:cxn ang="0">
                      <a:pos x="68" y="188"/>
                    </a:cxn>
                    <a:cxn ang="0">
                      <a:pos x="0" y="188"/>
                    </a:cxn>
                    <a:cxn ang="0">
                      <a:pos x="0" y="188"/>
                    </a:cxn>
                    <a:cxn ang="0">
                      <a:pos x="0" y="188"/>
                    </a:cxn>
                  </a:cxnLst>
                  <a:rect l="0" t="0" r="r" b="b"/>
                  <a:pathLst>
                    <a:path w="816" h="188">
                      <a:moveTo>
                        <a:pt x="0" y="188"/>
                      </a:moveTo>
                      <a:lnTo>
                        <a:pt x="0" y="0"/>
                      </a:lnTo>
                      <a:lnTo>
                        <a:pt x="816" y="0"/>
                      </a:lnTo>
                      <a:lnTo>
                        <a:pt x="816" y="188"/>
                      </a:lnTo>
                      <a:lnTo>
                        <a:pt x="747" y="188"/>
                      </a:lnTo>
                      <a:lnTo>
                        <a:pt x="747" y="80"/>
                      </a:lnTo>
                      <a:lnTo>
                        <a:pt x="68" y="80"/>
                      </a:lnTo>
                      <a:lnTo>
                        <a:pt x="68" y="188"/>
                      </a:lnTo>
                      <a:lnTo>
                        <a:pt x="0" y="18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 name="Freeform 271"/>
                <p:cNvSpPr>
                  <a:spLocks noChangeAspect="1"/>
                </p:cNvSpPr>
                <p:nvPr/>
              </p:nvSpPr>
              <p:spPr bwMode="auto">
                <a:xfrm>
                  <a:off x="5270" y="8609"/>
                  <a:ext cx="192" cy="199"/>
                </a:xfrm>
                <a:custGeom>
                  <a:avLst/>
                  <a:gdLst/>
                  <a:ahLst/>
                  <a:cxnLst>
                    <a:cxn ang="0">
                      <a:pos x="0" y="816"/>
                    </a:cxn>
                    <a:cxn ang="0">
                      <a:pos x="0" y="0"/>
                    </a:cxn>
                    <a:cxn ang="0">
                      <a:pos x="657" y="0"/>
                    </a:cxn>
                    <a:cxn ang="0">
                      <a:pos x="657" y="816"/>
                    </a:cxn>
                    <a:cxn ang="0">
                      <a:pos x="588" y="816"/>
                    </a:cxn>
                    <a:cxn ang="0">
                      <a:pos x="588" y="81"/>
                    </a:cxn>
                    <a:cxn ang="0">
                      <a:pos x="68" y="81"/>
                    </a:cxn>
                    <a:cxn ang="0">
                      <a:pos x="68" y="816"/>
                    </a:cxn>
                    <a:cxn ang="0">
                      <a:pos x="0" y="816"/>
                    </a:cxn>
                    <a:cxn ang="0">
                      <a:pos x="0" y="816"/>
                    </a:cxn>
                    <a:cxn ang="0">
                      <a:pos x="0" y="816"/>
                    </a:cxn>
                  </a:cxnLst>
                  <a:rect l="0" t="0" r="r" b="b"/>
                  <a:pathLst>
                    <a:path w="657" h="816">
                      <a:moveTo>
                        <a:pt x="0" y="816"/>
                      </a:moveTo>
                      <a:lnTo>
                        <a:pt x="0" y="0"/>
                      </a:lnTo>
                      <a:lnTo>
                        <a:pt x="657" y="0"/>
                      </a:lnTo>
                      <a:lnTo>
                        <a:pt x="657" y="816"/>
                      </a:lnTo>
                      <a:lnTo>
                        <a:pt x="588" y="816"/>
                      </a:lnTo>
                      <a:lnTo>
                        <a:pt x="588" y="81"/>
                      </a:lnTo>
                      <a:lnTo>
                        <a:pt x="68" y="81"/>
                      </a:lnTo>
                      <a:lnTo>
                        <a:pt x="68" y="816"/>
                      </a:lnTo>
                      <a:lnTo>
                        <a:pt x="0" y="81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 name="Freeform 270"/>
                <p:cNvSpPr>
                  <a:spLocks noChangeAspect="1"/>
                </p:cNvSpPr>
                <p:nvPr/>
              </p:nvSpPr>
              <p:spPr bwMode="auto">
                <a:xfrm>
                  <a:off x="5270" y="8550"/>
                  <a:ext cx="192" cy="59"/>
                </a:xfrm>
                <a:custGeom>
                  <a:avLst/>
                  <a:gdLst/>
                  <a:ahLst/>
                  <a:cxnLst>
                    <a:cxn ang="0">
                      <a:pos x="0" y="0"/>
                    </a:cxn>
                    <a:cxn ang="0">
                      <a:pos x="159" y="245"/>
                    </a:cxn>
                    <a:cxn ang="0">
                      <a:pos x="499" y="245"/>
                    </a:cxn>
                    <a:cxn ang="0">
                      <a:pos x="657" y="0"/>
                    </a:cxn>
                    <a:cxn ang="0">
                      <a:pos x="0" y="0"/>
                    </a:cxn>
                    <a:cxn ang="0">
                      <a:pos x="0" y="0"/>
                    </a:cxn>
                    <a:cxn ang="0">
                      <a:pos x="0" y="0"/>
                    </a:cxn>
                  </a:cxnLst>
                  <a:rect l="0" t="0" r="r" b="b"/>
                  <a:pathLst>
                    <a:path w="657" h="245">
                      <a:moveTo>
                        <a:pt x="0" y="0"/>
                      </a:moveTo>
                      <a:lnTo>
                        <a:pt x="159" y="245"/>
                      </a:lnTo>
                      <a:lnTo>
                        <a:pt x="499" y="245"/>
                      </a:lnTo>
                      <a:lnTo>
                        <a:pt x="657"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 name="Freeform 269"/>
                <p:cNvSpPr>
                  <a:spLocks noChangeAspect="1"/>
                </p:cNvSpPr>
                <p:nvPr/>
              </p:nvSpPr>
              <p:spPr bwMode="auto">
                <a:xfrm>
                  <a:off x="5270" y="8505"/>
                  <a:ext cx="192" cy="45"/>
                </a:xfrm>
                <a:custGeom>
                  <a:avLst/>
                  <a:gdLst/>
                  <a:ahLst/>
                  <a:cxnLst>
                    <a:cxn ang="0">
                      <a:pos x="657" y="188"/>
                    </a:cxn>
                    <a:cxn ang="0">
                      <a:pos x="657" y="0"/>
                    </a:cxn>
                    <a:cxn ang="0">
                      <a:pos x="0" y="0"/>
                    </a:cxn>
                    <a:cxn ang="0">
                      <a:pos x="0" y="188"/>
                    </a:cxn>
                    <a:cxn ang="0">
                      <a:pos x="68" y="188"/>
                    </a:cxn>
                    <a:cxn ang="0">
                      <a:pos x="68" y="81"/>
                    </a:cxn>
                    <a:cxn ang="0">
                      <a:pos x="588" y="81"/>
                    </a:cxn>
                    <a:cxn ang="0">
                      <a:pos x="588" y="188"/>
                    </a:cxn>
                    <a:cxn ang="0">
                      <a:pos x="657" y="188"/>
                    </a:cxn>
                    <a:cxn ang="0">
                      <a:pos x="657" y="188"/>
                    </a:cxn>
                    <a:cxn ang="0">
                      <a:pos x="657" y="188"/>
                    </a:cxn>
                  </a:cxnLst>
                  <a:rect l="0" t="0" r="r" b="b"/>
                  <a:pathLst>
                    <a:path w="657" h="188">
                      <a:moveTo>
                        <a:pt x="657" y="188"/>
                      </a:moveTo>
                      <a:lnTo>
                        <a:pt x="657" y="0"/>
                      </a:lnTo>
                      <a:lnTo>
                        <a:pt x="0" y="0"/>
                      </a:lnTo>
                      <a:lnTo>
                        <a:pt x="0" y="188"/>
                      </a:lnTo>
                      <a:lnTo>
                        <a:pt x="68" y="188"/>
                      </a:lnTo>
                      <a:lnTo>
                        <a:pt x="68" y="81"/>
                      </a:lnTo>
                      <a:lnTo>
                        <a:pt x="588" y="81"/>
                      </a:lnTo>
                      <a:lnTo>
                        <a:pt x="588" y="188"/>
                      </a:lnTo>
                      <a:lnTo>
                        <a:pt x="657" y="18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 name="Freeform 268"/>
                <p:cNvSpPr>
                  <a:spLocks noChangeAspect="1"/>
                </p:cNvSpPr>
                <p:nvPr/>
              </p:nvSpPr>
              <p:spPr bwMode="auto">
                <a:xfrm>
                  <a:off x="5284" y="8656"/>
                  <a:ext cx="164" cy="19"/>
                </a:xfrm>
                <a:custGeom>
                  <a:avLst/>
                  <a:gdLst/>
                  <a:ahLst/>
                  <a:cxnLst>
                    <a:cxn ang="0">
                      <a:pos x="0" y="0"/>
                    </a:cxn>
                    <a:cxn ang="0">
                      <a:pos x="565" y="0"/>
                    </a:cxn>
                    <a:cxn ang="0">
                      <a:pos x="565" y="80"/>
                    </a:cxn>
                    <a:cxn ang="0">
                      <a:pos x="0" y="80"/>
                    </a:cxn>
                    <a:cxn ang="0">
                      <a:pos x="0" y="0"/>
                    </a:cxn>
                    <a:cxn ang="0">
                      <a:pos x="0" y="0"/>
                    </a:cxn>
                    <a:cxn ang="0">
                      <a:pos x="0" y="0"/>
                    </a:cxn>
                  </a:cxnLst>
                  <a:rect l="0" t="0" r="r" b="b"/>
                  <a:pathLst>
                    <a:path w="565" h="80">
                      <a:moveTo>
                        <a:pt x="0" y="0"/>
                      </a:moveTo>
                      <a:lnTo>
                        <a:pt x="565" y="0"/>
                      </a:lnTo>
                      <a:lnTo>
                        <a:pt x="565" y="80"/>
                      </a:lnTo>
                      <a:lnTo>
                        <a:pt x="0" y="8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 name="Freeform 267"/>
                <p:cNvSpPr>
                  <a:spLocks noChangeAspect="1"/>
                </p:cNvSpPr>
                <p:nvPr/>
              </p:nvSpPr>
              <p:spPr bwMode="auto">
                <a:xfrm>
                  <a:off x="5284" y="8702"/>
                  <a:ext cx="164" cy="19"/>
                </a:xfrm>
                <a:custGeom>
                  <a:avLst/>
                  <a:gdLst/>
                  <a:ahLst/>
                  <a:cxnLst>
                    <a:cxn ang="0">
                      <a:pos x="0" y="0"/>
                    </a:cxn>
                    <a:cxn ang="0">
                      <a:pos x="565" y="0"/>
                    </a:cxn>
                    <a:cxn ang="0">
                      <a:pos x="565" y="80"/>
                    </a:cxn>
                    <a:cxn ang="0">
                      <a:pos x="0" y="80"/>
                    </a:cxn>
                    <a:cxn ang="0">
                      <a:pos x="0" y="0"/>
                    </a:cxn>
                    <a:cxn ang="0">
                      <a:pos x="0" y="0"/>
                    </a:cxn>
                    <a:cxn ang="0">
                      <a:pos x="0" y="0"/>
                    </a:cxn>
                  </a:cxnLst>
                  <a:rect l="0" t="0" r="r" b="b"/>
                  <a:pathLst>
                    <a:path w="565" h="80">
                      <a:moveTo>
                        <a:pt x="0" y="0"/>
                      </a:moveTo>
                      <a:lnTo>
                        <a:pt x="565" y="0"/>
                      </a:lnTo>
                      <a:lnTo>
                        <a:pt x="565" y="80"/>
                      </a:lnTo>
                      <a:lnTo>
                        <a:pt x="0" y="8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266"/>
                <p:cNvSpPr>
                  <a:spLocks noChangeAspect="1"/>
                </p:cNvSpPr>
                <p:nvPr/>
              </p:nvSpPr>
              <p:spPr bwMode="auto">
                <a:xfrm>
                  <a:off x="5363" y="8412"/>
                  <a:ext cx="13" cy="99"/>
                </a:xfrm>
                <a:custGeom>
                  <a:avLst/>
                  <a:gdLst/>
                  <a:ahLst/>
                  <a:cxnLst>
                    <a:cxn ang="0">
                      <a:pos x="0" y="406"/>
                    </a:cxn>
                    <a:cxn ang="0">
                      <a:pos x="0" y="0"/>
                    </a:cxn>
                    <a:cxn ang="0">
                      <a:pos x="45" y="0"/>
                    </a:cxn>
                    <a:cxn ang="0">
                      <a:pos x="45" y="406"/>
                    </a:cxn>
                    <a:cxn ang="0">
                      <a:pos x="0" y="406"/>
                    </a:cxn>
                    <a:cxn ang="0">
                      <a:pos x="0" y="406"/>
                    </a:cxn>
                    <a:cxn ang="0">
                      <a:pos x="0" y="406"/>
                    </a:cxn>
                  </a:cxnLst>
                  <a:rect l="0" t="0" r="r" b="b"/>
                  <a:pathLst>
                    <a:path w="45" h="406">
                      <a:moveTo>
                        <a:pt x="0" y="406"/>
                      </a:moveTo>
                      <a:lnTo>
                        <a:pt x="0" y="0"/>
                      </a:lnTo>
                      <a:lnTo>
                        <a:pt x="45" y="0"/>
                      </a:lnTo>
                      <a:lnTo>
                        <a:pt x="45" y="406"/>
                      </a:lnTo>
                      <a:lnTo>
                        <a:pt x="0" y="40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44" name="AutoShape 264"/>
              <p:cNvSpPr>
                <a:spLocks noChangeShapeType="1"/>
              </p:cNvSpPr>
              <p:nvPr/>
            </p:nvSpPr>
            <p:spPr bwMode="auto">
              <a:xfrm>
                <a:off x="1799" y="8117"/>
                <a:ext cx="2717" cy="0"/>
              </a:xfrm>
              <a:prstGeom prst="straightConnector1">
                <a:avLst/>
              </a:pr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42" name="Image 1"/>
            <p:cNvPicPr>
              <a:picLocks noChangeArrowheads="1"/>
            </p:cNvPicPr>
            <p:nvPr/>
          </p:nvPicPr>
          <p:blipFill>
            <a:blip r:embed="rId2"/>
            <a:srcRect/>
            <a:stretch>
              <a:fillRect/>
            </a:stretch>
          </p:blipFill>
          <p:spPr bwMode="auto">
            <a:xfrm>
              <a:off x="3319587" y="1963422"/>
              <a:ext cx="720659" cy="227282"/>
            </a:xfrm>
            <a:prstGeom prst="rect">
              <a:avLst/>
            </a:prstGeom>
            <a:noFill/>
          </p:spPr>
        </p:pic>
      </p:grpSp>
      <p:grpSp>
        <p:nvGrpSpPr>
          <p:cNvPr id="165" name="Grouper 164"/>
          <p:cNvGrpSpPr/>
          <p:nvPr/>
        </p:nvGrpSpPr>
        <p:grpSpPr>
          <a:xfrm>
            <a:off x="5186663" y="5327147"/>
            <a:ext cx="2743200" cy="975100"/>
            <a:chOff x="1270000" y="2024989"/>
            <a:chExt cx="2743200" cy="975100"/>
          </a:xfrm>
        </p:grpSpPr>
        <p:grpSp>
          <p:nvGrpSpPr>
            <p:cNvPr id="166" name="Group 263"/>
            <p:cNvGrpSpPr>
              <a:grpSpLocks/>
            </p:cNvGrpSpPr>
            <p:nvPr/>
          </p:nvGrpSpPr>
          <p:grpSpPr bwMode="auto">
            <a:xfrm>
              <a:off x="1270000" y="2306678"/>
              <a:ext cx="2712803" cy="693411"/>
              <a:chOff x="1784" y="7367"/>
              <a:chExt cx="2732" cy="750"/>
            </a:xfrm>
          </p:grpSpPr>
          <p:grpSp>
            <p:nvGrpSpPr>
              <p:cNvPr id="168" name="Group 265"/>
              <p:cNvGrpSpPr>
                <a:grpSpLocks noChangeAspect="1"/>
              </p:cNvGrpSpPr>
              <p:nvPr/>
            </p:nvGrpSpPr>
            <p:grpSpPr bwMode="auto">
              <a:xfrm>
                <a:off x="1773" y="7336"/>
                <a:ext cx="960" cy="745"/>
                <a:chOff x="5132" y="8412"/>
                <a:chExt cx="902" cy="582"/>
              </a:xfrm>
            </p:grpSpPr>
            <p:sp>
              <p:nvSpPr>
                <p:cNvPr id="170" name="Freeform 285"/>
                <p:cNvSpPr>
                  <a:spLocks noChangeAspect="1"/>
                </p:cNvSpPr>
                <p:nvPr/>
              </p:nvSpPr>
              <p:spPr bwMode="auto">
                <a:xfrm>
                  <a:off x="5282" y="8517"/>
                  <a:ext cx="167" cy="288"/>
                </a:xfrm>
                <a:custGeom>
                  <a:avLst/>
                  <a:gdLst/>
                  <a:ahLst/>
                  <a:cxnLst>
                    <a:cxn ang="0">
                      <a:pos x="0" y="1185"/>
                    </a:cxn>
                    <a:cxn ang="0">
                      <a:pos x="0" y="424"/>
                    </a:cxn>
                    <a:cxn ang="0">
                      <a:pos x="182" y="424"/>
                    </a:cxn>
                    <a:cxn ang="0">
                      <a:pos x="0" y="133"/>
                    </a:cxn>
                    <a:cxn ang="0">
                      <a:pos x="0" y="0"/>
                    </a:cxn>
                    <a:cxn ang="0">
                      <a:pos x="574" y="0"/>
                    </a:cxn>
                    <a:cxn ang="0">
                      <a:pos x="574" y="133"/>
                    </a:cxn>
                    <a:cxn ang="0">
                      <a:pos x="400" y="424"/>
                    </a:cxn>
                    <a:cxn ang="0">
                      <a:pos x="574" y="424"/>
                    </a:cxn>
                    <a:cxn ang="0">
                      <a:pos x="574" y="1185"/>
                    </a:cxn>
                    <a:cxn ang="0">
                      <a:pos x="0" y="1185"/>
                    </a:cxn>
                    <a:cxn ang="0">
                      <a:pos x="0" y="1185"/>
                    </a:cxn>
                    <a:cxn ang="0">
                      <a:pos x="0" y="1185"/>
                    </a:cxn>
                  </a:cxnLst>
                  <a:rect l="0" t="0" r="r" b="b"/>
                  <a:pathLst>
                    <a:path w="574" h="1185">
                      <a:moveTo>
                        <a:pt x="0" y="1185"/>
                      </a:moveTo>
                      <a:lnTo>
                        <a:pt x="0" y="424"/>
                      </a:lnTo>
                      <a:lnTo>
                        <a:pt x="182" y="424"/>
                      </a:lnTo>
                      <a:lnTo>
                        <a:pt x="0" y="133"/>
                      </a:lnTo>
                      <a:lnTo>
                        <a:pt x="0" y="0"/>
                      </a:lnTo>
                      <a:lnTo>
                        <a:pt x="574" y="0"/>
                      </a:lnTo>
                      <a:lnTo>
                        <a:pt x="574" y="133"/>
                      </a:lnTo>
                      <a:lnTo>
                        <a:pt x="400" y="424"/>
                      </a:lnTo>
                      <a:lnTo>
                        <a:pt x="574" y="424"/>
                      </a:lnTo>
                      <a:lnTo>
                        <a:pt x="574" y="1185"/>
                      </a:lnTo>
                      <a:lnTo>
                        <a:pt x="0" y="1185"/>
                      </a:lnTo>
                      <a:close/>
                    </a:path>
                  </a:pathLst>
                </a:custGeom>
                <a:solidFill>
                  <a:srgbClr val="E8E6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 name="Freeform 284"/>
                <p:cNvSpPr>
                  <a:spLocks noChangeAspect="1"/>
                </p:cNvSpPr>
                <p:nvPr/>
              </p:nvSpPr>
              <p:spPr bwMode="auto">
                <a:xfrm>
                  <a:off x="5663" y="8768"/>
                  <a:ext cx="215" cy="37"/>
                </a:xfrm>
                <a:custGeom>
                  <a:avLst/>
                  <a:gdLst/>
                  <a:ahLst/>
                  <a:cxnLst>
                    <a:cxn ang="0">
                      <a:pos x="0" y="158"/>
                    </a:cxn>
                    <a:cxn ang="0">
                      <a:pos x="0" y="0"/>
                    </a:cxn>
                    <a:cxn ang="0">
                      <a:pos x="745" y="0"/>
                    </a:cxn>
                    <a:cxn ang="0">
                      <a:pos x="745" y="158"/>
                    </a:cxn>
                    <a:cxn ang="0">
                      <a:pos x="0" y="158"/>
                    </a:cxn>
                    <a:cxn ang="0">
                      <a:pos x="0" y="158"/>
                    </a:cxn>
                    <a:cxn ang="0">
                      <a:pos x="0" y="158"/>
                    </a:cxn>
                  </a:cxnLst>
                  <a:rect l="0" t="0" r="r" b="b"/>
                  <a:pathLst>
                    <a:path w="745" h="158">
                      <a:moveTo>
                        <a:pt x="0" y="158"/>
                      </a:moveTo>
                      <a:lnTo>
                        <a:pt x="0" y="0"/>
                      </a:lnTo>
                      <a:lnTo>
                        <a:pt x="745" y="0"/>
                      </a:lnTo>
                      <a:lnTo>
                        <a:pt x="745" y="158"/>
                      </a:lnTo>
                      <a:lnTo>
                        <a:pt x="0" y="158"/>
                      </a:lnTo>
                      <a:close/>
                    </a:path>
                  </a:pathLst>
                </a:custGeom>
                <a:solidFill>
                  <a:srgbClr val="E8E6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 name="Freeform 283"/>
                <p:cNvSpPr>
                  <a:spLocks noChangeAspect="1"/>
                </p:cNvSpPr>
                <p:nvPr/>
              </p:nvSpPr>
              <p:spPr bwMode="auto">
                <a:xfrm>
                  <a:off x="5187" y="8811"/>
                  <a:ext cx="785" cy="171"/>
                </a:xfrm>
                <a:custGeom>
                  <a:avLst/>
                  <a:gdLst/>
                  <a:ahLst/>
                  <a:cxnLst>
                    <a:cxn ang="0">
                      <a:pos x="0" y="700"/>
                    </a:cxn>
                    <a:cxn ang="0">
                      <a:pos x="0" y="0"/>
                    </a:cxn>
                    <a:cxn ang="0">
                      <a:pos x="2709" y="0"/>
                    </a:cxn>
                    <a:cxn ang="0">
                      <a:pos x="2709" y="700"/>
                    </a:cxn>
                    <a:cxn ang="0">
                      <a:pos x="0" y="700"/>
                    </a:cxn>
                    <a:cxn ang="0">
                      <a:pos x="0" y="700"/>
                    </a:cxn>
                    <a:cxn ang="0">
                      <a:pos x="0" y="700"/>
                    </a:cxn>
                  </a:cxnLst>
                  <a:rect l="0" t="0" r="r" b="b"/>
                  <a:pathLst>
                    <a:path w="2709" h="700">
                      <a:moveTo>
                        <a:pt x="0" y="700"/>
                      </a:moveTo>
                      <a:lnTo>
                        <a:pt x="0" y="0"/>
                      </a:lnTo>
                      <a:lnTo>
                        <a:pt x="2709" y="0"/>
                      </a:lnTo>
                      <a:lnTo>
                        <a:pt x="2709" y="700"/>
                      </a:lnTo>
                      <a:lnTo>
                        <a:pt x="0" y="700"/>
                      </a:lnTo>
                      <a:close/>
                    </a:path>
                  </a:pathLst>
                </a:custGeom>
                <a:solidFill>
                  <a:srgbClr val="C1C0D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 name="Freeform 282"/>
                <p:cNvSpPr>
                  <a:spLocks noChangeAspect="1"/>
                </p:cNvSpPr>
                <p:nvPr/>
              </p:nvSpPr>
              <p:spPr bwMode="auto">
                <a:xfrm>
                  <a:off x="5178" y="8802"/>
                  <a:ext cx="804" cy="177"/>
                </a:xfrm>
                <a:custGeom>
                  <a:avLst/>
                  <a:gdLst/>
                  <a:ahLst/>
                  <a:cxnLst>
                    <a:cxn ang="0">
                      <a:pos x="0" y="734"/>
                    </a:cxn>
                    <a:cxn ang="0">
                      <a:pos x="0" y="0"/>
                    </a:cxn>
                    <a:cxn ang="0">
                      <a:pos x="2766" y="0"/>
                    </a:cxn>
                    <a:cxn ang="0">
                      <a:pos x="2766" y="734"/>
                    </a:cxn>
                    <a:cxn ang="0">
                      <a:pos x="2699" y="734"/>
                    </a:cxn>
                    <a:cxn ang="0">
                      <a:pos x="2699" y="83"/>
                    </a:cxn>
                    <a:cxn ang="0">
                      <a:pos x="68" y="83"/>
                    </a:cxn>
                    <a:cxn ang="0">
                      <a:pos x="68" y="734"/>
                    </a:cxn>
                    <a:cxn ang="0">
                      <a:pos x="0" y="734"/>
                    </a:cxn>
                    <a:cxn ang="0">
                      <a:pos x="0" y="734"/>
                    </a:cxn>
                    <a:cxn ang="0">
                      <a:pos x="0" y="734"/>
                    </a:cxn>
                  </a:cxnLst>
                  <a:rect l="0" t="0" r="r" b="b"/>
                  <a:pathLst>
                    <a:path w="2766" h="734">
                      <a:moveTo>
                        <a:pt x="0" y="734"/>
                      </a:moveTo>
                      <a:lnTo>
                        <a:pt x="0" y="0"/>
                      </a:lnTo>
                      <a:lnTo>
                        <a:pt x="2766" y="0"/>
                      </a:lnTo>
                      <a:lnTo>
                        <a:pt x="2766" y="734"/>
                      </a:lnTo>
                      <a:lnTo>
                        <a:pt x="2699" y="734"/>
                      </a:lnTo>
                      <a:lnTo>
                        <a:pt x="2699" y="83"/>
                      </a:lnTo>
                      <a:lnTo>
                        <a:pt x="68" y="83"/>
                      </a:lnTo>
                      <a:lnTo>
                        <a:pt x="68" y="734"/>
                      </a:lnTo>
                      <a:lnTo>
                        <a:pt x="0" y="73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281"/>
                <p:cNvSpPr>
                  <a:spLocks noChangeAspect="1"/>
                </p:cNvSpPr>
                <p:nvPr/>
              </p:nvSpPr>
              <p:spPr bwMode="auto">
                <a:xfrm>
                  <a:off x="5132" y="8894"/>
                  <a:ext cx="902" cy="100"/>
                </a:xfrm>
                <a:custGeom>
                  <a:avLst/>
                  <a:gdLst/>
                  <a:ahLst/>
                  <a:cxnLst>
                    <a:cxn ang="0">
                      <a:pos x="0" y="407"/>
                    </a:cxn>
                    <a:cxn ang="0">
                      <a:pos x="3108" y="407"/>
                    </a:cxn>
                    <a:cxn ang="0">
                      <a:pos x="3108" y="324"/>
                    </a:cxn>
                    <a:cxn ang="0">
                      <a:pos x="2450" y="324"/>
                    </a:cxn>
                    <a:cxn ang="0">
                      <a:pos x="2450" y="0"/>
                    </a:cxn>
                    <a:cxn ang="0">
                      <a:pos x="2224" y="0"/>
                    </a:cxn>
                    <a:cxn ang="0">
                      <a:pos x="2224" y="324"/>
                    </a:cxn>
                    <a:cxn ang="0">
                      <a:pos x="0" y="324"/>
                    </a:cxn>
                    <a:cxn ang="0">
                      <a:pos x="0" y="407"/>
                    </a:cxn>
                    <a:cxn ang="0">
                      <a:pos x="0" y="407"/>
                    </a:cxn>
                    <a:cxn ang="0">
                      <a:pos x="0" y="407"/>
                    </a:cxn>
                  </a:cxnLst>
                  <a:rect l="0" t="0" r="r" b="b"/>
                  <a:pathLst>
                    <a:path w="3108" h="407">
                      <a:moveTo>
                        <a:pt x="0" y="407"/>
                      </a:moveTo>
                      <a:lnTo>
                        <a:pt x="3108" y="407"/>
                      </a:lnTo>
                      <a:lnTo>
                        <a:pt x="3108" y="324"/>
                      </a:lnTo>
                      <a:lnTo>
                        <a:pt x="2450" y="324"/>
                      </a:lnTo>
                      <a:lnTo>
                        <a:pt x="2450" y="0"/>
                      </a:lnTo>
                      <a:lnTo>
                        <a:pt x="2224" y="0"/>
                      </a:lnTo>
                      <a:lnTo>
                        <a:pt x="2224" y="324"/>
                      </a:lnTo>
                      <a:lnTo>
                        <a:pt x="0" y="324"/>
                      </a:lnTo>
                      <a:lnTo>
                        <a:pt x="0" y="40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 name="Freeform 280"/>
                <p:cNvSpPr>
                  <a:spLocks noChangeAspect="1"/>
                </p:cNvSpPr>
                <p:nvPr/>
              </p:nvSpPr>
              <p:spPr bwMode="auto">
                <a:xfrm>
                  <a:off x="5225" y="8847"/>
                  <a:ext cx="157" cy="20"/>
                </a:xfrm>
                <a:custGeom>
                  <a:avLst/>
                  <a:gdLst/>
                  <a:ahLst/>
                  <a:cxnLst>
                    <a:cxn ang="0">
                      <a:pos x="0" y="0"/>
                    </a:cxn>
                    <a:cxn ang="0">
                      <a:pos x="0" y="82"/>
                    </a:cxn>
                    <a:cxn ang="0">
                      <a:pos x="540" y="82"/>
                    </a:cxn>
                    <a:cxn ang="0">
                      <a:pos x="540" y="0"/>
                    </a:cxn>
                    <a:cxn ang="0">
                      <a:pos x="0" y="0"/>
                    </a:cxn>
                    <a:cxn ang="0">
                      <a:pos x="0" y="0"/>
                    </a:cxn>
                    <a:cxn ang="0">
                      <a:pos x="0" y="0"/>
                    </a:cxn>
                  </a:cxnLst>
                  <a:rect l="0" t="0" r="r" b="b"/>
                  <a:pathLst>
                    <a:path w="540" h="82">
                      <a:moveTo>
                        <a:pt x="0" y="0"/>
                      </a:moveTo>
                      <a:lnTo>
                        <a:pt x="0" y="82"/>
                      </a:lnTo>
                      <a:lnTo>
                        <a:pt x="540" y="82"/>
                      </a:lnTo>
                      <a:lnTo>
                        <a:pt x="54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279"/>
                <p:cNvSpPr>
                  <a:spLocks noChangeAspect="1"/>
                </p:cNvSpPr>
                <p:nvPr/>
              </p:nvSpPr>
              <p:spPr bwMode="auto">
                <a:xfrm>
                  <a:off x="5409" y="8847"/>
                  <a:ext cx="157" cy="20"/>
                </a:xfrm>
                <a:custGeom>
                  <a:avLst/>
                  <a:gdLst/>
                  <a:ahLst/>
                  <a:cxnLst>
                    <a:cxn ang="0">
                      <a:pos x="0" y="0"/>
                    </a:cxn>
                    <a:cxn ang="0">
                      <a:pos x="0" y="82"/>
                    </a:cxn>
                    <a:cxn ang="0">
                      <a:pos x="542" y="82"/>
                    </a:cxn>
                    <a:cxn ang="0">
                      <a:pos x="542" y="0"/>
                    </a:cxn>
                    <a:cxn ang="0">
                      <a:pos x="0" y="0"/>
                    </a:cxn>
                    <a:cxn ang="0">
                      <a:pos x="0" y="0"/>
                    </a:cxn>
                    <a:cxn ang="0">
                      <a:pos x="0" y="0"/>
                    </a:cxn>
                  </a:cxnLst>
                  <a:rect l="0" t="0" r="r" b="b"/>
                  <a:pathLst>
                    <a:path w="542" h="82">
                      <a:moveTo>
                        <a:pt x="0" y="0"/>
                      </a:moveTo>
                      <a:lnTo>
                        <a:pt x="0" y="82"/>
                      </a:lnTo>
                      <a:lnTo>
                        <a:pt x="542" y="82"/>
                      </a:lnTo>
                      <a:lnTo>
                        <a:pt x="542"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278"/>
                <p:cNvSpPr>
                  <a:spLocks noChangeAspect="1"/>
                </p:cNvSpPr>
                <p:nvPr/>
              </p:nvSpPr>
              <p:spPr bwMode="auto">
                <a:xfrm>
                  <a:off x="5593" y="8847"/>
                  <a:ext cx="158" cy="20"/>
                </a:xfrm>
                <a:custGeom>
                  <a:avLst/>
                  <a:gdLst/>
                  <a:ahLst/>
                  <a:cxnLst>
                    <a:cxn ang="0">
                      <a:pos x="0" y="0"/>
                    </a:cxn>
                    <a:cxn ang="0">
                      <a:pos x="0" y="82"/>
                    </a:cxn>
                    <a:cxn ang="0">
                      <a:pos x="543" y="82"/>
                    </a:cxn>
                    <a:cxn ang="0">
                      <a:pos x="543" y="0"/>
                    </a:cxn>
                    <a:cxn ang="0">
                      <a:pos x="0" y="0"/>
                    </a:cxn>
                    <a:cxn ang="0">
                      <a:pos x="0" y="0"/>
                    </a:cxn>
                    <a:cxn ang="0">
                      <a:pos x="0" y="0"/>
                    </a:cxn>
                  </a:cxnLst>
                  <a:rect l="0" t="0" r="r" b="b"/>
                  <a:pathLst>
                    <a:path w="543" h="82">
                      <a:moveTo>
                        <a:pt x="0" y="0"/>
                      </a:moveTo>
                      <a:lnTo>
                        <a:pt x="0" y="82"/>
                      </a:lnTo>
                      <a:lnTo>
                        <a:pt x="543" y="82"/>
                      </a:lnTo>
                      <a:lnTo>
                        <a:pt x="543"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277"/>
                <p:cNvSpPr>
                  <a:spLocks noChangeAspect="1"/>
                </p:cNvSpPr>
                <p:nvPr/>
              </p:nvSpPr>
              <p:spPr bwMode="auto">
                <a:xfrm>
                  <a:off x="5870" y="8894"/>
                  <a:ext cx="65" cy="54"/>
                </a:xfrm>
                <a:custGeom>
                  <a:avLst/>
                  <a:gdLst/>
                  <a:ahLst/>
                  <a:cxnLst>
                    <a:cxn ang="0">
                      <a:pos x="0" y="0"/>
                    </a:cxn>
                    <a:cxn ang="0">
                      <a:pos x="0" y="218"/>
                    </a:cxn>
                    <a:cxn ang="0">
                      <a:pos x="226" y="218"/>
                    </a:cxn>
                    <a:cxn ang="0">
                      <a:pos x="226" y="0"/>
                    </a:cxn>
                    <a:cxn ang="0">
                      <a:pos x="0" y="0"/>
                    </a:cxn>
                    <a:cxn ang="0">
                      <a:pos x="0" y="0"/>
                    </a:cxn>
                    <a:cxn ang="0">
                      <a:pos x="0" y="0"/>
                    </a:cxn>
                  </a:cxnLst>
                  <a:rect l="0" t="0" r="r" b="b"/>
                  <a:pathLst>
                    <a:path w="226" h="218">
                      <a:moveTo>
                        <a:pt x="0" y="0"/>
                      </a:moveTo>
                      <a:lnTo>
                        <a:pt x="0" y="218"/>
                      </a:lnTo>
                      <a:lnTo>
                        <a:pt x="226" y="218"/>
                      </a:lnTo>
                      <a:lnTo>
                        <a:pt x="226"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 name="Freeform 276"/>
                <p:cNvSpPr>
                  <a:spLocks noChangeAspect="1"/>
                </p:cNvSpPr>
                <p:nvPr/>
              </p:nvSpPr>
              <p:spPr bwMode="auto">
                <a:xfrm>
                  <a:off x="5225" y="8894"/>
                  <a:ext cx="157" cy="54"/>
                </a:xfrm>
                <a:custGeom>
                  <a:avLst/>
                  <a:gdLst/>
                  <a:ahLst/>
                  <a:cxnLst>
                    <a:cxn ang="0">
                      <a:pos x="0" y="0"/>
                    </a:cxn>
                    <a:cxn ang="0">
                      <a:pos x="0" y="218"/>
                    </a:cxn>
                    <a:cxn ang="0">
                      <a:pos x="540" y="218"/>
                    </a:cxn>
                    <a:cxn ang="0">
                      <a:pos x="540" y="0"/>
                    </a:cxn>
                    <a:cxn ang="0">
                      <a:pos x="0" y="0"/>
                    </a:cxn>
                    <a:cxn ang="0">
                      <a:pos x="0" y="0"/>
                    </a:cxn>
                    <a:cxn ang="0">
                      <a:pos x="0" y="0"/>
                    </a:cxn>
                  </a:cxnLst>
                  <a:rect l="0" t="0" r="r" b="b"/>
                  <a:pathLst>
                    <a:path w="540" h="218">
                      <a:moveTo>
                        <a:pt x="0" y="0"/>
                      </a:moveTo>
                      <a:lnTo>
                        <a:pt x="0" y="218"/>
                      </a:lnTo>
                      <a:lnTo>
                        <a:pt x="540" y="218"/>
                      </a:lnTo>
                      <a:lnTo>
                        <a:pt x="54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 name="Freeform 275"/>
                <p:cNvSpPr>
                  <a:spLocks noChangeAspect="1"/>
                </p:cNvSpPr>
                <p:nvPr/>
              </p:nvSpPr>
              <p:spPr bwMode="auto">
                <a:xfrm>
                  <a:off x="5409" y="8894"/>
                  <a:ext cx="157" cy="54"/>
                </a:xfrm>
                <a:custGeom>
                  <a:avLst/>
                  <a:gdLst/>
                  <a:ahLst/>
                  <a:cxnLst>
                    <a:cxn ang="0">
                      <a:pos x="0" y="0"/>
                    </a:cxn>
                    <a:cxn ang="0">
                      <a:pos x="0" y="218"/>
                    </a:cxn>
                    <a:cxn ang="0">
                      <a:pos x="542" y="218"/>
                    </a:cxn>
                    <a:cxn ang="0">
                      <a:pos x="542" y="0"/>
                    </a:cxn>
                    <a:cxn ang="0">
                      <a:pos x="0" y="0"/>
                    </a:cxn>
                    <a:cxn ang="0">
                      <a:pos x="0" y="0"/>
                    </a:cxn>
                    <a:cxn ang="0">
                      <a:pos x="0" y="0"/>
                    </a:cxn>
                  </a:cxnLst>
                  <a:rect l="0" t="0" r="r" b="b"/>
                  <a:pathLst>
                    <a:path w="542" h="218">
                      <a:moveTo>
                        <a:pt x="0" y="0"/>
                      </a:moveTo>
                      <a:lnTo>
                        <a:pt x="0" y="218"/>
                      </a:lnTo>
                      <a:lnTo>
                        <a:pt x="542" y="218"/>
                      </a:lnTo>
                      <a:lnTo>
                        <a:pt x="542"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 name="Freeform 274"/>
                <p:cNvSpPr>
                  <a:spLocks noChangeAspect="1"/>
                </p:cNvSpPr>
                <p:nvPr/>
              </p:nvSpPr>
              <p:spPr bwMode="auto">
                <a:xfrm>
                  <a:off x="5593" y="8894"/>
                  <a:ext cx="158" cy="54"/>
                </a:xfrm>
                <a:custGeom>
                  <a:avLst/>
                  <a:gdLst/>
                  <a:ahLst/>
                  <a:cxnLst>
                    <a:cxn ang="0">
                      <a:pos x="0" y="0"/>
                    </a:cxn>
                    <a:cxn ang="0">
                      <a:pos x="0" y="218"/>
                    </a:cxn>
                    <a:cxn ang="0">
                      <a:pos x="543" y="218"/>
                    </a:cxn>
                    <a:cxn ang="0">
                      <a:pos x="543" y="0"/>
                    </a:cxn>
                    <a:cxn ang="0">
                      <a:pos x="0" y="0"/>
                    </a:cxn>
                    <a:cxn ang="0">
                      <a:pos x="0" y="0"/>
                    </a:cxn>
                    <a:cxn ang="0">
                      <a:pos x="0" y="0"/>
                    </a:cxn>
                  </a:cxnLst>
                  <a:rect l="0" t="0" r="r" b="b"/>
                  <a:pathLst>
                    <a:path w="543" h="218">
                      <a:moveTo>
                        <a:pt x="0" y="0"/>
                      </a:moveTo>
                      <a:lnTo>
                        <a:pt x="0" y="218"/>
                      </a:lnTo>
                      <a:lnTo>
                        <a:pt x="543" y="218"/>
                      </a:lnTo>
                      <a:lnTo>
                        <a:pt x="543"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 name="Freeform 273"/>
                <p:cNvSpPr>
                  <a:spLocks noChangeAspect="1"/>
                </p:cNvSpPr>
                <p:nvPr/>
              </p:nvSpPr>
              <p:spPr bwMode="auto">
                <a:xfrm>
                  <a:off x="5777" y="8847"/>
                  <a:ext cx="158" cy="20"/>
                </a:xfrm>
                <a:custGeom>
                  <a:avLst/>
                  <a:gdLst/>
                  <a:ahLst/>
                  <a:cxnLst>
                    <a:cxn ang="0">
                      <a:pos x="0" y="0"/>
                    </a:cxn>
                    <a:cxn ang="0">
                      <a:pos x="0" y="85"/>
                    </a:cxn>
                    <a:cxn ang="0">
                      <a:pos x="544" y="85"/>
                    </a:cxn>
                    <a:cxn ang="0">
                      <a:pos x="544" y="0"/>
                    </a:cxn>
                    <a:cxn ang="0">
                      <a:pos x="0" y="0"/>
                    </a:cxn>
                    <a:cxn ang="0">
                      <a:pos x="0" y="0"/>
                    </a:cxn>
                    <a:cxn ang="0">
                      <a:pos x="0" y="0"/>
                    </a:cxn>
                  </a:cxnLst>
                  <a:rect l="0" t="0" r="r" b="b"/>
                  <a:pathLst>
                    <a:path w="544" h="85">
                      <a:moveTo>
                        <a:pt x="0" y="0"/>
                      </a:moveTo>
                      <a:lnTo>
                        <a:pt x="0" y="85"/>
                      </a:lnTo>
                      <a:lnTo>
                        <a:pt x="544" y="85"/>
                      </a:lnTo>
                      <a:lnTo>
                        <a:pt x="544"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 name="Freeform 272"/>
                <p:cNvSpPr>
                  <a:spLocks noChangeAspect="1"/>
                </p:cNvSpPr>
                <p:nvPr/>
              </p:nvSpPr>
              <p:spPr bwMode="auto">
                <a:xfrm>
                  <a:off x="5652" y="8755"/>
                  <a:ext cx="237" cy="47"/>
                </a:xfrm>
                <a:custGeom>
                  <a:avLst/>
                  <a:gdLst/>
                  <a:ahLst/>
                  <a:cxnLst>
                    <a:cxn ang="0">
                      <a:pos x="0" y="188"/>
                    </a:cxn>
                    <a:cxn ang="0">
                      <a:pos x="0" y="0"/>
                    </a:cxn>
                    <a:cxn ang="0">
                      <a:pos x="816" y="0"/>
                    </a:cxn>
                    <a:cxn ang="0">
                      <a:pos x="816" y="188"/>
                    </a:cxn>
                    <a:cxn ang="0">
                      <a:pos x="747" y="188"/>
                    </a:cxn>
                    <a:cxn ang="0">
                      <a:pos x="747" y="80"/>
                    </a:cxn>
                    <a:cxn ang="0">
                      <a:pos x="68" y="80"/>
                    </a:cxn>
                    <a:cxn ang="0">
                      <a:pos x="68" y="188"/>
                    </a:cxn>
                    <a:cxn ang="0">
                      <a:pos x="0" y="188"/>
                    </a:cxn>
                    <a:cxn ang="0">
                      <a:pos x="0" y="188"/>
                    </a:cxn>
                    <a:cxn ang="0">
                      <a:pos x="0" y="188"/>
                    </a:cxn>
                  </a:cxnLst>
                  <a:rect l="0" t="0" r="r" b="b"/>
                  <a:pathLst>
                    <a:path w="816" h="188">
                      <a:moveTo>
                        <a:pt x="0" y="188"/>
                      </a:moveTo>
                      <a:lnTo>
                        <a:pt x="0" y="0"/>
                      </a:lnTo>
                      <a:lnTo>
                        <a:pt x="816" y="0"/>
                      </a:lnTo>
                      <a:lnTo>
                        <a:pt x="816" y="188"/>
                      </a:lnTo>
                      <a:lnTo>
                        <a:pt x="747" y="188"/>
                      </a:lnTo>
                      <a:lnTo>
                        <a:pt x="747" y="80"/>
                      </a:lnTo>
                      <a:lnTo>
                        <a:pt x="68" y="80"/>
                      </a:lnTo>
                      <a:lnTo>
                        <a:pt x="68" y="188"/>
                      </a:lnTo>
                      <a:lnTo>
                        <a:pt x="0" y="18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 name="Freeform 271"/>
                <p:cNvSpPr>
                  <a:spLocks noChangeAspect="1"/>
                </p:cNvSpPr>
                <p:nvPr/>
              </p:nvSpPr>
              <p:spPr bwMode="auto">
                <a:xfrm>
                  <a:off x="5270" y="8609"/>
                  <a:ext cx="192" cy="199"/>
                </a:xfrm>
                <a:custGeom>
                  <a:avLst/>
                  <a:gdLst/>
                  <a:ahLst/>
                  <a:cxnLst>
                    <a:cxn ang="0">
                      <a:pos x="0" y="816"/>
                    </a:cxn>
                    <a:cxn ang="0">
                      <a:pos x="0" y="0"/>
                    </a:cxn>
                    <a:cxn ang="0">
                      <a:pos x="657" y="0"/>
                    </a:cxn>
                    <a:cxn ang="0">
                      <a:pos x="657" y="816"/>
                    </a:cxn>
                    <a:cxn ang="0">
                      <a:pos x="588" y="816"/>
                    </a:cxn>
                    <a:cxn ang="0">
                      <a:pos x="588" y="81"/>
                    </a:cxn>
                    <a:cxn ang="0">
                      <a:pos x="68" y="81"/>
                    </a:cxn>
                    <a:cxn ang="0">
                      <a:pos x="68" y="816"/>
                    </a:cxn>
                    <a:cxn ang="0">
                      <a:pos x="0" y="816"/>
                    </a:cxn>
                    <a:cxn ang="0">
                      <a:pos x="0" y="816"/>
                    </a:cxn>
                    <a:cxn ang="0">
                      <a:pos x="0" y="816"/>
                    </a:cxn>
                  </a:cxnLst>
                  <a:rect l="0" t="0" r="r" b="b"/>
                  <a:pathLst>
                    <a:path w="657" h="816">
                      <a:moveTo>
                        <a:pt x="0" y="816"/>
                      </a:moveTo>
                      <a:lnTo>
                        <a:pt x="0" y="0"/>
                      </a:lnTo>
                      <a:lnTo>
                        <a:pt x="657" y="0"/>
                      </a:lnTo>
                      <a:lnTo>
                        <a:pt x="657" y="816"/>
                      </a:lnTo>
                      <a:lnTo>
                        <a:pt x="588" y="816"/>
                      </a:lnTo>
                      <a:lnTo>
                        <a:pt x="588" y="81"/>
                      </a:lnTo>
                      <a:lnTo>
                        <a:pt x="68" y="81"/>
                      </a:lnTo>
                      <a:lnTo>
                        <a:pt x="68" y="816"/>
                      </a:lnTo>
                      <a:lnTo>
                        <a:pt x="0" y="81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 name="Freeform 270"/>
                <p:cNvSpPr>
                  <a:spLocks noChangeAspect="1"/>
                </p:cNvSpPr>
                <p:nvPr/>
              </p:nvSpPr>
              <p:spPr bwMode="auto">
                <a:xfrm>
                  <a:off x="5270" y="8550"/>
                  <a:ext cx="192" cy="59"/>
                </a:xfrm>
                <a:custGeom>
                  <a:avLst/>
                  <a:gdLst/>
                  <a:ahLst/>
                  <a:cxnLst>
                    <a:cxn ang="0">
                      <a:pos x="0" y="0"/>
                    </a:cxn>
                    <a:cxn ang="0">
                      <a:pos x="159" y="245"/>
                    </a:cxn>
                    <a:cxn ang="0">
                      <a:pos x="499" y="245"/>
                    </a:cxn>
                    <a:cxn ang="0">
                      <a:pos x="657" y="0"/>
                    </a:cxn>
                    <a:cxn ang="0">
                      <a:pos x="0" y="0"/>
                    </a:cxn>
                    <a:cxn ang="0">
                      <a:pos x="0" y="0"/>
                    </a:cxn>
                    <a:cxn ang="0">
                      <a:pos x="0" y="0"/>
                    </a:cxn>
                  </a:cxnLst>
                  <a:rect l="0" t="0" r="r" b="b"/>
                  <a:pathLst>
                    <a:path w="657" h="245">
                      <a:moveTo>
                        <a:pt x="0" y="0"/>
                      </a:moveTo>
                      <a:lnTo>
                        <a:pt x="159" y="245"/>
                      </a:lnTo>
                      <a:lnTo>
                        <a:pt x="499" y="245"/>
                      </a:lnTo>
                      <a:lnTo>
                        <a:pt x="657"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 name="Freeform 269"/>
                <p:cNvSpPr>
                  <a:spLocks noChangeAspect="1"/>
                </p:cNvSpPr>
                <p:nvPr/>
              </p:nvSpPr>
              <p:spPr bwMode="auto">
                <a:xfrm>
                  <a:off x="5270" y="8505"/>
                  <a:ext cx="192" cy="45"/>
                </a:xfrm>
                <a:custGeom>
                  <a:avLst/>
                  <a:gdLst/>
                  <a:ahLst/>
                  <a:cxnLst>
                    <a:cxn ang="0">
                      <a:pos x="657" y="188"/>
                    </a:cxn>
                    <a:cxn ang="0">
                      <a:pos x="657" y="0"/>
                    </a:cxn>
                    <a:cxn ang="0">
                      <a:pos x="0" y="0"/>
                    </a:cxn>
                    <a:cxn ang="0">
                      <a:pos x="0" y="188"/>
                    </a:cxn>
                    <a:cxn ang="0">
                      <a:pos x="68" y="188"/>
                    </a:cxn>
                    <a:cxn ang="0">
                      <a:pos x="68" y="81"/>
                    </a:cxn>
                    <a:cxn ang="0">
                      <a:pos x="588" y="81"/>
                    </a:cxn>
                    <a:cxn ang="0">
                      <a:pos x="588" y="188"/>
                    </a:cxn>
                    <a:cxn ang="0">
                      <a:pos x="657" y="188"/>
                    </a:cxn>
                    <a:cxn ang="0">
                      <a:pos x="657" y="188"/>
                    </a:cxn>
                    <a:cxn ang="0">
                      <a:pos x="657" y="188"/>
                    </a:cxn>
                  </a:cxnLst>
                  <a:rect l="0" t="0" r="r" b="b"/>
                  <a:pathLst>
                    <a:path w="657" h="188">
                      <a:moveTo>
                        <a:pt x="657" y="188"/>
                      </a:moveTo>
                      <a:lnTo>
                        <a:pt x="657" y="0"/>
                      </a:lnTo>
                      <a:lnTo>
                        <a:pt x="0" y="0"/>
                      </a:lnTo>
                      <a:lnTo>
                        <a:pt x="0" y="188"/>
                      </a:lnTo>
                      <a:lnTo>
                        <a:pt x="68" y="188"/>
                      </a:lnTo>
                      <a:lnTo>
                        <a:pt x="68" y="81"/>
                      </a:lnTo>
                      <a:lnTo>
                        <a:pt x="588" y="81"/>
                      </a:lnTo>
                      <a:lnTo>
                        <a:pt x="588" y="188"/>
                      </a:lnTo>
                      <a:lnTo>
                        <a:pt x="657" y="18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 name="Freeform 268"/>
                <p:cNvSpPr>
                  <a:spLocks noChangeAspect="1"/>
                </p:cNvSpPr>
                <p:nvPr/>
              </p:nvSpPr>
              <p:spPr bwMode="auto">
                <a:xfrm>
                  <a:off x="5284" y="8656"/>
                  <a:ext cx="164" cy="19"/>
                </a:xfrm>
                <a:custGeom>
                  <a:avLst/>
                  <a:gdLst/>
                  <a:ahLst/>
                  <a:cxnLst>
                    <a:cxn ang="0">
                      <a:pos x="0" y="0"/>
                    </a:cxn>
                    <a:cxn ang="0">
                      <a:pos x="565" y="0"/>
                    </a:cxn>
                    <a:cxn ang="0">
                      <a:pos x="565" y="80"/>
                    </a:cxn>
                    <a:cxn ang="0">
                      <a:pos x="0" y="80"/>
                    </a:cxn>
                    <a:cxn ang="0">
                      <a:pos x="0" y="0"/>
                    </a:cxn>
                    <a:cxn ang="0">
                      <a:pos x="0" y="0"/>
                    </a:cxn>
                    <a:cxn ang="0">
                      <a:pos x="0" y="0"/>
                    </a:cxn>
                  </a:cxnLst>
                  <a:rect l="0" t="0" r="r" b="b"/>
                  <a:pathLst>
                    <a:path w="565" h="80">
                      <a:moveTo>
                        <a:pt x="0" y="0"/>
                      </a:moveTo>
                      <a:lnTo>
                        <a:pt x="565" y="0"/>
                      </a:lnTo>
                      <a:lnTo>
                        <a:pt x="565" y="80"/>
                      </a:lnTo>
                      <a:lnTo>
                        <a:pt x="0" y="8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 name="Freeform 267"/>
                <p:cNvSpPr>
                  <a:spLocks noChangeAspect="1"/>
                </p:cNvSpPr>
                <p:nvPr/>
              </p:nvSpPr>
              <p:spPr bwMode="auto">
                <a:xfrm>
                  <a:off x="5284" y="8702"/>
                  <a:ext cx="164" cy="19"/>
                </a:xfrm>
                <a:custGeom>
                  <a:avLst/>
                  <a:gdLst/>
                  <a:ahLst/>
                  <a:cxnLst>
                    <a:cxn ang="0">
                      <a:pos x="0" y="0"/>
                    </a:cxn>
                    <a:cxn ang="0">
                      <a:pos x="565" y="0"/>
                    </a:cxn>
                    <a:cxn ang="0">
                      <a:pos x="565" y="80"/>
                    </a:cxn>
                    <a:cxn ang="0">
                      <a:pos x="0" y="80"/>
                    </a:cxn>
                    <a:cxn ang="0">
                      <a:pos x="0" y="0"/>
                    </a:cxn>
                    <a:cxn ang="0">
                      <a:pos x="0" y="0"/>
                    </a:cxn>
                    <a:cxn ang="0">
                      <a:pos x="0" y="0"/>
                    </a:cxn>
                  </a:cxnLst>
                  <a:rect l="0" t="0" r="r" b="b"/>
                  <a:pathLst>
                    <a:path w="565" h="80">
                      <a:moveTo>
                        <a:pt x="0" y="0"/>
                      </a:moveTo>
                      <a:lnTo>
                        <a:pt x="565" y="0"/>
                      </a:lnTo>
                      <a:lnTo>
                        <a:pt x="565" y="80"/>
                      </a:lnTo>
                      <a:lnTo>
                        <a:pt x="0" y="8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 name="Freeform 266"/>
                <p:cNvSpPr>
                  <a:spLocks noChangeAspect="1"/>
                </p:cNvSpPr>
                <p:nvPr/>
              </p:nvSpPr>
              <p:spPr bwMode="auto">
                <a:xfrm>
                  <a:off x="5363" y="8412"/>
                  <a:ext cx="13" cy="99"/>
                </a:xfrm>
                <a:custGeom>
                  <a:avLst/>
                  <a:gdLst/>
                  <a:ahLst/>
                  <a:cxnLst>
                    <a:cxn ang="0">
                      <a:pos x="0" y="406"/>
                    </a:cxn>
                    <a:cxn ang="0">
                      <a:pos x="0" y="0"/>
                    </a:cxn>
                    <a:cxn ang="0">
                      <a:pos x="45" y="0"/>
                    </a:cxn>
                    <a:cxn ang="0">
                      <a:pos x="45" y="406"/>
                    </a:cxn>
                    <a:cxn ang="0">
                      <a:pos x="0" y="406"/>
                    </a:cxn>
                    <a:cxn ang="0">
                      <a:pos x="0" y="406"/>
                    </a:cxn>
                    <a:cxn ang="0">
                      <a:pos x="0" y="406"/>
                    </a:cxn>
                  </a:cxnLst>
                  <a:rect l="0" t="0" r="r" b="b"/>
                  <a:pathLst>
                    <a:path w="45" h="406">
                      <a:moveTo>
                        <a:pt x="0" y="406"/>
                      </a:moveTo>
                      <a:lnTo>
                        <a:pt x="0" y="0"/>
                      </a:lnTo>
                      <a:lnTo>
                        <a:pt x="45" y="0"/>
                      </a:lnTo>
                      <a:lnTo>
                        <a:pt x="45" y="406"/>
                      </a:lnTo>
                      <a:lnTo>
                        <a:pt x="0" y="40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69" name="AutoShape 264"/>
              <p:cNvSpPr>
                <a:spLocks noChangeShapeType="1"/>
              </p:cNvSpPr>
              <p:nvPr/>
            </p:nvSpPr>
            <p:spPr bwMode="auto">
              <a:xfrm>
                <a:off x="1799" y="8117"/>
                <a:ext cx="2717" cy="0"/>
              </a:xfrm>
              <a:prstGeom prst="straightConnector1">
                <a:avLst/>
              </a:pr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67" name="Image 1"/>
            <p:cNvPicPr>
              <a:picLocks noChangeArrowheads="1"/>
            </p:cNvPicPr>
            <p:nvPr/>
          </p:nvPicPr>
          <p:blipFill>
            <a:blip r:embed="rId2"/>
            <a:srcRect/>
            <a:stretch>
              <a:fillRect/>
            </a:stretch>
          </p:blipFill>
          <p:spPr bwMode="auto">
            <a:xfrm>
              <a:off x="3292541" y="2024989"/>
              <a:ext cx="720659" cy="227282"/>
            </a:xfrm>
            <a:prstGeom prst="rect">
              <a:avLst/>
            </a:prstGeom>
            <a:noFill/>
          </p:spPr>
        </p:pic>
      </p:grpSp>
      <p:sp>
        <p:nvSpPr>
          <p:cNvPr id="191" name="Text Box 36"/>
          <p:cNvSpPr txBox="1">
            <a:spLocks noChangeArrowheads="1"/>
          </p:cNvSpPr>
          <p:nvPr/>
        </p:nvSpPr>
        <p:spPr bwMode="auto">
          <a:xfrm>
            <a:off x="1301304" y="4595342"/>
            <a:ext cx="2843584" cy="36529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i="0" u="none" strike="noStrike" cap="none" normalizeH="0" baseline="0" dirty="0" smtClean="0">
                <a:ln>
                  <a:noFill/>
                </a:ln>
                <a:solidFill>
                  <a:srgbClr val="008000"/>
                </a:solidFill>
                <a:effectLst/>
                <a:latin typeface="Calibri" pitchFamily="34" charset="0"/>
                <a:ea typeface="Calibri" pitchFamily="34" charset="0"/>
                <a:cs typeface="Times New Roman" pitchFamily="18" charset="0"/>
              </a:rPr>
              <a:t>Revenez pour atterrir</a:t>
            </a:r>
            <a:endParaRPr kumimoji="0" lang="fr-FR" sz="3600" i="0" u="none" strike="noStrike" cap="none" normalizeH="0" baseline="0" dirty="0" smtClean="0">
              <a:ln>
                <a:noFill/>
              </a:ln>
              <a:solidFill>
                <a:schemeClr val="tx1"/>
              </a:solidFill>
              <a:effectLst/>
              <a:latin typeface="Arial" pitchFamily="34" charset="0"/>
            </a:endParaRPr>
          </a:p>
        </p:txBody>
      </p:sp>
      <p:sp>
        <p:nvSpPr>
          <p:cNvPr id="192" name="Text Box 36"/>
          <p:cNvSpPr txBox="1">
            <a:spLocks noChangeArrowheads="1"/>
          </p:cNvSpPr>
          <p:nvPr/>
        </p:nvSpPr>
        <p:spPr bwMode="auto">
          <a:xfrm>
            <a:off x="5038370" y="4595342"/>
            <a:ext cx="3483471" cy="441359"/>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fr-FR" sz="1600" dirty="0" smtClean="0">
                <a:solidFill>
                  <a:srgbClr val="FF0000"/>
                </a:solidFill>
                <a:latin typeface="Calibri" pitchFamily="34" charset="0"/>
                <a:cs typeface="Times New Roman" pitchFamily="18" charset="0"/>
              </a:rPr>
              <a:t>Aérodrome dangereux, n’atterrissez pas</a:t>
            </a:r>
            <a:endParaRPr kumimoji="0" lang="fr-FR" sz="3600" i="0" u="none" strike="noStrike" cap="none" normalizeH="0" baseline="0" dirty="0" smtClean="0">
              <a:ln>
                <a:noFill/>
              </a:ln>
              <a:solidFill>
                <a:srgbClr val="FF0000"/>
              </a:solidFill>
              <a:effectLst/>
              <a:latin typeface="Arial" pitchFamily="34" charset="0"/>
            </a:endParaRPr>
          </a:p>
        </p:txBody>
      </p:sp>
      <p:sp>
        <p:nvSpPr>
          <p:cNvPr id="194" name="AutoShape 259"/>
          <p:cNvSpPr>
            <a:spLocks noChangeArrowheads="1"/>
          </p:cNvSpPr>
          <p:nvPr/>
        </p:nvSpPr>
        <p:spPr bwMode="auto">
          <a:xfrm rot="15600000" flipH="1">
            <a:off x="2513603" y="4737761"/>
            <a:ext cx="109520" cy="1619989"/>
          </a:xfrm>
          <a:prstGeom prst="triangle">
            <a:avLst>
              <a:gd name="adj" fmla="val 50000"/>
            </a:avLst>
          </a:prstGeom>
          <a:solidFill>
            <a:srgbClr val="008000"/>
          </a:solidFill>
          <a:ln w="19050">
            <a:solidFill>
              <a:srgbClr val="008000"/>
            </a:solidFill>
            <a:miter lim="800000"/>
            <a:headEnd/>
            <a:tailEnd/>
          </a:ln>
          <a:effectLst/>
        </p:spPr>
        <p:txBody>
          <a:bodyPr vert="horz" wrap="square" lIns="91440" tIns="91440" rIns="91440" bIns="91440" numCol="1" anchor="t" anchorCtr="0" compatLnSpc="1">
            <a:prstTxWarp prst="textNoShape">
              <a:avLst/>
            </a:prstTxWarp>
          </a:bodyPr>
          <a:lstStyle/>
          <a:p>
            <a:endParaRPr lang="en-US" dirty="0"/>
          </a:p>
        </p:txBody>
      </p:sp>
      <p:sp>
        <p:nvSpPr>
          <p:cNvPr id="195" name="Text Box 36"/>
          <p:cNvSpPr txBox="1">
            <a:spLocks noChangeArrowheads="1"/>
          </p:cNvSpPr>
          <p:nvPr/>
        </p:nvSpPr>
        <p:spPr bwMode="auto">
          <a:xfrm>
            <a:off x="1319378" y="6185855"/>
            <a:ext cx="1833131" cy="438536"/>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i="0" u="none" strike="noStrike" cap="none" normalizeH="0" baseline="0" dirty="0" smtClean="0">
                <a:ln>
                  <a:noFill/>
                </a:ln>
                <a:solidFill>
                  <a:srgbClr val="008000"/>
                </a:solidFill>
                <a:effectLst/>
                <a:latin typeface="Calibri" pitchFamily="34" charset="0"/>
                <a:ea typeface="Calibri" pitchFamily="34" charset="0"/>
                <a:cs typeface="Times New Roman" pitchFamily="18" charset="0"/>
              </a:rPr>
              <a:t>Autorisé à </a:t>
            </a:r>
            <a:r>
              <a:rPr lang="fr-FR" sz="1600" dirty="0" smtClean="0">
                <a:solidFill>
                  <a:srgbClr val="008000"/>
                </a:solidFill>
                <a:latin typeface="Calibri" pitchFamily="34" charset="0"/>
                <a:ea typeface="Calibri" pitchFamily="34" charset="0"/>
                <a:cs typeface="Times New Roman" pitchFamily="18" charset="0"/>
              </a:rPr>
              <a:t>atterrir</a:t>
            </a:r>
            <a:endParaRPr kumimoji="0" lang="fr-FR" sz="3600" i="0" u="none" strike="noStrike" cap="none" normalizeH="0" baseline="0" dirty="0" smtClean="0">
              <a:ln>
                <a:noFill/>
              </a:ln>
              <a:solidFill>
                <a:schemeClr val="tx1"/>
              </a:solidFill>
              <a:effectLst/>
              <a:latin typeface="Arial" pitchFamily="34" charset="0"/>
            </a:endParaRPr>
          </a:p>
        </p:txBody>
      </p:sp>
      <p:sp>
        <p:nvSpPr>
          <p:cNvPr id="196" name="AutoShape 259"/>
          <p:cNvSpPr>
            <a:spLocks noChangeArrowheads="1"/>
          </p:cNvSpPr>
          <p:nvPr/>
        </p:nvSpPr>
        <p:spPr bwMode="auto">
          <a:xfrm rot="15600000" flipH="1">
            <a:off x="6329530" y="4761945"/>
            <a:ext cx="109520" cy="1619989"/>
          </a:xfrm>
          <a:prstGeom prst="triangle">
            <a:avLst>
              <a:gd name="adj" fmla="val 50000"/>
            </a:avLst>
          </a:prstGeom>
          <a:solidFill>
            <a:srgbClr val="FF0000"/>
          </a:solidFill>
          <a:ln w="19050">
            <a:solidFill>
              <a:srgbClr val="FF0000"/>
            </a:solidFill>
            <a:miter lim="800000"/>
            <a:headEnd/>
            <a:tailEnd/>
          </a:ln>
          <a:effectLst/>
        </p:spPr>
        <p:txBody>
          <a:bodyPr vert="horz" wrap="square" lIns="91440" tIns="91440" rIns="91440" bIns="91440" numCol="1" anchor="t" anchorCtr="0" compatLnSpc="1">
            <a:prstTxWarp prst="textNoShape">
              <a:avLst/>
            </a:prstTxWarp>
          </a:bodyPr>
          <a:lstStyle/>
          <a:p>
            <a:endParaRPr lang="en-US" dirty="0"/>
          </a:p>
        </p:txBody>
      </p:sp>
      <p:sp>
        <p:nvSpPr>
          <p:cNvPr id="197" name="Text Box 36"/>
          <p:cNvSpPr txBox="1">
            <a:spLocks noChangeArrowheads="1"/>
          </p:cNvSpPr>
          <p:nvPr/>
        </p:nvSpPr>
        <p:spPr bwMode="auto">
          <a:xfrm>
            <a:off x="5163184" y="6225810"/>
            <a:ext cx="2418716" cy="63219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fr-FR" sz="1600" dirty="0" smtClean="0">
                <a:solidFill>
                  <a:srgbClr val="FF0000"/>
                </a:solidFill>
                <a:latin typeface="Calibri" pitchFamily="34" charset="0"/>
                <a:ea typeface="Calibri" pitchFamily="34" charset="0"/>
                <a:cs typeface="Times New Roman" pitchFamily="18" charset="0"/>
              </a:rPr>
              <a:t>Cédez le passage et restez dans le circuit</a:t>
            </a:r>
            <a:endParaRPr kumimoji="0" lang="fr-FR" sz="3600" i="0" strike="noStrike" cap="none" normalizeH="0" baseline="0" dirty="0" smtClean="0">
              <a:ln>
                <a:noFill/>
              </a:ln>
              <a:solidFill>
                <a:srgbClr val="FF0000"/>
              </a:solidFill>
              <a:effectLst/>
              <a:latin typeface="Arial" pitchFamily="34" charset="0"/>
            </a:endParaRPr>
          </a:p>
        </p:txBody>
      </p:sp>
      <p:grpSp>
        <p:nvGrpSpPr>
          <p:cNvPr id="226" name="Grouper 225"/>
          <p:cNvGrpSpPr/>
          <p:nvPr/>
        </p:nvGrpSpPr>
        <p:grpSpPr>
          <a:xfrm>
            <a:off x="5076995" y="1834164"/>
            <a:ext cx="2743200" cy="975100"/>
            <a:chOff x="1270000" y="2024989"/>
            <a:chExt cx="2743200" cy="975100"/>
          </a:xfrm>
        </p:grpSpPr>
        <p:grpSp>
          <p:nvGrpSpPr>
            <p:cNvPr id="227" name="Group 263"/>
            <p:cNvGrpSpPr>
              <a:grpSpLocks/>
            </p:cNvGrpSpPr>
            <p:nvPr/>
          </p:nvGrpSpPr>
          <p:grpSpPr bwMode="auto">
            <a:xfrm>
              <a:off x="1270000" y="2306678"/>
              <a:ext cx="2712803" cy="693411"/>
              <a:chOff x="1784" y="7367"/>
              <a:chExt cx="2732" cy="750"/>
            </a:xfrm>
          </p:grpSpPr>
          <p:grpSp>
            <p:nvGrpSpPr>
              <p:cNvPr id="229" name="Group 265"/>
              <p:cNvGrpSpPr>
                <a:grpSpLocks noChangeAspect="1"/>
              </p:cNvGrpSpPr>
              <p:nvPr/>
            </p:nvGrpSpPr>
            <p:grpSpPr bwMode="auto">
              <a:xfrm>
                <a:off x="1773" y="7336"/>
                <a:ext cx="960" cy="745"/>
                <a:chOff x="5132" y="8412"/>
                <a:chExt cx="902" cy="582"/>
              </a:xfrm>
            </p:grpSpPr>
            <p:sp>
              <p:nvSpPr>
                <p:cNvPr id="231" name="Freeform 285"/>
                <p:cNvSpPr>
                  <a:spLocks noChangeAspect="1"/>
                </p:cNvSpPr>
                <p:nvPr/>
              </p:nvSpPr>
              <p:spPr bwMode="auto">
                <a:xfrm>
                  <a:off x="5282" y="8517"/>
                  <a:ext cx="167" cy="288"/>
                </a:xfrm>
                <a:custGeom>
                  <a:avLst/>
                  <a:gdLst/>
                  <a:ahLst/>
                  <a:cxnLst>
                    <a:cxn ang="0">
                      <a:pos x="0" y="1185"/>
                    </a:cxn>
                    <a:cxn ang="0">
                      <a:pos x="0" y="424"/>
                    </a:cxn>
                    <a:cxn ang="0">
                      <a:pos x="182" y="424"/>
                    </a:cxn>
                    <a:cxn ang="0">
                      <a:pos x="0" y="133"/>
                    </a:cxn>
                    <a:cxn ang="0">
                      <a:pos x="0" y="0"/>
                    </a:cxn>
                    <a:cxn ang="0">
                      <a:pos x="574" y="0"/>
                    </a:cxn>
                    <a:cxn ang="0">
                      <a:pos x="574" y="133"/>
                    </a:cxn>
                    <a:cxn ang="0">
                      <a:pos x="400" y="424"/>
                    </a:cxn>
                    <a:cxn ang="0">
                      <a:pos x="574" y="424"/>
                    </a:cxn>
                    <a:cxn ang="0">
                      <a:pos x="574" y="1185"/>
                    </a:cxn>
                    <a:cxn ang="0">
                      <a:pos x="0" y="1185"/>
                    </a:cxn>
                    <a:cxn ang="0">
                      <a:pos x="0" y="1185"/>
                    </a:cxn>
                    <a:cxn ang="0">
                      <a:pos x="0" y="1185"/>
                    </a:cxn>
                  </a:cxnLst>
                  <a:rect l="0" t="0" r="r" b="b"/>
                  <a:pathLst>
                    <a:path w="574" h="1185">
                      <a:moveTo>
                        <a:pt x="0" y="1185"/>
                      </a:moveTo>
                      <a:lnTo>
                        <a:pt x="0" y="424"/>
                      </a:lnTo>
                      <a:lnTo>
                        <a:pt x="182" y="424"/>
                      </a:lnTo>
                      <a:lnTo>
                        <a:pt x="0" y="133"/>
                      </a:lnTo>
                      <a:lnTo>
                        <a:pt x="0" y="0"/>
                      </a:lnTo>
                      <a:lnTo>
                        <a:pt x="574" y="0"/>
                      </a:lnTo>
                      <a:lnTo>
                        <a:pt x="574" y="133"/>
                      </a:lnTo>
                      <a:lnTo>
                        <a:pt x="400" y="424"/>
                      </a:lnTo>
                      <a:lnTo>
                        <a:pt x="574" y="424"/>
                      </a:lnTo>
                      <a:lnTo>
                        <a:pt x="574" y="1185"/>
                      </a:lnTo>
                      <a:lnTo>
                        <a:pt x="0" y="1185"/>
                      </a:lnTo>
                      <a:close/>
                    </a:path>
                  </a:pathLst>
                </a:custGeom>
                <a:solidFill>
                  <a:srgbClr val="E8E6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 name="Freeform 284"/>
                <p:cNvSpPr>
                  <a:spLocks noChangeAspect="1"/>
                </p:cNvSpPr>
                <p:nvPr/>
              </p:nvSpPr>
              <p:spPr bwMode="auto">
                <a:xfrm>
                  <a:off x="5663" y="8768"/>
                  <a:ext cx="215" cy="37"/>
                </a:xfrm>
                <a:custGeom>
                  <a:avLst/>
                  <a:gdLst/>
                  <a:ahLst/>
                  <a:cxnLst>
                    <a:cxn ang="0">
                      <a:pos x="0" y="158"/>
                    </a:cxn>
                    <a:cxn ang="0">
                      <a:pos x="0" y="0"/>
                    </a:cxn>
                    <a:cxn ang="0">
                      <a:pos x="745" y="0"/>
                    </a:cxn>
                    <a:cxn ang="0">
                      <a:pos x="745" y="158"/>
                    </a:cxn>
                    <a:cxn ang="0">
                      <a:pos x="0" y="158"/>
                    </a:cxn>
                    <a:cxn ang="0">
                      <a:pos x="0" y="158"/>
                    </a:cxn>
                    <a:cxn ang="0">
                      <a:pos x="0" y="158"/>
                    </a:cxn>
                  </a:cxnLst>
                  <a:rect l="0" t="0" r="r" b="b"/>
                  <a:pathLst>
                    <a:path w="745" h="158">
                      <a:moveTo>
                        <a:pt x="0" y="158"/>
                      </a:moveTo>
                      <a:lnTo>
                        <a:pt x="0" y="0"/>
                      </a:lnTo>
                      <a:lnTo>
                        <a:pt x="745" y="0"/>
                      </a:lnTo>
                      <a:lnTo>
                        <a:pt x="745" y="158"/>
                      </a:lnTo>
                      <a:lnTo>
                        <a:pt x="0" y="158"/>
                      </a:lnTo>
                      <a:close/>
                    </a:path>
                  </a:pathLst>
                </a:custGeom>
                <a:solidFill>
                  <a:srgbClr val="E8E6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 name="Freeform 283"/>
                <p:cNvSpPr>
                  <a:spLocks noChangeAspect="1"/>
                </p:cNvSpPr>
                <p:nvPr/>
              </p:nvSpPr>
              <p:spPr bwMode="auto">
                <a:xfrm>
                  <a:off x="5187" y="8811"/>
                  <a:ext cx="785" cy="171"/>
                </a:xfrm>
                <a:custGeom>
                  <a:avLst/>
                  <a:gdLst/>
                  <a:ahLst/>
                  <a:cxnLst>
                    <a:cxn ang="0">
                      <a:pos x="0" y="700"/>
                    </a:cxn>
                    <a:cxn ang="0">
                      <a:pos x="0" y="0"/>
                    </a:cxn>
                    <a:cxn ang="0">
                      <a:pos x="2709" y="0"/>
                    </a:cxn>
                    <a:cxn ang="0">
                      <a:pos x="2709" y="700"/>
                    </a:cxn>
                    <a:cxn ang="0">
                      <a:pos x="0" y="700"/>
                    </a:cxn>
                    <a:cxn ang="0">
                      <a:pos x="0" y="700"/>
                    </a:cxn>
                    <a:cxn ang="0">
                      <a:pos x="0" y="700"/>
                    </a:cxn>
                  </a:cxnLst>
                  <a:rect l="0" t="0" r="r" b="b"/>
                  <a:pathLst>
                    <a:path w="2709" h="700">
                      <a:moveTo>
                        <a:pt x="0" y="700"/>
                      </a:moveTo>
                      <a:lnTo>
                        <a:pt x="0" y="0"/>
                      </a:lnTo>
                      <a:lnTo>
                        <a:pt x="2709" y="0"/>
                      </a:lnTo>
                      <a:lnTo>
                        <a:pt x="2709" y="700"/>
                      </a:lnTo>
                      <a:lnTo>
                        <a:pt x="0" y="700"/>
                      </a:lnTo>
                      <a:close/>
                    </a:path>
                  </a:pathLst>
                </a:custGeom>
                <a:solidFill>
                  <a:srgbClr val="C1C0D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4" name="Freeform 282"/>
                <p:cNvSpPr>
                  <a:spLocks noChangeAspect="1"/>
                </p:cNvSpPr>
                <p:nvPr/>
              </p:nvSpPr>
              <p:spPr bwMode="auto">
                <a:xfrm>
                  <a:off x="5178" y="8802"/>
                  <a:ext cx="804" cy="177"/>
                </a:xfrm>
                <a:custGeom>
                  <a:avLst/>
                  <a:gdLst/>
                  <a:ahLst/>
                  <a:cxnLst>
                    <a:cxn ang="0">
                      <a:pos x="0" y="734"/>
                    </a:cxn>
                    <a:cxn ang="0">
                      <a:pos x="0" y="0"/>
                    </a:cxn>
                    <a:cxn ang="0">
                      <a:pos x="2766" y="0"/>
                    </a:cxn>
                    <a:cxn ang="0">
                      <a:pos x="2766" y="734"/>
                    </a:cxn>
                    <a:cxn ang="0">
                      <a:pos x="2699" y="734"/>
                    </a:cxn>
                    <a:cxn ang="0">
                      <a:pos x="2699" y="83"/>
                    </a:cxn>
                    <a:cxn ang="0">
                      <a:pos x="68" y="83"/>
                    </a:cxn>
                    <a:cxn ang="0">
                      <a:pos x="68" y="734"/>
                    </a:cxn>
                    <a:cxn ang="0">
                      <a:pos x="0" y="734"/>
                    </a:cxn>
                    <a:cxn ang="0">
                      <a:pos x="0" y="734"/>
                    </a:cxn>
                    <a:cxn ang="0">
                      <a:pos x="0" y="734"/>
                    </a:cxn>
                  </a:cxnLst>
                  <a:rect l="0" t="0" r="r" b="b"/>
                  <a:pathLst>
                    <a:path w="2766" h="734">
                      <a:moveTo>
                        <a:pt x="0" y="734"/>
                      </a:moveTo>
                      <a:lnTo>
                        <a:pt x="0" y="0"/>
                      </a:lnTo>
                      <a:lnTo>
                        <a:pt x="2766" y="0"/>
                      </a:lnTo>
                      <a:lnTo>
                        <a:pt x="2766" y="734"/>
                      </a:lnTo>
                      <a:lnTo>
                        <a:pt x="2699" y="734"/>
                      </a:lnTo>
                      <a:lnTo>
                        <a:pt x="2699" y="83"/>
                      </a:lnTo>
                      <a:lnTo>
                        <a:pt x="68" y="83"/>
                      </a:lnTo>
                      <a:lnTo>
                        <a:pt x="68" y="734"/>
                      </a:lnTo>
                      <a:lnTo>
                        <a:pt x="0" y="73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 name="Freeform 281"/>
                <p:cNvSpPr>
                  <a:spLocks noChangeAspect="1"/>
                </p:cNvSpPr>
                <p:nvPr/>
              </p:nvSpPr>
              <p:spPr bwMode="auto">
                <a:xfrm>
                  <a:off x="5132" y="8894"/>
                  <a:ext cx="902" cy="100"/>
                </a:xfrm>
                <a:custGeom>
                  <a:avLst/>
                  <a:gdLst/>
                  <a:ahLst/>
                  <a:cxnLst>
                    <a:cxn ang="0">
                      <a:pos x="0" y="407"/>
                    </a:cxn>
                    <a:cxn ang="0">
                      <a:pos x="3108" y="407"/>
                    </a:cxn>
                    <a:cxn ang="0">
                      <a:pos x="3108" y="324"/>
                    </a:cxn>
                    <a:cxn ang="0">
                      <a:pos x="2450" y="324"/>
                    </a:cxn>
                    <a:cxn ang="0">
                      <a:pos x="2450" y="0"/>
                    </a:cxn>
                    <a:cxn ang="0">
                      <a:pos x="2224" y="0"/>
                    </a:cxn>
                    <a:cxn ang="0">
                      <a:pos x="2224" y="324"/>
                    </a:cxn>
                    <a:cxn ang="0">
                      <a:pos x="0" y="324"/>
                    </a:cxn>
                    <a:cxn ang="0">
                      <a:pos x="0" y="407"/>
                    </a:cxn>
                    <a:cxn ang="0">
                      <a:pos x="0" y="407"/>
                    </a:cxn>
                    <a:cxn ang="0">
                      <a:pos x="0" y="407"/>
                    </a:cxn>
                  </a:cxnLst>
                  <a:rect l="0" t="0" r="r" b="b"/>
                  <a:pathLst>
                    <a:path w="3108" h="407">
                      <a:moveTo>
                        <a:pt x="0" y="407"/>
                      </a:moveTo>
                      <a:lnTo>
                        <a:pt x="3108" y="407"/>
                      </a:lnTo>
                      <a:lnTo>
                        <a:pt x="3108" y="324"/>
                      </a:lnTo>
                      <a:lnTo>
                        <a:pt x="2450" y="324"/>
                      </a:lnTo>
                      <a:lnTo>
                        <a:pt x="2450" y="0"/>
                      </a:lnTo>
                      <a:lnTo>
                        <a:pt x="2224" y="0"/>
                      </a:lnTo>
                      <a:lnTo>
                        <a:pt x="2224" y="324"/>
                      </a:lnTo>
                      <a:lnTo>
                        <a:pt x="0" y="324"/>
                      </a:lnTo>
                      <a:lnTo>
                        <a:pt x="0" y="40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 name="Freeform 280"/>
                <p:cNvSpPr>
                  <a:spLocks noChangeAspect="1"/>
                </p:cNvSpPr>
                <p:nvPr/>
              </p:nvSpPr>
              <p:spPr bwMode="auto">
                <a:xfrm>
                  <a:off x="5225" y="8847"/>
                  <a:ext cx="157" cy="20"/>
                </a:xfrm>
                <a:custGeom>
                  <a:avLst/>
                  <a:gdLst/>
                  <a:ahLst/>
                  <a:cxnLst>
                    <a:cxn ang="0">
                      <a:pos x="0" y="0"/>
                    </a:cxn>
                    <a:cxn ang="0">
                      <a:pos x="0" y="82"/>
                    </a:cxn>
                    <a:cxn ang="0">
                      <a:pos x="540" y="82"/>
                    </a:cxn>
                    <a:cxn ang="0">
                      <a:pos x="540" y="0"/>
                    </a:cxn>
                    <a:cxn ang="0">
                      <a:pos x="0" y="0"/>
                    </a:cxn>
                    <a:cxn ang="0">
                      <a:pos x="0" y="0"/>
                    </a:cxn>
                    <a:cxn ang="0">
                      <a:pos x="0" y="0"/>
                    </a:cxn>
                  </a:cxnLst>
                  <a:rect l="0" t="0" r="r" b="b"/>
                  <a:pathLst>
                    <a:path w="540" h="82">
                      <a:moveTo>
                        <a:pt x="0" y="0"/>
                      </a:moveTo>
                      <a:lnTo>
                        <a:pt x="0" y="82"/>
                      </a:lnTo>
                      <a:lnTo>
                        <a:pt x="540" y="82"/>
                      </a:lnTo>
                      <a:lnTo>
                        <a:pt x="54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 name="Freeform 279"/>
                <p:cNvSpPr>
                  <a:spLocks noChangeAspect="1"/>
                </p:cNvSpPr>
                <p:nvPr/>
              </p:nvSpPr>
              <p:spPr bwMode="auto">
                <a:xfrm>
                  <a:off x="5409" y="8847"/>
                  <a:ext cx="157" cy="20"/>
                </a:xfrm>
                <a:custGeom>
                  <a:avLst/>
                  <a:gdLst/>
                  <a:ahLst/>
                  <a:cxnLst>
                    <a:cxn ang="0">
                      <a:pos x="0" y="0"/>
                    </a:cxn>
                    <a:cxn ang="0">
                      <a:pos x="0" y="82"/>
                    </a:cxn>
                    <a:cxn ang="0">
                      <a:pos x="542" y="82"/>
                    </a:cxn>
                    <a:cxn ang="0">
                      <a:pos x="542" y="0"/>
                    </a:cxn>
                    <a:cxn ang="0">
                      <a:pos x="0" y="0"/>
                    </a:cxn>
                    <a:cxn ang="0">
                      <a:pos x="0" y="0"/>
                    </a:cxn>
                    <a:cxn ang="0">
                      <a:pos x="0" y="0"/>
                    </a:cxn>
                  </a:cxnLst>
                  <a:rect l="0" t="0" r="r" b="b"/>
                  <a:pathLst>
                    <a:path w="542" h="82">
                      <a:moveTo>
                        <a:pt x="0" y="0"/>
                      </a:moveTo>
                      <a:lnTo>
                        <a:pt x="0" y="82"/>
                      </a:lnTo>
                      <a:lnTo>
                        <a:pt x="542" y="82"/>
                      </a:lnTo>
                      <a:lnTo>
                        <a:pt x="542"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8" name="Freeform 278"/>
                <p:cNvSpPr>
                  <a:spLocks noChangeAspect="1"/>
                </p:cNvSpPr>
                <p:nvPr/>
              </p:nvSpPr>
              <p:spPr bwMode="auto">
                <a:xfrm>
                  <a:off x="5593" y="8847"/>
                  <a:ext cx="158" cy="20"/>
                </a:xfrm>
                <a:custGeom>
                  <a:avLst/>
                  <a:gdLst/>
                  <a:ahLst/>
                  <a:cxnLst>
                    <a:cxn ang="0">
                      <a:pos x="0" y="0"/>
                    </a:cxn>
                    <a:cxn ang="0">
                      <a:pos x="0" y="82"/>
                    </a:cxn>
                    <a:cxn ang="0">
                      <a:pos x="543" y="82"/>
                    </a:cxn>
                    <a:cxn ang="0">
                      <a:pos x="543" y="0"/>
                    </a:cxn>
                    <a:cxn ang="0">
                      <a:pos x="0" y="0"/>
                    </a:cxn>
                    <a:cxn ang="0">
                      <a:pos x="0" y="0"/>
                    </a:cxn>
                    <a:cxn ang="0">
                      <a:pos x="0" y="0"/>
                    </a:cxn>
                  </a:cxnLst>
                  <a:rect l="0" t="0" r="r" b="b"/>
                  <a:pathLst>
                    <a:path w="543" h="82">
                      <a:moveTo>
                        <a:pt x="0" y="0"/>
                      </a:moveTo>
                      <a:lnTo>
                        <a:pt x="0" y="82"/>
                      </a:lnTo>
                      <a:lnTo>
                        <a:pt x="543" y="82"/>
                      </a:lnTo>
                      <a:lnTo>
                        <a:pt x="543"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 name="Freeform 277"/>
                <p:cNvSpPr>
                  <a:spLocks noChangeAspect="1"/>
                </p:cNvSpPr>
                <p:nvPr/>
              </p:nvSpPr>
              <p:spPr bwMode="auto">
                <a:xfrm>
                  <a:off x="5870" y="8894"/>
                  <a:ext cx="65" cy="54"/>
                </a:xfrm>
                <a:custGeom>
                  <a:avLst/>
                  <a:gdLst/>
                  <a:ahLst/>
                  <a:cxnLst>
                    <a:cxn ang="0">
                      <a:pos x="0" y="0"/>
                    </a:cxn>
                    <a:cxn ang="0">
                      <a:pos x="0" y="218"/>
                    </a:cxn>
                    <a:cxn ang="0">
                      <a:pos x="226" y="218"/>
                    </a:cxn>
                    <a:cxn ang="0">
                      <a:pos x="226" y="0"/>
                    </a:cxn>
                    <a:cxn ang="0">
                      <a:pos x="0" y="0"/>
                    </a:cxn>
                    <a:cxn ang="0">
                      <a:pos x="0" y="0"/>
                    </a:cxn>
                    <a:cxn ang="0">
                      <a:pos x="0" y="0"/>
                    </a:cxn>
                  </a:cxnLst>
                  <a:rect l="0" t="0" r="r" b="b"/>
                  <a:pathLst>
                    <a:path w="226" h="218">
                      <a:moveTo>
                        <a:pt x="0" y="0"/>
                      </a:moveTo>
                      <a:lnTo>
                        <a:pt x="0" y="218"/>
                      </a:lnTo>
                      <a:lnTo>
                        <a:pt x="226" y="218"/>
                      </a:lnTo>
                      <a:lnTo>
                        <a:pt x="226"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 name="Freeform 276"/>
                <p:cNvSpPr>
                  <a:spLocks noChangeAspect="1"/>
                </p:cNvSpPr>
                <p:nvPr/>
              </p:nvSpPr>
              <p:spPr bwMode="auto">
                <a:xfrm>
                  <a:off x="5225" y="8894"/>
                  <a:ext cx="157" cy="54"/>
                </a:xfrm>
                <a:custGeom>
                  <a:avLst/>
                  <a:gdLst/>
                  <a:ahLst/>
                  <a:cxnLst>
                    <a:cxn ang="0">
                      <a:pos x="0" y="0"/>
                    </a:cxn>
                    <a:cxn ang="0">
                      <a:pos x="0" y="218"/>
                    </a:cxn>
                    <a:cxn ang="0">
                      <a:pos x="540" y="218"/>
                    </a:cxn>
                    <a:cxn ang="0">
                      <a:pos x="540" y="0"/>
                    </a:cxn>
                    <a:cxn ang="0">
                      <a:pos x="0" y="0"/>
                    </a:cxn>
                    <a:cxn ang="0">
                      <a:pos x="0" y="0"/>
                    </a:cxn>
                    <a:cxn ang="0">
                      <a:pos x="0" y="0"/>
                    </a:cxn>
                  </a:cxnLst>
                  <a:rect l="0" t="0" r="r" b="b"/>
                  <a:pathLst>
                    <a:path w="540" h="218">
                      <a:moveTo>
                        <a:pt x="0" y="0"/>
                      </a:moveTo>
                      <a:lnTo>
                        <a:pt x="0" y="218"/>
                      </a:lnTo>
                      <a:lnTo>
                        <a:pt x="540" y="218"/>
                      </a:lnTo>
                      <a:lnTo>
                        <a:pt x="54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 name="Freeform 275"/>
                <p:cNvSpPr>
                  <a:spLocks noChangeAspect="1"/>
                </p:cNvSpPr>
                <p:nvPr/>
              </p:nvSpPr>
              <p:spPr bwMode="auto">
                <a:xfrm>
                  <a:off x="5409" y="8894"/>
                  <a:ext cx="157" cy="54"/>
                </a:xfrm>
                <a:custGeom>
                  <a:avLst/>
                  <a:gdLst/>
                  <a:ahLst/>
                  <a:cxnLst>
                    <a:cxn ang="0">
                      <a:pos x="0" y="0"/>
                    </a:cxn>
                    <a:cxn ang="0">
                      <a:pos x="0" y="218"/>
                    </a:cxn>
                    <a:cxn ang="0">
                      <a:pos x="542" y="218"/>
                    </a:cxn>
                    <a:cxn ang="0">
                      <a:pos x="542" y="0"/>
                    </a:cxn>
                    <a:cxn ang="0">
                      <a:pos x="0" y="0"/>
                    </a:cxn>
                    <a:cxn ang="0">
                      <a:pos x="0" y="0"/>
                    </a:cxn>
                    <a:cxn ang="0">
                      <a:pos x="0" y="0"/>
                    </a:cxn>
                  </a:cxnLst>
                  <a:rect l="0" t="0" r="r" b="b"/>
                  <a:pathLst>
                    <a:path w="542" h="218">
                      <a:moveTo>
                        <a:pt x="0" y="0"/>
                      </a:moveTo>
                      <a:lnTo>
                        <a:pt x="0" y="218"/>
                      </a:lnTo>
                      <a:lnTo>
                        <a:pt x="542" y="218"/>
                      </a:lnTo>
                      <a:lnTo>
                        <a:pt x="542"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2" name="Freeform 274"/>
                <p:cNvSpPr>
                  <a:spLocks noChangeAspect="1"/>
                </p:cNvSpPr>
                <p:nvPr/>
              </p:nvSpPr>
              <p:spPr bwMode="auto">
                <a:xfrm>
                  <a:off x="5593" y="8894"/>
                  <a:ext cx="158" cy="54"/>
                </a:xfrm>
                <a:custGeom>
                  <a:avLst/>
                  <a:gdLst/>
                  <a:ahLst/>
                  <a:cxnLst>
                    <a:cxn ang="0">
                      <a:pos x="0" y="0"/>
                    </a:cxn>
                    <a:cxn ang="0">
                      <a:pos x="0" y="218"/>
                    </a:cxn>
                    <a:cxn ang="0">
                      <a:pos x="543" y="218"/>
                    </a:cxn>
                    <a:cxn ang="0">
                      <a:pos x="543" y="0"/>
                    </a:cxn>
                    <a:cxn ang="0">
                      <a:pos x="0" y="0"/>
                    </a:cxn>
                    <a:cxn ang="0">
                      <a:pos x="0" y="0"/>
                    </a:cxn>
                    <a:cxn ang="0">
                      <a:pos x="0" y="0"/>
                    </a:cxn>
                  </a:cxnLst>
                  <a:rect l="0" t="0" r="r" b="b"/>
                  <a:pathLst>
                    <a:path w="543" h="218">
                      <a:moveTo>
                        <a:pt x="0" y="0"/>
                      </a:moveTo>
                      <a:lnTo>
                        <a:pt x="0" y="218"/>
                      </a:lnTo>
                      <a:lnTo>
                        <a:pt x="543" y="218"/>
                      </a:lnTo>
                      <a:lnTo>
                        <a:pt x="543"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 name="Freeform 273"/>
                <p:cNvSpPr>
                  <a:spLocks noChangeAspect="1"/>
                </p:cNvSpPr>
                <p:nvPr/>
              </p:nvSpPr>
              <p:spPr bwMode="auto">
                <a:xfrm>
                  <a:off x="5777" y="8847"/>
                  <a:ext cx="158" cy="20"/>
                </a:xfrm>
                <a:custGeom>
                  <a:avLst/>
                  <a:gdLst/>
                  <a:ahLst/>
                  <a:cxnLst>
                    <a:cxn ang="0">
                      <a:pos x="0" y="0"/>
                    </a:cxn>
                    <a:cxn ang="0">
                      <a:pos x="0" y="85"/>
                    </a:cxn>
                    <a:cxn ang="0">
                      <a:pos x="544" y="85"/>
                    </a:cxn>
                    <a:cxn ang="0">
                      <a:pos x="544" y="0"/>
                    </a:cxn>
                    <a:cxn ang="0">
                      <a:pos x="0" y="0"/>
                    </a:cxn>
                    <a:cxn ang="0">
                      <a:pos x="0" y="0"/>
                    </a:cxn>
                    <a:cxn ang="0">
                      <a:pos x="0" y="0"/>
                    </a:cxn>
                  </a:cxnLst>
                  <a:rect l="0" t="0" r="r" b="b"/>
                  <a:pathLst>
                    <a:path w="544" h="85">
                      <a:moveTo>
                        <a:pt x="0" y="0"/>
                      </a:moveTo>
                      <a:lnTo>
                        <a:pt x="0" y="85"/>
                      </a:lnTo>
                      <a:lnTo>
                        <a:pt x="544" y="85"/>
                      </a:lnTo>
                      <a:lnTo>
                        <a:pt x="544"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 name="Freeform 272"/>
                <p:cNvSpPr>
                  <a:spLocks noChangeAspect="1"/>
                </p:cNvSpPr>
                <p:nvPr/>
              </p:nvSpPr>
              <p:spPr bwMode="auto">
                <a:xfrm>
                  <a:off x="5652" y="8755"/>
                  <a:ext cx="237" cy="47"/>
                </a:xfrm>
                <a:custGeom>
                  <a:avLst/>
                  <a:gdLst/>
                  <a:ahLst/>
                  <a:cxnLst>
                    <a:cxn ang="0">
                      <a:pos x="0" y="188"/>
                    </a:cxn>
                    <a:cxn ang="0">
                      <a:pos x="0" y="0"/>
                    </a:cxn>
                    <a:cxn ang="0">
                      <a:pos x="816" y="0"/>
                    </a:cxn>
                    <a:cxn ang="0">
                      <a:pos x="816" y="188"/>
                    </a:cxn>
                    <a:cxn ang="0">
                      <a:pos x="747" y="188"/>
                    </a:cxn>
                    <a:cxn ang="0">
                      <a:pos x="747" y="80"/>
                    </a:cxn>
                    <a:cxn ang="0">
                      <a:pos x="68" y="80"/>
                    </a:cxn>
                    <a:cxn ang="0">
                      <a:pos x="68" y="188"/>
                    </a:cxn>
                    <a:cxn ang="0">
                      <a:pos x="0" y="188"/>
                    </a:cxn>
                    <a:cxn ang="0">
                      <a:pos x="0" y="188"/>
                    </a:cxn>
                    <a:cxn ang="0">
                      <a:pos x="0" y="188"/>
                    </a:cxn>
                  </a:cxnLst>
                  <a:rect l="0" t="0" r="r" b="b"/>
                  <a:pathLst>
                    <a:path w="816" h="188">
                      <a:moveTo>
                        <a:pt x="0" y="188"/>
                      </a:moveTo>
                      <a:lnTo>
                        <a:pt x="0" y="0"/>
                      </a:lnTo>
                      <a:lnTo>
                        <a:pt x="816" y="0"/>
                      </a:lnTo>
                      <a:lnTo>
                        <a:pt x="816" y="188"/>
                      </a:lnTo>
                      <a:lnTo>
                        <a:pt x="747" y="188"/>
                      </a:lnTo>
                      <a:lnTo>
                        <a:pt x="747" y="80"/>
                      </a:lnTo>
                      <a:lnTo>
                        <a:pt x="68" y="80"/>
                      </a:lnTo>
                      <a:lnTo>
                        <a:pt x="68" y="188"/>
                      </a:lnTo>
                      <a:lnTo>
                        <a:pt x="0" y="18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 name="Freeform 271"/>
                <p:cNvSpPr>
                  <a:spLocks noChangeAspect="1"/>
                </p:cNvSpPr>
                <p:nvPr/>
              </p:nvSpPr>
              <p:spPr bwMode="auto">
                <a:xfrm>
                  <a:off x="5270" y="8609"/>
                  <a:ext cx="192" cy="199"/>
                </a:xfrm>
                <a:custGeom>
                  <a:avLst/>
                  <a:gdLst/>
                  <a:ahLst/>
                  <a:cxnLst>
                    <a:cxn ang="0">
                      <a:pos x="0" y="816"/>
                    </a:cxn>
                    <a:cxn ang="0">
                      <a:pos x="0" y="0"/>
                    </a:cxn>
                    <a:cxn ang="0">
                      <a:pos x="657" y="0"/>
                    </a:cxn>
                    <a:cxn ang="0">
                      <a:pos x="657" y="816"/>
                    </a:cxn>
                    <a:cxn ang="0">
                      <a:pos x="588" y="816"/>
                    </a:cxn>
                    <a:cxn ang="0">
                      <a:pos x="588" y="81"/>
                    </a:cxn>
                    <a:cxn ang="0">
                      <a:pos x="68" y="81"/>
                    </a:cxn>
                    <a:cxn ang="0">
                      <a:pos x="68" y="816"/>
                    </a:cxn>
                    <a:cxn ang="0">
                      <a:pos x="0" y="816"/>
                    </a:cxn>
                    <a:cxn ang="0">
                      <a:pos x="0" y="816"/>
                    </a:cxn>
                    <a:cxn ang="0">
                      <a:pos x="0" y="816"/>
                    </a:cxn>
                  </a:cxnLst>
                  <a:rect l="0" t="0" r="r" b="b"/>
                  <a:pathLst>
                    <a:path w="657" h="816">
                      <a:moveTo>
                        <a:pt x="0" y="816"/>
                      </a:moveTo>
                      <a:lnTo>
                        <a:pt x="0" y="0"/>
                      </a:lnTo>
                      <a:lnTo>
                        <a:pt x="657" y="0"/>
                      </a:lnTo>
                      <a:lnTo>
                        <a:pt x="657" y="816"/>
                      </a:lnTo>
                      <a:lnTo>
                        <a:pt x="588" y="816"/>
                      </a:lnTo>
                      <a:lnTo>
                        <a:pt x="588" y="81"/>
                      </a:lnTo>
                      <a:lnTo>
                        <a:pt x="68" y="81"/>
                      </a:lnTo>
                      <a:lnTo>
                        <a:pt x="68" y="816"/>
                      </a:lnTo>
                      <a:lnTo>
                        <a:pt x="0" y="81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6" name="Freeform 270"/>
                <p:cNvSpPr>
                  <a:spLocks noChangeAspect="1"/>
                </p:cNvSpPr>
                <p:nvPr/>
              </p:nvSpPr>
              <p:spPr bwMode="auto">
                <a:xfrm>
                  <a:off x="5270" y="8550"/>
                  <a:ext cx="192" cy="59"/>
                </a:xfrm>
                <a:custGeom>
                  <a:avLst/>
                  <a:gdLst/>
                  <a:ahLst/>
                  <a:cxnLst>
                    <a:cxn ang="0">
                      <a:pos x="0" y="0"/>
                    </a:cxn>
                    <a:cxn ang="0">
                      <a:pos x="159" y="245"/>
                    </a:cxn>
                    <a:cxn ang="0">
                      <a:pos x="499" y="245"/>
                    </a:cxn>
                    <a:cxn ang="0">
                      <a:pos x="657" y="0"/>
                    </a:cxn>
                    <a:cxn ang="0">
                      <a:pos x="0" y="0"/>
                    </a:cxn>
                    <a:cxn ang="0">
                      <a:pos x="0" y="0"/>
                    </a:cxn>
                    <a:cxn ang="0">
                      <a:pos x="0" y="0"/>
                    </a:cxn>
                  </a:cxnLst>
                  <a:rect l="0" t="0" r="r" b="b"/>
                  <a:pathLst>
                    <a:path w="657" h="245">
                      <a:moveTo>
                        <a:pt x="0" y="0"/>
                      </a:moveTo>
                      <a:lnTo>
                        <a:pt x="159" y="245"/>
                      </a:lnTo>
                      <a:lnTo>
                        <a:pt x="499" y="245"/>
                      </a:lnTo>
                      <a:lnTo>
                        <a:pt x="657"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 name="Freeform 269"/>
                <p:cNvSpPr>
                  <a:spLocks noChangeAspect="1"/>
                </p:cNvSpPr>
                <p:nvPr/>
              </p:nvSpPr>
              <p:spPr bwMode="auto">
                <a:xfrm>
                  <a:off x="5270" y="8505"/>
                  <a:ext cx="192" cy="45"/>
                </a:xfrm>
                <a:custGeom>
                  <a:avLst/>
                  <a:gdLst/>
                  <a:ahLst/>
                  <a:cxnLst>
                    <a:cxn ang="0">
                      <a:pos x="657" y="188"/>
                    </a:cxn>
                    <a:cxn ang="0">
                      <a:pos x="657" y="0"/>
                    </a:cxn>
                    <a:cxn ang="0">
                      <a:pos x="0" y="0"/>
                    </a:cxn>
                    <a:cxn ang="0">
                      <a:pos x="0" y="188"/>
                    </a:cxn>
                    <a:cxn ang="0">
                      <a:pos x="68" y="188"/>
                    </a:cxn>
                    <a:cxn ang="0">
                      <a:pos x="68" y="81"/>
                    </a:cxn>
                    <a:cxn ang="0">
                      <a:pos x="588" y="81"/>
                    </a:cxn>
                    <a:cxn ang="0">
                      <a:pos x="588" y="188"/>
                    </a:cxn>
                    <a:cxn ang="0">
                      <a:pos x="657" y="188"/>
                    </a:cxn>
                    <a:cxn ang="0">
                      <a:pos x="657" y="188"/>
                    </a:cxn>
                    <a:cxn ang="0">
                      <a:pos x="657" y="188"/>
                    </a:cxn>
                  </a:cxnLst>
                  <a:rect l="0" t="0" r="r" b="b"/>
                  <a:pathLst>
                    <a:path w="657" h="188">
                      <a:moveTo>
                        <a:pt x="657" y="188"/>
                      </a:moveTo>
                      <a:lnTo>
                        <a:pt x="657" y="0"/>
                      </a:lnTo>
                      <a:lnTo>
                        <a:pt x="0" y="0"/>
                      </a:lnTo>
                      <a:lnTo>
                        <a:pt x="0" y="188"/>
                      </a:lnTo>
                      <a:lnTo>
                        <a:pt x="68" y="188"/>
                      </a:lnTo>
                      <a:lnTo>
                        <a:pt x="68" y="81"/>
                      </a:lnTo>
                      <a:lnTo>
                        <a:pt x="588" y="81"/>
                      </a:lnTo>
                      <a:lnTo>
                        <a:pt x="588" y="188"/>
                      </a:lnTo>
                      <a:lnTo>
                        <a:pt x="657" y="18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 name="Freeform 268"/>
                <p:cNvSpPr>
                  <a:spLocks noChangeAspect="1"/>
                </p:cNvSpPr>
                <p:nvPr/>
              </p:nvSpPr>
              <p:spPr bwMode="auto">
                <a:xfrm>
                  <a:off x="5284" y="8656"/>
                  <a:ext cx="164" cy="19"/>
                </a:xfrm>
                <a:custGeom>
                  <a:avLst/>
                  <a:gdLst/>
                  <a:ahLst/>
                  <a:cxnLst>
                    <a:cxn ang="0">
                      <a:pos x="0" y="0"/>
                    </a:cxn>
                    <a:cxn ang="0">
                      <a:pos x="565" y="0"/>
                    </a:cxn>
                    <a:cxn ang="0">
                      <a:pos x="565" y="80"/>
                    </a:cxn>
                    <a:cxn ang="0">
                      <a:pos x="0" y="80"/>
                    </a:cxn>
                    <a:cxn ang="0">
                      <a:pos x="0" y="0"/>
                    </a:cxn>
                    <a:cxn ang="0">
                      <a:pos x="0" y="0"/>
                    </a:cxn>
                    <a:cxn ang="0">
                      <a:pos x="0" y="0"/>
                    </a:cxn>
                  </a:cxnLst>
                  <a:rect l="0" t="0" r="r" b="b"/>
                  <a:pathLst>
                    <a:path w="565" h="80">
                      <a:moveTo>
                        <a:pt x="0" y="0"/>
                      </a:moveTo>
                      <a:lnTo>
                        <a:pt x="565" y="0"/>
                      </a:lnTo>
                      <a:lnTo>
                        <a:pt x="565" y="80"/>
                      </a:lnTo>
                      <a:lnTo>
                        <a:pt x="0" y="8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 name="Freeform 267"/>
                <p:cNvSpPr>
                  <a:spLocks noChangeAspect="1"/>
                </p:cNvSpPr>
                <p:nvPr/>
              </p:nvSpPr>
              <p:spPr bwMode="auto">
                <a:xfrm>
                  <a:off x="5284" y="8702"/>
                  <a:ext cx="164" cy="19"/>
                </a:xfrm>
                <a:custGeom>
                  <a:avLst/>
                  <a:gdLst/>
                  <a:ahLst/>
                  <a:cxnLst>
                    <a:cxn ang="0">
                      <a:pos x="0" y="0"/>
                    </a:cxn>
                    <a:cxn ang="0">
                      <a:pos x="565" y="0"/>
                    </a:cxn>
                    <a:cxn ang="0">
                      <a:pos x="565" y="80"/>
                    </a:cxn>
                    <a:cxn ang="0">
                      <a:pos x="0" y="80"/>
                    </a:cxn>
                    <a:cxn ang="0">
                      <a:pos x="0" y="0"/>
                    </a:cxn>
                    <a:cxn ang="0">
                      <a:pos x="0" y="0"/>
                    </a:cxn>
                    <a:cxn ang="0">
                      <a:pos x="0" y="0"/>
                    </a:cxn>
                  </a:cxnLst>
                  <a:rect l="0" t="0" r="r" b="b"/>
                  <a:pathLst>
                    <a:path w="565" h="80">
                      <a:moveTo>
                        <a:pt x="0" y="0"/>
                      </a:moveTo>
                      <a:lnTo>
                        <a:pt x="565" y="0"/>
                      </a:lnTo>
                      <a:lnTo>
                        <a:pt x="565" y="80"/>
                      </a:lnTo>
                      <a:lnTo>
                        <a:pt x="0" y="8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0" name="Freeform 266"/>
                <p:cNvSpPr>
                  <a:spLocks noChangeAspect="1"/>
                </p:cNvSpPr>
                <p:nvPr/>
              </p:nvSpPr>
              <p:spPr bwMode="auto">
                <a:xfrm>
                  <a:off x="5363" y="8412"/>
                  <a:ext cx="13" cy="99"/>
                </a:xfrm>
                <a:custGeom>
                  <a:avLst/>
                  <a:gdLst/>
                  <a:ahLst/>
                  <a:cxnLst>
                    <a:cxn ang="0">
                      <a:pos x="0" y="406"/>
                    </a:cxn>
                    <a:cxn ang="0">
                      <a:pos x="0" y="0"/>
                    </a:cxn>
                    <a:cxn ang="0">
                      <a:pos x="45" y="0"/>
                    </a:cxn>
                    <a:cxn ang="0">
                      <a:pos x="45" y="406"/>
                    </a:cxn>
                    <a:cxn ang="0">
                      <a:pos x="0" y="406"/>
                    </a:cxn>
                    <a:cxn ang="0">
                      <a:pos x="0" y="406"/>
                    </a:cxn>
                    <a:cxn ang="0">
                      <a:pos x="0" y="406"/>
                    </a:cxn>
                  </a:cxnLst>
                  <a:rect l="0" t="0" r="r" b="b"/>
                  <a:pathLst>
                    <a:path w="45" h="406">
                      <a:moveTo>
                        <a:pt x="0" y="406"/>
                      </a:moveTo>
                      <a:lnTo>
                        <a:pt x="0" y="0"/>
                      </a:lnTo>
                      <a:lnTo>
                        <a:pt x="45" y="0"/>
                      </a:lnTo>
                      <a:lnTo>
                        <a:pt x="45" y="406"/>
                      </a:lnTo>
                      <a:lnTo>
                        <a:pt x="0" y="40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30" name="AutoShape 264"/>
              <p:cNvSpPr>
                <a:spLocks noChangeShapeType="1"/>
              </p:cNvSpPr>
              <p:nvPr/>
            </p:nvSpPr>
            <p:spPr bwMode="auto">
              <a:xfrm>
                <a:off x="1799" y="8117"/>
                <a:ext cx="2717" cy="0"/>
              </a:xfrm>
              <a:prstGeom prst="straightConnector1">
                <a:avLst/>
              </a:pr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228" name="Image 1"/>
            <p:cNvPicPr>
              <a:picLocks noChangeArrowheads="1"/>
            </p:cNvPicPr>
            <p:nvPr/>
          </p:nvPicPr>
          <p:blipFill>
            <a:blip r:embed="rId2"/>
            <a:srcRect/>
            <a:stretch>
              <a:fillRect/>
            </a:stretch>
          </p:blipFill>
          <p:spPr bwMode="auto">
            <a:xfrm>
              <a:off x="3292541" y="2024989"/>
              <a:ext cx="720659" cy="227282"/>
            </a:xfrm>
            <a:prstGeom prst="rect">
              <a:avLst/>
            </a:prstGeom>
            <a:noFill/>
          </p:spPr>
        </p:pic>
      </p:grpSp>
      <p:grpSp>
        <p:nvGrpSpPr>
          <p:cNvPr id="251" name="Groupe 61"/>
          <p:cNvGrpSpPr/>
          <p:nvPr/>
        </p:nvGrpSpPr>
        <p:grpSpPr>
          <a:xfrm>
            <a:off x="5577092" y="1339370"/>
            <a:ext cx="1436342" cy="1153757"/>
            <a:chOff x="3503958" y="2075663"/>
            <a:chExt cx="2337227" cy="1766210"/>
          </a:xfrm>
        </p:grpSpPr>
        <p:sp>
          <p:nvSpPr>
            <p:cNvPr id="252" name="AutoShape 179"/>
            <p:cNvSpPr>
              <a:spLocks noChangeArrowheads="1"/>
            </p:cNvSpPr>
            <p:nvPr/>
          </p:nvSpPr>
          <p:spPr bwMode="auto">
            <a:xfrm>
              <a:off x="5120059" y="2288787"/>
              <a:ext cx="721126" cy="873643"/>
            </a:xfrm>
            <a:prstGeom prst="irregularSeal1">
              <a:avLst/>
            </a:prstGeom>
            <a:solidFill>
              <a:srgbClr val="FF0000"/>
            </a:solidFill>
            <a:ln w="19050">
              <a:solidFill>
                <a:srgbClr val="FF0000"/>
              </a:solidFill>
              <a:miter lim="800000"/>
              <a:headEnd/>
              <a:tailEnd/>
            </a:ln>
            <a:effectLst/>
            <a:scene3d>
              <a:camera prst="orthographicFront"/>
              <a:lightRig rig="threePt" dir="t"/>
            </a:scene3d>
            <a:sp3d>
              <a:bevelT/>
            </a:sp3d>
          </p:spPr>
          <p:txBody>
            <a:bodyPr vert="horz" wrap="square" lIns="91440" tIns="91440" rIns="91440" bIns="91440" numCol="1" anchor="t" anchorCtr="0" compatLnSpc="1">
              <a:prstTxWarp prst="textNoShape">
                <a:avLst/>
              </a:prstTxWarp>
            </a:bodyPr>
            <a:lstStyle/>
            <a:p>
              <a:endParaRPr lang="en-US" dirty="0"/>
            </a:p>
          </p:txBody>
        </p:sp>
        <p:sp>
          <p:nvSpPr>
            <p:cNvPr id="253" name="Arc 178"/>
            <p:cNvSpPr>
              <a:spLocks/>
            </p:cNvSpPr>
            <p:nvPr/>
          </p:nvSpPr>
          <p:spPr bwMode="auto">
            <a:xfrm rot="18119224">
              <a:off x="3313571" y="2266050"/>
              <a:ext cx="1766210" cy="138543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cmpd="sng">
              <a:solidFill>
                <a:srgbClr val="FF0000"/>
              </a:solidFill>
              <a:round/>
              <a:headEnd/>
              <a:tailEnd/>
            </a:ln>
            <a:effectLst/>
          </p:spPr>
          <p:txBody>
            <a:bodyPr vert="horz" wrap="square" lIns="91440" tIns="91440" rIns="91440" bIns="91440" numCol="1" anchor="t" anchorCtr="0" compatLnSpc="1">
              <a:prstTxWarp prst="textNoShape">
                <a:avLst/>
              </a:prstTxWarp>
            </a:bodyPr>
            <a:lstStyle/>
            <a:p>
              <a:endParaRPr lang="en-US" dirty="0"/>
            </a:p>
          </p:txBody>
        </p:sp>
      </p:grpSp>
      <p:sp>
        <p:nvSpPr>
          <p:cNvPr id="254" name="Text Box 36"/>
          <p:cNvSpPr txBox="1">
            <a:spLocks noChangeArrowheads="1"/>
          </p:cNvSpPr>
          <p:nvPr/>
        </p:nvSpPr>
        <p:spPr bwMode="auto">
          <a:xfrm>
            <a:off x="4987570" y="2746505"/>
            <a:ext cx="4080230" cy="62865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fr-FR" sz="1400" i="0" u="none" strike="noStrike" cap="none" normalizeH="0" baseline="0" dirty="0" smtClean="0">
                <a:ln>
                  <a:noFill/>
                </a:ln>
                <a:solidFill>
                  <a:srgbClr val="FF0000"/>
                </a:solidFill>
                <a:effectLst/>
                <a:latin typeface="Trebuchet MS"/>
                <a:ea typeface="Calibri" pitchFamily="34" charset="0"/>
                <a:cs typeface="Trebuchet MS"/>
              </a:rPr>
              <a:t>Quelles que soient les instructions antérieures,</a:t>
            </a:r>
            <a:r>
              <a:rPr kumimoji="0" lang="fr-FR" sz="1400" i="0" u="none" strike="noStrike" cap="none" normalizeH="0" dirty="0" smtClean="0">
                <a:ln>
                  <a:noFill/>
                </a:ln>
                <a:solidFill>
                  <a:srgbClr val="FF0000"/>
                </a:solidFill>
                <a:effectLst/>
                <a:latin typeface="Trebuchet MS"/>
                <a:ea typeface="Calibri" pitchFamily="34" charset="0"/>
                <a:cs typeface="Trebuchet MS"/>
              </a:rPr>
              <a:t> </a:t>
            </a:r>
            <a:r>
              <a:rPr lang="fr-FR" sz="1400" dirty="0" smtClean="0">
                <a:solidFill>
                  <a:srgbClr val="FF0000"/>
                </a:solidFill>
                <a:latin typeface="Trebuchet MS"/>
                <a:ea typeface="Calibri" pitchFamily="34" charset="0"/>
                <a:cs typeface="Trebuchet MS"/>
              </a:rPr>
              <a:t>n’atterrissez pas pour le moment.</a:t>
            </a:r>
            <a:endParaRPr kumimoji="0" lang="fr-FR" sz="1400" i="0" u="none" strike="noStrike" cap="none" normalizeH="0" baseline="0" dirty="0" smtClean="0">
              <a:ln>
                <a:noFill/>
              </a:ln>
              <a:solidFill>
                <a:srgbClr val="FF0000"/>
              </a:solidFill>
              <a:effectLst/>
              <a:latin typeface="Trebuchet MS"/>
              <a:ea typeface="Calibri" pitchFamily="34" charset="0"/>
              <a:cs typeface="Trebuchet MS"/>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4400" i="0" u="none" strike="noStrike" cap="none" normalizeH="0" baseline="0" dirty="0" smtClean="0">
              <a:ln>
                <a:noFill/>
              </a:ln>
              <a:solidFill>
                <a:srgbClr val="FF0000"/>
              </a:solidFill>
              <a:effectLst/>
              <a:latin typeface="Trebuchet MS"/>
              <a:cs typeface="Trebuchet MS"/>
            </a:endParaRPr>
          </a:p>
        </p:txBody>
      </p:sp>
      <p:grpSp>
        <p:nvGrpSpPr>
          <p:cNvPr id="255" name="Group 316"/>
          <p:cNvGrpSpPr>
            <a:grpSpLocks/>
          </p:cNvGrpSpPr>
          <p:nvPr/>
        </p:nvGrpSpPr>
        <p:grpSpPr bwMode="auto">
          <a:xfrm rot="15600000" flipH="1" flipV="1">
            <a:off x="2503654" y="1277535"/>
            <a:ext cx="102833" cy="1619998"/>
            <a:chOff x="7840" y="8968"/>
            <a:chExt cx="201" cy="1805"/>
          </a:xfrm>
        </p:grpSpPr>
        <p:sp>
          <p:nvSpPr>
            <p:cNvPr id="256" name="AutoShape 319"/>
            <p:cNvSpPr>
              <a:spLocks noChangeAspect="1" noChangeArrowheads="1"/>
            </p:cNvSpPr>
            <p:nvPr/>
          </p:nvSpPr>
          <p:spPr bwMode="auto">
            <a:xfrm>
              <a:off x="7840" y="8968"/>
              <a:ext cx="201" cy="59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bg1"/>
            </a:solidFill>
            <a:ln w="6350">
              <a:solidFill>
                <a:srgbClr val="000000"/>
              </a:solidFill>
              <a:miter lim="800000"/>
              <a:headEnd/>
              <a:tailEnd/>
            </a:ln>
            <a:effectLst/>
          </p:spPr>
          <p:txBody>
            <a:bodyPr vert="horz" wrap="square" lIns="91440" tIns="91440" rIns="91440" bIns="91440" numCol="1" anchor="t" anchorCtr="0" compatLnSpc="1">
              <a:prstTxWarp prst="textNoShape">
                <a:avLst/>
              </a:prstTxWarp>
            </a:bodyPr>
            <a:lstStyle/>
            <a:p>
              <a:endParaRPr lang="en-US"/>
            </a:p>
          </p:txBody>
        </p:sp>
        <p:sp>
          <p:nvSpPr>
            <p:cNvPr id="257" name="AutoShape 318"/>
            <p:cNvSpPr>
              <a:spLocks noChangeAspect="1" noChangeArrowheads="1"/>
            </p:cNvSpPr>
            <p:nvPr/>
          </p:nvSpPr>
          <p:spPr bwMode="auto">
            <a:xfrm>
              <a:off x="7870" y="9673"/>
              <a:ext cx="142" cy="47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bg1"/>
            </a:solidFill>
            <a:ln w="6350">
              <a:solidFill>
                <a:srgbClr val="000000"/>
              </a:solidFill>
              <a:miter lim="800000"/>
              <a:headEnd/>
              <a:tailEnd/>
            </a:ln>
            <a:effectLst/>
          </p:spPr>
          <p:txBody>
            <a:bodyPr vert="horz" wrap="square" lIns="91440" tIns="91440" rIns="91440" bIns="91440" numCol="1" anchor="t" anchorCtr="0" compatLnSpc="1">
              <a:prstTxWarp prst="textNoShape">
                <a:avLst/>
              </a:prstTxWarp>
            </a:bodyPr>
            <a:lstStyle/>
            <a:p>
              <a:endParaRPr lang="en-US"/>
            </a:p>
          </p:txBody>
        </p:sp>
        <p:sp>
          <p:nvSpPr>
            <p:cNvPr id="258" name="AutoShape 317"/>
            <p:cNvSpPr>
              <a:spLocks noChangeAspect="1" noChangeArrowheads="1"/>
            </p:cNvSpPr>
            <p:nvPr/>
          </p:nvSpPr>
          <p:spPr bwMode="auto">
            <a:xfrm>
              <a:off x="7900" y="10282"/>
              <a:ext cx="102" cy="49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bg1"/>
            </a:solidFill>
            <a:ln w="6350">
              <a:solidFill>
                <a:srgbClr val="000000"/>
              </a:solidFill>
              <a:miter lim="800000"/>
              <a:headEnd/>
              <a:tailEnd/>
            </a:ln>
            <a:effectLst/>
          </p:spPr>
          <p:txBody>
            <a:bodyPr vert="horz" wrap="square" lIns="91440" tIns="91440" rIns="91440" bIns="91440" numCol="1" anchor="t" anchorCtr="0" compatLnSpc="1">
              <a:prstTxWarp prst="textNoShape">
                <a:avLst/>
              </a:prstTxWarp>
            </a:bodyPr>
            <a:lstStyle/>
            <a:p>
              <a:endParaRPr lang="en-US"/>
            </a:p>
          </p:txBody>
        </p:sp>
      </p:grpSp>
      <p:grpSp>
        <p:nvGrpSpPr>
          <p:cNvPr id="259" name="Grouper 258"/>
          <p:cNvGrpSpPr/>
          <p:nvPr/>
        </p:nvGrpSpPr>
        <p:grpSpPr>
          <a:xfrm>
            <a:off x="1373161" y="1834164"/>
            <a:ext cx="2723059" cy="975442"/>
            <a:chOff x="1270000" y="2024647"/>
            <a:chExt cx="2723059" cy="975442"/>
          </a:xfrm>
        </p:grpSpPr>
        <p:grpSp>
          <p:nvGrpSpPr>
            <p:cNvPr id="260" name="Group 263"/>
            <p:cNvGrpSpPr>
              <a:grpSpLocks/>
            </p:cNvGrpSpPr>
            <p:nvPr/>
          </p:nvGrpSpPr>
          <p:grpSpPr bwMode="auto">
            <a:xfrm>
              <a:off x="1270000" y="2306678"/>
              <a:ext cx="2712803" cy="693411"/>
              <a:chOff x="1784" y="7367"/>
              <a:chExt cx="2732" cy="750"/>
            </a:xfrm>
          </p:grpSpPr>
          <p:grpSp>
            <p:nvGrpSpPr>
              <p:cNvPr id="262" name="Group 265"/>
              <p:cNvGrpSpPr>
                <a:grpSpLocks noChangeAspect="1"/>
              </p:cNvGrpSpPr>
              <p:nvPr/>
            </p:nvGrpSpPr>
            <p:grpSpPr bwMode="auto">
              <a:xfrm>
                <a:off x="1773" y="7336"/>
                <a:ext cx="960" cy="745"/>
                <a:chOff x="5132" y="8412"/>
                <a:chExt cx="902" cy="582"/>
              </a:xfrm>
            </p:grpSpPr>
            <p:sp>
              <p:nvSpPr>
                <p:cNvPr id="264" name="Freeform 285"/>
                <p:cNvSpPr>
                  <a:spLocks noChangeAspect="1"/>
                </p:cNvSpPr>
                <p:nvPr/>
              </p:nvSpPr>
              <p:spPr bwMode="auto">
                <a:xfrm>
                  <a:off x="5282" y="8517"/>
                  <a:ext cx="167" cy="288"/>
                </a:xfrm>
                <a:custGeom>
                  <a:avLst/>
                  <a:gdLst/>
                  <a:ahLst/>
                  <a:cxnLst>
                    <a:cxn ang="0">
                      <a:pos x="0" y="1185"/>
                    </a:cxn>
                    <a:cxn ang="0">
                      <a:pos x="0" y="424"/>
                    </a:cxn>
                    <a:cxn ang="0">
                      <a:pos x="182" y="424"/>
                    </a:cxn>
                    <a:cxn ang="0">
                      <a:pos x="0" y="133"/>
                    </a:cxn>
                    <a:cxn ang="0">
                      <a:pos x="0" y="0"/>
                    </a:cxn>
                    <a:cxn ang="0">
                      <a:pos x="574" y="0"/>
                    </a:cxn>
                    <a:cxn ang="0">
                      <a:pos x="574" y="133"/>
                    </a:cxn>
                    <a:cxn ang="0">
                      <a:pos x="400" y="424"/>
                    </a:cxn>
                    <a:cxn ang="0">
                      <a:pos x="574" y="424"/>
                    </a:cxn>
                    <a:cxn ang="0">
                      <a:pos x="574" y="1185"/>
                    </a:cxn>
                    <a:cxn ang="0">
                      <a:pos x="0" y="1185"/>
                    </a:cxn>
                    <a:cxn ang="0">
                      <a:pos x="0" y="1185"/>
                    </a:cxn>
                    <a:cxn ang="0">
                      <a:pos x="0" y="1185"/>
                    </a:cxn>
                  </a:cxnLst>
                  <a:rect l="0" t="0" r="r" b="b"/>
                  <a:pathLst>
                    <a:path w="574" h="1185">
                      <a:moveTo>
                        <a:pt x="0" y="1185"/>
                      </a:moveTo>
                      <a:lnTo>
                        <a:pt x="0" y="424"/>
                      </a:lnTo>
                      <a:lnTo>
                        <a:pt x="182" y="424"/>
                      </a:lnTo>
                      <a:lnTo>
                        <a:pt x="0" y="133"/>
                      </a:lnTo>
                      <a:lnTo>
                        <a:pt x="0" y="0"/>
                      </a:lnTo>
                      <a:lnTo>
                        <a:pt x="574" y="0"/>
                      </a:lnTo>
                      <a:lnTo>
                        <a:pt x="574" y="133"/>
                      </a:lnTo>
                      <a:lnTo>
                        <a:pt x="400" y="424"/>
                      </a:lnTo>
                      <a:lnTo>
                        <a:pt x="574" y="424"/>
                      </a:lnTo>
                      <a:lnTo>
                        <a:pt x="574" y="1185"/>
                      </a:lnTo>
                      <a:lnTo>
                        <a:pt x="0" y="1185"/>
                      </a:lnTo>
                      <a:close/>
                    </a:path>
                  </a:pathLst>
                </a:custGeom>
                <a:solidFill>
                  <a:srgbClr val="E8E6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5" name="Freeform 284"/>
                <p:cNvSpPr>
                  <a:spLocks noChangeAspect="1"/>
                </p:cNvSpPr>
                <p:nvPr/>
              </p:nvSpPr>
              <p:spPr bwMode="auto">
                <a:xfrm>
                  <a:off x="5663" y="8768"/>
                  <a:ext cx="215" cy="37"/>
                </a:xfrm>
                <a:custGeom>
                  <a:avLst/>
                  <a:gdLst/>
                  <a:ahLst/>
                  <a:cxnLst>
                    <a:cxn ang="0">
                      <a:pos x="0" y="158"/>
                    </a:cxn>
                    <a:cxn ang="0">
                      <a:pos x="0" y="0"/>
                    </a:cxn>
                    <a:cxn ang="0">
                      <a:pos x="745" y="0"/>
                    </a:cxn>
                    <a:cxn ang="0">
                      <a:pos x="745" y="158"/>
                    </a:cxn>
                    <a:cxn ang="0">
                      <a:pos x="0" y="158"/>
                    </a:cxn>
                    <a:cxn ang="0">
                      <a:pos x="0" y="158"/>
                    </a:cxn>
                    <a:cxn ang="0">
                      <a:pos x="0" y="158"/>
                    </a:cxn>
                  </a:cxnLst>
                  <a:rect l="0" t="0" r="r" b="b"/>
                  <a:pathLst>
                    <a:path w="745" h="158">
                      <a:moveTo>
                        <a:pt x="0" y="158"/>
                      </a:moveTo>
                      <a:lnTo>
                        <a:pt x="0" y="0"/>
                      </a:lnTo>
                      <a:lnTo>
                        <a:pt x="745" y="0"/>
                      </a:lnTo>
                      <a:lnTo>
                        <a:pt x="745" y="158"/>
                      </a:lnTo>
                      <a:lnTo>
                        <a:pt x="0" y="158"/>
                      </a:lnTo>
                      <a:close/>
                    </a:path>
                  </a:pathLst>
                </a:custGeom>
                <a:solidFill>
                  <a:srgbClr val="E8E6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6" name="Freeform 283"/>
                <p:cNvSpPr>
                  <a:spLocks noChangeAspect="1"/>
                </p:cNvSpPr>
                <p:nvPr/>
              </p:nvSpPr>
              <p:spPr bwMode="auto">
                <a:xfrm>
                  <a:off x="5187" y="8811"/>
                  <a:ext cx="785" cy="171"/>
                </a:xfrm>
                <a:custGeom>
                  <a:avLst/>
                  <a:gdLst/>
                  <a:ahLst/>
                  <a:cxnLst>
                    <a:cxn ang="0">
                      <a:pos x="0" y="700"/>
                    </a:cxn>
                    <a:cxn ang="0">
                      <a:pos x="0" y="0"/>
                    </a:cxn>
                    <a:cxn ang="0">
                      <a:pos x="2709" y="0"/>
                    </a:cxn>
                    <a:cxn ang="0">
                      <a:pos x="2709" y="700"/>
                    </a:cxn>
                    <a:cxn ang="0">
                      <a:pos x="0" y="700"/>
                    </a:cxn>
                    <a:cxn ang="0">
                      <a:pos x="0" y="700"/>
                    </a:cxn>
                    <a:cxn ang="0">
                      <a:pos x="0" y="700"/>
                    </a:cxn>
                  </a:cxnLst>
                  <a:rect l="0" t="0" r="r" b="b"/>
                  <a:pathLst>
                    <a:path w="2709" h="700">
                      <a:moveTo>
                        <a:pt x="0" y="700"/>
                      </a:moveTo>
                      <a:lnTo>
                        <a:pt x="0" y="0"/>
                      </a:lnTo>
                      <a:lnTo>
                        <a:pt x="2709" y="0"/>
                      </a:lnTo>
                      <a:lnTo>
                        <a:pt x="2709" y="700"/>
                      </a:lnTo>
                      <a:lnTo>
                        <a:pt x="0" y="700"/>
                      </a:lnTo>
                      <a:close/>
                    </a:path>
                  </a:pathLst>
                </a:custGeom>
                <a:solidFill>
                  <a:srgbClr val="C1C0D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7" name="Freeform 282"/>
                <p:cNvSpPr>
                  <a:spLocks noChangeAspect="1"/>
                </p:cNvSpPr>
                <p:nvPr/>
              </p:nvSpPr>
              <p:spPr bwMode="auto">
                <a:xfrm>
                  <a:off x="5178" y="8802"/>
                  <a:ext cx="804" cy="177"/>
                </a:xfrm>
                <a:custGeom>
                  <a:avLst/>
                  <a:gdLst/>
                  <a:ahLst/>
                  <a:cxnLst>
                    <a:cxn ang="0">
                      <a:pos x="0" y="734"/>
                    </a:cxn>
                    <a:cxn ang="0">
                      <a:pos x="0" y="0"/>
                    </a:cxn>
                    <a:cxn ang="0">
                      <a:pos x="2766" y="0"/>
                    </a:cxn>
                    <a:cxn ang="0">
                      <a:pos x="2766" y="734"/>
                    </a:cxn>
                    <a:cxn ang="0">
                      <a:pos x="2699" y="734"/>
                    </a:cxn>
                    <a:cxn ang="0">
                      <a:pos x="2699" y="83"/>
                    </a:cxn>
                    <a:cxn ang="0">
                      <a:pos x="68" y="83"/>
                    </a:cxn>
                    <a:cxn ang="0">
                      <a:pos x="68" y="734"/>
                    </a:cxn>
                    <a:cxn ang="0">
                      <a:pos x="0" y="734"/>
                    </a:cxn>
                    <a:cxn ang="0">
                      <a:pos x="0" y="734"/>
                    </a:cxn>
                    <a:cxn ang="0">
                      <a:pos x="0" y="734"/>
                    </a:cxn>
                  </a:cxnLst>
                  <a:rect l="0" t="0" r="r" b="b"/>
                  <a:pathLst>
                    <a:path w="2766" h="734">
                      <a:moveTo>
                        <a:pt x="0" y="734"/>
                      </a:moveTo>
                      <a:lnTo>
                        <a:pt x="0" y="0"/>
                      </a:lnTo>
                      <a:lnTo>
                        <a:pt x="2766" y="0"/>
                      </a:lnTo>
                      <a:lnTo>
                        <a:pt x="2766" y="734"/>
                      </a:lnTo>
                      <a:lnTo>
                        <a:pt x="2699" y="734"/>
                      </a:lnTo>
                      <a:lnTo>
                        <a:pt x="2699" y="83"/>
                      </a:lnTo>
                      <a:lnTo>
                        <a:pt x="68" y="83"/>
                      </a:lnTo>
                      <a:lnTo>
                        <a:pt x="68" y="734"/>
                      </a:lnTo>
                      <a:lnTo>
                        <a:pt x="0" y="73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8" name="Freeform 281"/>
                <p:cNvSpPr>
                  <a:spLocks noChangeAspect="1"/>
                </p:cNvSpPr>
                <p:nvPr/>
              </p:nvSpPr>
              <p:spPr bwMode="auto">
                <a:xfrm>
                  <a:off x="5132" y="8894"/>
                  <a:ext cx="902" cy="100"/>
                </a:xfrm>
                <a:custGeom>
                  <a:avLst/>
                  <a:gdLst/>
                  <a:ahLst/>
                  <a:cxnLst>
                    <a:cxn ang="0">
                      <a:pos x="0" y="407"/>
                    </a:cxn>
                    <a:cxn ang="0">
                      <a:pos x="3108" y="407"/>
                    </a:cxn>
                    <a:cxn ang="0">
                      <a:pos x="3108" y="324"/>
                    </a:cxn>
                    <a:cxn ang="0">
                      <a:pos x="2450" y="324"/>
                    </a:cxn>
                    <a:cxn ang="0">
                      <a:pos x="2450" y="0"/>
                    </a:cxn>
                    <a:cxn ang="0">
                      <a:pos x="2224" y="0"/>
                    </a:cxn>
                    <a:cxn ang="0">
                      <a:pos x="2224" y="324"/>
                    </a:cxn>
                    <a:cxn ang="0">
                      <a:pos x="0" y="324"/>
                    </a:cxn>
                    <a:cxn ang="0">
                      <a:pos x="0" y="407"/>
                    </a:cxn>
                    <a:cxn ang="0">
                      <a:pos x="0" y="407"/>
                    </a:cxn>
                    <a:cxn ang="0">
                      <a:pos x="0" y="407"/>
                    </a:cxn>
                  </a:cxnLst>
                  <a:rect l="0" t="0" r="r" b="b"/>
                  <a:pathLst>
                    <a:path w="3108" h="407">
                      <a:moveTo>
                        <a:pt x="0" y="407"/>
                      </a:moveTo>
                      <a:lnTo>
                        <a:pt x="3108" y="407"/>
                      </a:lnTo>
                      <a:lnTo>
                        <a:pt x="3108" y="324"/>
                      </a:lnTo>
                      <a:lnTo>
                        <a:pt x="2450" y="324"/>
                      </a:lnTo>
                      <a:lnTo>
                        <a:pt x="2450" y="0"/>
                      </a:lnTo>
                      <a:lnTo>
                        <a:pt x="2224" y="0"/>
                      </a:lnTo>
                      <a:lnTo>
                        <a:pt x="2224" y="324"/>
                      </a:lnTo>
                      <a:lnTo>
                        <a:pt x="0" y="324"/>
                      </a:lnTo>
                      <a:lnTo>
                        <a:pt x="0" y="40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9" name="Freeform 280"/>
                <p:cNvSpPr>
                  <a:spLocks noChangeAspect="1"/>
                </p:cNvSpPr>
                <p:nvPr/>
              </p:nvSpPr>
              <p:spPr bwMode="auto">
                <a:xfrm>
                  <a:off x="5225" y="8847"/>
                  <a:ext cx="157" cy="20"/>
                </a:xfrm>
                <a:custGeom>
                  <a:avLst/>
                  <a:gdLst/>
                  <a:ahLst/>
                  <a:cxnLst>
                    <a:cxn ang="0">
                      <a:pos x="0" y="0"/>
                    </a:cxn>
                    <a:cxn ang="0">
                      <a:pos x="0" y="82"/>
                    </a:cxn>
                    <a:cxn ang="0">
                      <a:pos x="540" y="82"/>
                    </a:cxn>
                    <a:cxn ang="0">
                      <a:pos x="540" y="0"/>
                    </a:cxn>
                    <a:cxn ang="0">
                      <a:pos x="0" y="0"/>
                    </a:cxn>
                    <a:cxn ang="0">
                      <a:pos x="0" y="0"/>
                    </a:cxn>
                    <a:cxn ang="0">
                      <a:pos x="0" y="0"/>
                    </a:cxn>
                  </a:cxnLst>
                  <a:rect l="0" t="0" r="r" b="b"/>
                  <a:pathLst>
                    <a:path w="540" h="82">
                      <a:moveTo>
                        <a:pt x="0" y="0"/>
                      </a:moveTo>
                      <a:lnTo>
                        <a:pt x="0" y="82"/>
                      </a:lnTo>
                      <a:lnTo>
                        <a:pt x="540" y="82"/>
                      </a:lnTo>
                      <a:lnTo>
                        <a:pt x="54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0" name="Freeform 279"/>
                <p:cNvSpPr>
                  <a:spLocks noChangeAspect="1"/>
                </p:cNvSpPr>
                <p:nvPr/>
              </p:nvSpPr>
              <p:spPr bwMode="auto">
                <a:xfrm>
                  <a:off x="5409" y="8847"/>
                  <a:ext cx="157" cy="20"/>
                </a:xfrm>
                <a:custGeom>
                  <a:avLst/>
                  <a:gdLst/>
                  <a:ahLst/>
                  <a:cxnLst>
                    <a:cxn ang="0">
                      <a:pos x="0" y="0"/>
                    </a:cxn>
                    <a:cxn ang="0">
                      <a:pos x="0" y="82"/>
                    </a:cxn>
                    <a:cxn ang="0">
                      <a:pos x="542" y="82"/>
                    </a:cxn>
                    <a:cxn ang="0">
                      <a:pos x="542" y="0"/>
                    </a:cxn>
                    <a:cxn ang="0">
                      <a:pos x="0" y="0"/>
                    </a:cxn>
                    <a:cxn ang="0">
                      <a:pos x="0" y="0"/>
                    </a:cxn>
                    <a:cxn ang="0">
                      <a:pos x="0" y="0"/>
                    </a:cxn>
                  </a:cxnLst>
                  <a:rect l="0" t="0" r="r" b="b"/>
                  <a:pathLst>
                    <a:path w="542" h="82">
                      <a:moveTo>
                        <a:pt x="0" y="0"/>
                      </a:moveTo>
                      <a:lnTo>
                        <a:pt x="0" y="82"/>
                      </a:lnTo>
                      <a:lnTo>
                        <a:pt x="542" y="82"/>
                      </a:lnTo>
                      <a:lnTo>
                        <a:pt x="542"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1" name="Freeform 278"/>
                <p:cNvSpPr>
                  <a:spLocks noChangeAspect="1"/>
                </p:cNvSpPr>
                <p:nvPr/>
              </p:nvSpPr>
              <p:spPr bwMode="auto">
                <a:xfrm>
                  <a:off x="5593" y="8847"/>
                  <a:ext cx="158" cy="20"/>
                </a:xfrm>
                <a:custGeom>
                  <a:avLst/>
                  <a:gdLst/>
                  <a:ahLst/>
                  <a:cxnLst>
                    <a:cxn ang="0">
                      <a:pos x="0" y="0"/>
                    </a:cxn>
                    <a:cxn ang="0">
                      <a:pos x="0" y="82"/>
                    </a:cxn>
                    <a:cxn ang="0">
                      <a:pos x="543" y="82"/>
                    </a:cxn>
                    <a:cxn ang="0">
                      <a:pos x="543" y="0"/>
                    </a:cxn>
                    <a:cxn ang="0">
                      <a:pos x="0" y="0"/>
                    </a:cxn>
                    <a:cxn ang="0">
                      <a:pos x="0" y="0"/>
                    </a:cxn>
                    <a:cxn ang="0">
                      <a:pos x="0" y="0"/>
                    </a:cxn>
                  </a:cxnLst>
                  <a:rect l="0" t="0" r="r" b="b"/>
                  <a:pathLst>
                    <a:path w="543" h="82">
                      <a:moveTo>
                        <a:pt x="0" y="0"/>
                      </a:moveTo>
                      <a:lnTo>
                        <a:pt x="0" y="82"/>
                      </a:lnTo>
                      <a:lnTo>
                        <a:pt x="543" y="82"/>
                      </a:lnTo>
                      <a:lnTo>
                        <a:pt x="543"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2" name="Freeform 277"/>
                <p:cNvSpPr>
                  <a:spLocks noChangeAspect="1"/>
                </p:cNvSpPr>
                <p:nvPr/>
              </p:nvSpPr>
              <p:spPr bwMode="auto">
                <a:xfrm>
                  <a:off x="5870" y="8894"/>
                  <a:ext cx="65" cy="54"/>
                </a:xfrm>
                <a:custGeom>
                  <a:avLst/>
                  <a:gdLst/>
                  <a:ahLst/>
                  <a:cxnLst>
                    <a:cxn ang="0">
                      <a:pos x="0" y="0"/>
                    </a:cxn>
                    <a:cxn ang="0">
                      <a:pos x="0" y="218"/>
                    </a:cxn>
                    <a:cxn ang="0">
                      <a:pos x="226" y="218"/>
                    </a:cxn>
                    <a:cxn ang="0">
                      <a:pos x="226" y="0"/>
                    </a:cxn>
                    <a:cxn ang="0">
                      <a:pos x="0" y="0"/>
                    </a:cxn>
                    <a:cxn ang="0">
                      <a:pos x="0" y="0"/>
                    </a:cxn>
                    <a:cxn ang="0">
                      <a:pos x="0" y="0"/>
                    </a:cxn>
                  </a:cxnLst>
                  <a:rect l="0" t="0" r="r" b="b"/>
                  <a:pathLst>
                    <a:path w="226" h="218">
                      <a:moveTo>
                        <a:pt x="0" y="0"/>
                      </a:moveTo>
                      <a:lnTo>
                        <a:pt x="0" y="218"/>
                      </a:lnTo>
                      <a:lnTo>
                        <a:pt x="226" y="218"/>
                      </a:lnTo>
                      <a:lnTo>
                        <a:pt x="226"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3" name="Freeform 276"/>
                <p:cNvSpPr>
                  <a:spLocks noChangeAspect="1"/>
                </p:cNvSpPr>
                <p:nvPr/>
              </p:nvSpPr>
              <p:spPr bwMode="auto">
                <a:xfrm>
                  <a:off x="5225" y="8894"/>
                  <a:ext cx="157" cy="54"/>
                </a:xfrm>
                <a:custGeom>
                  <a:avLst/>
                  <a:gdLst/>
                  <a:ahLst/>
                  <a:cxnLst>
                    <a:cxn ang="0">
                      <a:pos x="0" y="0"/>
                    </a:cxn>
                    <a:cxn ang="0">
                      <a:pos x="0" y="218"/>
                    </a:cxn>
                    <a:cxn ang="0">
                      <a:pos x="540" y="218"/>
                    </a:cxn>
                    <a:cxn ang="0">
                      <a:pos x="540" y="0"/>
                    </a:cxn>
                    <a:cxn ang="0">
                      <a:pos x="0" y="0"/>
                    </a:cxn>
                    <a:cxn ang="0">
                      <a:pos x="0" y="0"/>
                    </a:cxn>
                    <a:cxn ang="0">
                      <a:pos x="0" y="0"/>
                    </a:cxn>
                  </a:cxnLst>
                  <a:rect l="0" t="0" r="r" b="b"/>
                  <a:pathLst>
                    <a:path w="540" h="218">
                      <a:moveTo>
                        <a:pt x="0" y="0"/>
                      </a:moveTo>
                      <a:lnTo>
                        <a:pt x="0" y="218"/>
                      </a:lnTo>
                      <a:lnTo>
                        <a:pt x="540" y="218"/>
                      </a:lnTo>
                      <a:lnTo>
                        <a:pt x="54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4" name="Freeform 275"/>
                <p:cNvSpPr>
                  <a:spLocks noChangeAspect="1"/>
                </p:cNvSpPr>
                <p:nvPr/>
              </p:nvSpPr>
              <p:spPr bwMode="auto">
                <a:xfrm>
                  <a:off x="5409" y="8894"/>
                  <a:ext cx="157" cy="54"/>
                </a:xfrm>
                <a:custGeom>
                  <a:avLst/>
                  <a:gdLst/>
                  <a:ahLst/>
                  <a:cxnLst>
                    <a:cxn ang="0">
                      <a:pos x="0" y="0"/>
                    </a:cxn>
                    <a:cxn ang="0">
                      <a:pos x="0" y="218"/>
                    </a:cxn>
                    <a:cxn ang="0">
                      <a:pos x="542" y="218"/>
                    </a:cxn>
                    <a:cxn ang="0">
                      <a:pos x="542" y="0"/>
                    </a:cxn>
                    <a:cxn ang="0">
                      <a:pos x="0" y="0"/>
                    </a:cxn>
                    <a:cxn ang="0">
                      <a:pos x="0" y="0"/>
                    </a:cxn>
                    <a:cxn ang="0">
                      <a:pos x="0" y="0"/>
                    </a:cxn>
                  </a:cxnLst>
                  <a:rect l="0" t="0" r="r" b="b"/>
                  <a:pathLst>
                    <a:path w="542" h="218">
                      <a:moveTo>
                        <a:pt x="0" y="0"/>
                      </a:moveTo>
                      <a:lnTo>
                        <a:pt x="0" y="218"/>
                      </a:lnTo>
                      <a:lnTo>
                        <a:pt x="542" y="218"/>
                      </a:lnTo>
                      <a:lnTo>
                        <a:pt x="542"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5" name="Freeform 274"/>
                <p:cNvSpPr>
                  <a:spLocks noChangeAspect="1"/>
                </p:cNvSpPr>
                <p:nvPr/>
              </p:nvSpPr>
              <p:spPr bwMode="auto">
                <a:xfrm>
                  <a:off x="5593" y="8894"/>
                  <a:ext cx="158" cy="54"/>
                </a:xfrm>
                <a:custGeom>
                  <a:avLst/>
                  <a:gdLst/>
                  <a:ahLst/>
                  <a:cxnLst>
                    <a:cxn ang="0">
                      <a:pos x="0" y="0"/>
                    </a:cxn>
                    <a:cxn ang="0">
                      <a:pos x="0" y="218"/>
                    </a:cxn>
                    <a:cxn ang="0">
                      <a:pos x="543" y="218"/>
                    </a:cxn>
                    <a:cxn ang="0">
                      <a:pos x="543" y="0"/>
                    </a:cxn>
                    <a:cxn ang="0">
                      <a:pos x="0" y="0"/>
                    </a:cxn>
                    <a:cxn ang="0">
                      <a:pos x="0" y="0"/>
                    </a:cxn>
                    <a:cxn ang="0">
                      <a:pos x="0" y="0"/>
                    </a:cxn>
                  </a:cxnLst>
                  <a:rect l="0" t="0" r="r" b="b"/>
                  <a:pathLst>
                    <a:path w="543" h="218">
                      <a:moveTo>
                        <a:pt x="0" y="0"/>
                      </a:moveTo>
                      <a:lnTo>
                        <a:pt x="0" y="218"/>
                      </a:lnTo>
                      <a:lnTo>
                        <a:pt x="543" y="218"/>
                      </a:lnTo>
                      <a:lnTo>
                        <a:pt x="543"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6" name="Freeform 273"/>
                <p:cNvSpPr>
                  <a:spLocks noChangeAspect="1"/>
                </p:cNvSpPr>
                <p:nvPr/>
              </p:nvSpPr>
              <p:spPr bwMode="auto">
                <a:xfrm>
                  <a:off x="5777" y="8847"/>
                  <a:ext cx="158" cy="20"/>
                </a:xfrm>
                <a:custGeom>
                  <a:avLst/>
                  <a:gdLst/>
                  <a:ahLst/>
                  <a:cxnLst>
                    <a:cxn ang="0">
                      <a:pos x="0" y="0"/>
                    </a:cxn>
                    <a:cxn ang="0">
                      <a:pos x="0" y="85"/>
                    </a:cxn>
                    <a:cxn ang="0">
                      <a:pos x="544" y="85"/>
                    </a:cxn>
                    <a:cxn ang="0">
                      <a:pos x="544" y="0"/>
                    </a:cxn>
                    <a:cxn ang="0">
                      <a:pos x="0" y="0"/>
                    </a:cxn>
                    <a:cxn ang="0">
                      <a:pos x="0" y="0"/>
                    </a:cxn>
                    <a:cxn ang="0">
                      <a:pos x="0" y="0"/>
                    </a:cxn>
                  </a:cxnLst>
                  <a:rect l="0" t="0" r="r" b="b"/>
                  <a:pathLst>
                    <a:path w="544" h="85">
                      <a:moveTo>
                        <a:pt x="0" y="0"/>
                      </a:moveTo>
                      <a:lnTo>
                        <a:pt x="0" y="85"/>
                      </a:lnTo>
                      <a:lnTo>
                        <a:pt x="544" y="85"/>
                      </a:lnTo>
                      <a:lnTo>
                        <a:pt x="544"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7" name="Freeform 272"/>
                <p:cNvSpPr>
                  <a:spLocks noChangeAspect="1"/>
                </p:cNvSpPr>
                <p:nvPr/>
              </p:nvSpPr>
              <p:spPr bwMode="auto">
                <a:xfrm>
                  <a:off x="5652" y="8755"/>
                  <a:ext cx="237" cy="47"/>
                </a:xfrm>
                <a:custGeom>
                  <a:avLst/>
                  <a:gdLst/>
                  <a:ahLst/>
                  <a:cxnLst>
                    <a:cxn ang="0">
                      <a:pos x="0" y="188"/>
                    </a:cxn>
                    <a:cxn ang="0">
                      <a:pos x="0" y="0"/>
                    </a:cxn>
                    <a:cxn ang="0">
                      <a:pos x="816" y="0"/>
                    </a:cxn>
                    <a:cxn ang="0">
                      <a:pos x="816" y="188"/>
                    </a:cxn>
                    <a:cxn ang="0">
                      <a:pos x="747" y="188"/>
                    </a:cxn>
                    <a:cxn ang="0">
                      <a:pos x="747" y="80"/>
                    </a:cxn>
                    <a:cxn ang="0">
                      <a:pos x="68" y="80"/>
                    </a:cxn>
                    <a:cxn ang="0">
                      <a:pos x="68" y="188"/>
                    </a:cxn>
                    <a:cxn ang="0">
                      <a:pos x="0" y="188"/>
                    </a:cxn>
                    <a:cxn ang="0">
                      <a:pos x="0" y="188"/>
                    </a:cxn>
                    <a:cxn ang="0">
                      <a:pos x="0" y="188"/>
                    </a:cxn>
                  </a:cxnLst>
                  <a:rect l="0" t="0" r="r" b="b"/>
                  <a:pathLst>
                    <a:path w="816" h="188">
                      <a:moveTo>
                        <a:pt x="0" y="188"/>
                      </a:moveTo>
                      <a:lnTo>
                        <a:pt x="0" y="0"/>
                      </a:lnTo>
                      <a:lnTo>
                        <a:pt x="816" y="0"/>
                      </a:lnTo>
                      <a:lnTo>
                        <a:pt x="816" y="188"/>
                      </a:lnTo>
                      <a:lnTo>
                        <a:pt x="747" y="188"/>
                      </a:lnTo>
                      <a:lnTo>
                        <a:pt x="747" y="80"/>
                      </a:lnTo>
                      <a:lnTo>
                        <a:pt x="68" y="80"/>
                      </a:lnTo>
                      <a:lnTo>
                        <a:pt x="68" y="188"/>
                      </a:lnTo>
                      <a:lnTo>
                        <a:pt x="0" y="18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8" name="Freeform 271"/>
                <p:cNvSpPr>
                  <a:spLocks noChangeAspect="1"/>
                </p:cNvSpPr>
                <p:nvPr/>
              </p:nvSpPr>
              <p:spPr bwMode="auto">
                <a:xfrm>
                  <a:off x="5270" y="8609"/>
                  <a:ext cx="192" cy="199"/>
                </a:xfrm>
                <a:custGeom>
                  <a:avLst/>
                  <a:gdLst/>
                  <a:ahLst/>
                  <a:cxnLst>
                    <a:cxn ang="0">
                      <a:pos x="0" y="816"/>
                    </a:cxn>
                    <a:cxn ang="0">
                      <a:pos x="0" y="0"/>
                    </a:cxn>
                    <a:cxn ang="0">
                      <a:pos x="657" y="0"/>
                    </a:cxn>
                    <a:cxn ang="0">
                      <a:pos x="657" y="816"/>
                    </a:cxn>
                    <a:cxn ang="0">
                      <a:pos x="588" y="816"/>
                    </a:cxn>
                    <a:cxn ang="0">
                      <a:pos x="588" y="81"/>
                    </a:cxn>
                    <a:cxn ang="0">
                      <a:pos x="68" y="81"/>
                    </a:cxn>
                    <a:cxn ang="0">
                      <a:pos x="68" y="816"/>
                    </a:cxn>
                    <a:cxn ang="0">
                      <a:pos x="0" y="816"/>
                    </a:cxn>
                    <a:cxn ang="0">
                      <a:pos x="0" y="816"/>
                    </a:cxn>
                    <a:cxn ang="0">
                      <a:pos x="0" y="816"/>
                    </a:cxn>
                  </a:cxnLst>
                  <a:rect l="0" t="0" r="r" b="b"/>
                  <a:pathLst>
                    <a:path w="657" h="816">
                      <a:moveTo>
                        <a:pt x="0" y="816"/>
                      </a:moveTo>
                      <a:lnTo>
                        <a:pt x="0" y="0"/>
                      </a:lnTo>
                      <a:lnTo>
                        <a:pt x="657" y="0"/>
                      </a:lnTo>
                      <a:lnTo>
                        <a:pt x="657" y="816"/>
                      </a:lnTo>
                      <a:lnTo>
                        <a:pt x="588" y="816"/>
                      </a:lnTo>
                      <a:lnTo>
                        <a:pt x="588" y="81"/>
                      </a:lnTo>
                      <a:lnTo>
                        <a:pt x="68" y="81"/>
                      </a:lnTo>
                      <a:lnTo>
                        <a:pt x="68" y="816"/>
                      </a:lnTo>
                      <a:lnTo>
                        <a:pt x="0" y="81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9" name="Freeform 270"/>
                <p:cNvSpPr>
                  <a:spLocks noChangeAspect="1"/>
                </p:cNvSpPr>
                <p:nvPr/>
              </p:nvSpPr>
              <p:spPr bwMode="auto">
                <a:xfrm>
                  <a:off x="5270" y="8550"/>
                  <a:ext cx="192" cy="59"/>
                </a:xfrm>
                <a:custGeom>
                  <a:avLst/>
                  <a:gdLst/>
                  <a:ahLst/>
                  <a:cxnLst>
                    <a:cxn ang="0">
                      <a:pos x="0" y="0"/>
                    </a:cxn>
                    <a:cxn ang="0">
                      <a:pos x="159" y="245"/>
                    </a:cxn>
                    <a:cxn ang="0">
                      <a:pos x="499" y="245"/>
                    </a:cxn>
                    <a:cxn ang="0">
                      <a:pos x="657" y="0"/>
                    </a:cxn>
                    <a:cxn ang="0">
                      <a:pos x="0" y="0"/>
                    </a:cxn>
                    <a:cxn ang="0">
                      <a:pos x="0" y="0"/>
                    </a:cxn>
                    <a:cxn ang="0">
                      <a:pos x="0" y="0"/>
                    </a:cxn>
                  </a:cxnLst>
                  <a:rect l="0" t="0" r="r" b="b"/>
                  <a:pathLst>
                    <a:path w="657" h="245">
                      <a:moveTo>
                        <a:pt x="0" y="0"/>
                      </a:moveTo>
                      <a:lnTo>
                        <a:pt x="159" y="245"/>
                      </a:lnTo>
                      <a:lnTo>
                        <a:pt x="499" y="245"/>
                      </a:lnTo>
                      <a:lnTo>
                        <a:pt x="657"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0" name="Freeform 269"/>
                <p:cNvSpPr>
                  <a:spLocks noChangeAspect="1"/>
                </p:cNvSpPr>
                <p:nvPr/>
              </p:nvSpPr>
              <p:spPr bwMode="auto">
                <a:xfrm>
                  <a:off x="5270" y="8505"/>
                  <a:ext cx="192" cy="45"/>
                </a:xfrm>
                <a:custGeom>
                  <a:avLst/>
                  <a:gdLst/>
                  <a:ahLst/>
                  <a:cxnLst>
                    <a:cxn ang="0">
                      <a:pos x="657" y="188"/>
                    </a:cxn>
                    <a:cxn ang="0">
                      <a:pos x="657" y="0"/>
                    </a:cxn>
                    <a:cxn ang="0">
                      <a:pos x="0" y="0"/>
                    </a:cxn>
                    <a:cxn ang="0">
                      <a:pos x="0" y="188"/>
                    </a:cxn>
                    <a:cxn ang="0">
                      <a:pos x="68" y="188"/>
                    </a:cxn>
                    <a:cxn ang="0">
                      <a:pos x="68" y="81"/>
                    </a:cxn>
                    <a:cxn ang="0">
                      <a:pos x="588" y="81"/>
                    </a:cxn>
                    <a:cxn ang="0">
                      <a:pos x="588" y="188"/>
                    </a:cxn>
                    <a:cxn ang="0">
                      <a:pos x="657" y="188"/>
                    </a:cxn>
                    <a:cxn ang="0">
                      <a:pos x="657" y="188"/>
                    </a:cxn>
                    <a:cxn ang="0">
                      <a:pos x="657" y="188"/>
                    </a:cxn>
                  </a:cxnLst>
                  <a:rect l="0" t="0" r="r" b="b"/>
                  <a:pathLst>
                    <a:path w="657" h="188">
                      <a:moveTo>
                        <a:pt x="657" y="188"/>
                      </a:moveTo>
                      <a:lnTo>
                        <a:pt x="657" y="0"/>
                      </a:lnTo>
                      <a:lnTo>
                        <a:pt x="0" y="0"/>
                      </a:lnTo>
                      <a:lnTo>
                        <a:pt x="0" y="188"/>
                      </a:lnTo>
                      <a:lnTo>
                        <a:pt x="68" y="188"/>
                      </a:lnTo>
                      <a:lnTo>
                        <a:pt x="68" y="81"/>
                      </a:lnTo>
                      <a:lnTo>
                        <a:pt x="588" y="81"/>
                      </a:lnTo>
                      <a:lnTo>
                        <a:pt x="588" y="188"/>
                      </a:lnTo>
                      <a:lnTo>
                        <a:pt x="657" y="18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1" name="Freeform 268"/>
                <p:cNvSpPr>
                  <a:spLocks noChangeAspect="1"/>
                </p:cNvSpPr>
                <p:nvPr/>
              </p:nvSpPr>
              <p:spPr bwMode="auto">
                <a:xfrm>
                  <a:off x="5284" y="8656"/>
                  <a:ext cx="164" cy="19"/>
                </a:xfrm>
                <a:custGeom>
                  <a:avLst/>
                  <a:gdLst/>
                  <a:ahLst/>
                  <a:cxnLst>
                    <a:cxn ang="0">
                      <a:pos x="0" y="0"/>
                    </a:cxn>
                    <a:cxn ang="0">
                      <a:pos x="565" y="0"/>
                    </a:cxn>
                    <a:cxn ang="0">
                      <a:pos x="565" y="80"/>
                    </a:cxn>
                    <a:cxn ang="0">
                      <a:pos x="0" y="80"/>
                    </a:cxn>
                    <a:cxn ang="0">
                      <a:pos x="0" y="0"/>
                    </a:cxn>
                    <a:cxn ang="0">
                      <a:pos x="0" y="0"/>
                    </a:cxn>
                    <a:cxn ang="0">
                      <a:pos x="0" y="0"/>
                    </a:cxn>
                  </a:cxnLst>
                  <a:rect l="0" t="0" r="r" b="b"/>
                  <a:pathLst>
                    <a:path w="565" h="80">
                      <a:moveTo>
                        <a:pt x="0" y="0"/>
                      </a:moveTo>
                      <a:lnTo>
                        <a:pt x="565" y="0"/>
                      </a:lnTo>
                      <a:lnTo>
                        <a:pt x="565" y="80"/>
                      </a:lnTo>
                      <a:lnTo>
                        <a:pt x="0" y="8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2" name="Freeform 267"/>
                <p:cNvSpPr>
                  <a:spLocks noChangeAspect="1"/>
                </p:cNvSpPr>
                <p:nvPr/>
              </p:nvSpPr>
              <p:spPr bwMode="auto">
                <a:xfrm>
                  <a:off x="5284" y="8702"/>
                  <a:ext cx="164" cy="19"/>
                </a:xfrm>
                <a:custGeom>
                  <a:avLst/>
                  <a:gdLst/>
                  <a:ahLst/>
                  <a:cxnLst>
                    <a:cxn ang="0">
                      <a:pos x="0" y="0"/>
                    </a:cxn>
                    <a:cxn ang="0">
                      <a:pos x="565" y="0"/>
                    </a:cxn>
                    <a:cxn ang="0">
                      <a:pos x="565" y="80"/>
                    </a:cxn>
                    <a:cxn ang="0">
                      <a:pos x="0" y="80"/>
                    </a:cxn>
                    <a:cxn ang="0">
                      <a:pos x="0" y="0"/>
                    </a:cxn>
                    <a:cxn ang="0">
                      <a:pos x="0" y="0"/>
                    </a:cxn>
                    <a:cxn ang="0">
                      <a:pos x="0" y="0"/>
                    </a:cxn>
                  </a:cxnLst>
                  <a:rect l="0" t="0" r="r" b="b"/>
                  <a:pathLst>
                    <a:path w="565" h="80">
                      <a:moveTo>
                        <a:pt x="0" y="0"/>
                      </a:moveTo>
                      <a:lnTo>
                        <a:pt x="565" y="0"/>
                      </a:lnTo>
                      <a:lnTo>
                        <a:pt x="565" y="80"/>
                      </a:lnTo>
                      <a:lnTo>
                        <a:pt x="0" y="8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3" name="Freeform 266"/>
                <p:cNvSpPr>
                  <a:spLocks noChangeAspect="1"/>
                </p:cNvSpPr>
                <p:nvPr/>
              </p:nvSpPr>
              <p:spPr bwMode="auto">
                <a:xfrm>
                  <a:off x="5363" y="8412"/>
                  <a:ext cx="13" cy="99"/>
                </a:xfrm>
                <a:custGeom>
                  <a:avLst/>
                  <a:gdLst/>
                  <a:ahLst/>
                  <a:cxnLst>
                    <a:cxn ang="0">
                      <a:pos x="0" y="406"/>
                    </a:cxn>
                    <a:cxn ang="0">
                      <a:pos x="0" y="0"/>
                    </a:cxn>
                    <a:cxn ang="0">
                      <a:pos x="45" y="0"/>
                    </a:cxn>
                    <a:cxn ang="0">
                      <a:pos x="45" y="406"/>
                    </a:cxn>
                    <a:cxn ang="0">
                      <a:pos x="0" y="406"/>
                    </a:cxn>
                    <a:cxn ang="0">
                      <a:pos x="0" y="406"/>
                    </a:cxn>
                    <a:cxn ang="0">
                      <a:pos x="0" y="406"/>
                    </a:cxn>
                  </a:cxnLst>
                  <a:rect l="0" t="0" r="r" b="b"/>
                  <a:pathLst>
                    <a:path w="45" h="406">
                      <a:moveTo>
                        <a:pt x="0" y="406"/>
                      </a:moveTo>
                      <a:lnTo>
                        <a:pt x="0" y="0"/>
                      </a:lnTo>
                      <a:lnTo>
                        <a:pt x="45" y="0"/>
                      </a:lnTo>
                      <a:lnTo>
                        <a:pt x="45" y="406"/>
                      </a:lnTo>
                      <a:lnTo>
                        <a:pt x="0" y="40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63" name="AutoShape 264"/>
              <p:cNvSpPr>
                <a:spLocks noChangeShapeType="1"/>
              </p:cNvSpPr>
              <p:nvPr/>
            </p:nvSpPr>
            <p:spPr bwMode="auto">
              <a:xfrm>
                <a:off x="1799" y="8117"/>
                <a:ext cx="2717" cy="0"/>
              </a:xfrm>
              <a:prstGeom prst="straightConnector1">
                <a:avLst/>
              </a:pr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261" name="Image 1"/>
            <p:cNvPicPr>
              <a:picLocks noChangeArrowheads="1"/>
            </p:cNvPicPr>
            <p:nvPr/>
          </p:nvPicPr>
          <p:blipFill>
            <a:blip r:embed="rId2"/>
            <a:srcRect/>
            <a:stretch>
              <a:fillRect/>
            </a:stretch>
          </p:blipFill>
          <p:spPr bwMode="auto">
            <a:xfrm>
              <a:off x="3272400" y="2024647"/>
              <a:ext cx="720659" cy="227282"/>
            </a:xfrm>
            <a:prstGeom prst="rect">
              <a:avLst/>
            </a:prstGeom>
            <a:noFill/>
          </p:spPr>
        </p:pic>
      </p:grpSp>
      <p:sp>
        <p:nvSpPr>
          <p:cNvPr id="284" name="Text Box 290"/>
          <p:cNvSpPr txBox="1">
            <a:spLocks noChangeAspect="1" noChangeArrowheads="1"/>
          </p:cNvSpPr>
          <p:nvPr/>
        </p:nvSpPr>
        <p:spPr bwMode="auto">
          <a:xfrm>
            <a:off x="1241303" y="2749276"/>
            <a:ext cx="3152897" cy="522767"/>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r>
              <a:rPr lang="fr-FR" sz="1600" dirty="0" smtClean="0">
                <a:latin typeface="Calibri" pitchFamily="34" charset="0"/>
                <a:ea typeface="Calibri" pitchFamily="34" charset="0"/>
                <a:cs typeface="Times New Roman" pitchFamily="18" charset="0"/>
              </a:rPr>
              <a:t>Atterrissez et gagnez l’aire de trafic</a:t>
            </a:r>
          </a:p>
        </p:txBody>
      </p:sp>
    </p:spTree>
    <p:extLst>
      <p:ext uri="{BB962C8B-B14F-4D97-AF65-F5344CB8AC3E}">
        <p14:creationId xmlns:p14="http://schemas.microsoft.com/office/powerpoint/2010/main" val="336624633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5"/>
                                        </p:tgtEl>
                                        <p:attrNameLst>
                                          <p:attrName>style.visibility</p:attrName>
                                        </p:attrNameLst>
                                      </p:cBhvr>
                                      <p:to>
                                        <p:strVal val="visible"/>
                                      </p:to>
                                    </p:set>
                                    <p:animEffect transition="in" filter="wipe(left)">
                                      <p:cBhvr>
                                        <p:cTn id="7" dur="500"/>
                                        <p:tgtEl>
                                          <p:spTgt spid="25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8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6"/>
                                        </p:tgtEl>
                                        <p:attrNameLst>
                                          <p:attrName>style.visibility</p:attrName>
                                        </p:attrNameLst>
                                      </p:cBhvr>
                                      <p:to>
                                        <p:strVal val="visible"/>
                                      </p:to>
                                    </p:set>
                                  </p:childTnLst>
                                </p:cTn>
                              </p:par>
                            </p:childTnLst>
                          </p:cTn>
                        </p:par>
                        <p:par>
                          <p:cTn id="16" fill="hold">
                            <p:stCondLst>
                              <p:cond delay="0"/>
                            </p:stCondLst>
                            <p:childTnLst>
                              <p:par>
                                <p:cTn id="17" presetID="22" presetClass="entr" presetSubtype="8" fill="hold" nodeType="after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wipe(left)">
                                      <p:cBhvr>
                                        <p:cTn id="19" dur="500"/>
                                        <p:tgtEl>
                                          <p:spTgt spid="8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9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40"/>
                                        </p:tgtEl>
                                        <p:attrNameLst>
                                          <p:attrName>style.visibility</p:attrName>
                                        </p:attrNameLst>
                                      </p:cBhvr>
                                      <p:to>
                                        <p:strVal val="visible"/>
                                      </p:to>
                                    </p:set>
                                  </p:childTnLst>
                                </p:cTn>
                              </p:par>
                            </p:childTnLst>
                          </p:cTn>
                        </p:par>
                        <p:par>
                          <p:cTn id="28" fill="hold">
                            <p:stCondLst>
                              <p:cond delay="0"/>
                            </p:stCondLst>
                            <p:childTnLst>
                              <p:par>
                                <p:cTn id="29" presetID="22" presetClass="entr" presetSubtype="8" fill="hold" grpId="0" nodeType="afterEffect">
                                  <p:stCondLst>
                                    <p:cond delay="0"/>
                                  </p:stCondLst>
                                  <p:childTnLst>
                                    <p:set>
                                      <p:cBhvr>
                                        <p:cTn id="30" dur="1" fill="hold">
                                          <p:stCondLst>
                                            <p:cond delay="0"/>
                                          </p:stCondLst>
                                        </p:cTn>
                                        <p:tgtEl>
                                          <p:spTgt spid="194"/>
                                        </p:tgtEl>
                                        <p:attrNameLst>
                                          <p:attrName>style.visibility</p:attrName>
                                        </p:attrNameLst>
                                      </p:cBhvr>
                                      <p:to>
                                        <p:strVal val="visible"/>
                                      </p:to>
                                    </p:set>
                                    <p:animEffect transition="in" filter="wipe(left)">
                                      <p:cBhvr>
                                        <p:cTn id="31" dur="500"/>
                                        <p:tgtEl>
                                          <p:spTgt spid="194"/>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9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15"/>
                                        </p:tgtEl>
                                        <p:attrNameLst>
                                          <p:attrName>style.visibility</p:attrName>
                                        </p:attrNameLst>
                                      </p:cBhvr>
                                      <p:to>
                                        <p:strVal val="visible"/>
                                      </p:to>
                                    </p:set>
                                  </p:childTnLst>
                                </p:cTn>
                              </p:par>
                            </p:childTnLst>
                          </p:cTn>
                        </p:par>
                        <p:par>
                          <p:cTn id="40" fill="hold">
                            <p:stCondLst>
                              <p:cond delay="0"/>
                            </p:stCondLst>
                            <p:childTnLst>
                              <p:par>
                                <p:cTn id="41" presetID="22" presetClass="entr" presetSubtype="8" fill="hold" nodeType="afterEffect">
                                  <p:stCondLst>
                                    <p:cond delay="0"/>
                                  </p:stCondLst>
                                  <p:childTnLst>
                                    <p:set>
                                      <p:cBhvr>
                                        <p:cTn id="42" dur="1" fill="hold">
                                          <p:stCondLst>
                                            <p:cond delay="0"/>
                                          </p:stCondLst>
                                        </p:cTn>
                                        <p:tgtEl>
                                          <p:spTgt spid="111"/>
                                        </p:tgtEl>
                                        <p:attrNameLst>
                                          <p:attrName>style.visibility</p:attrName>
                                        </p:attrNameLst>
                                      </p:cBhvr>
                                      <p:to>
                                        <p:strVal val="visible"/>
                                      </p:to>
                                    </p:set>
                                    <p:animEffect transition="in" filter="wipe(left)">
                                      <p:cBhvr>
                                        <p:cTn id="43" dur="500"/>
                                        <p:tgtEl>
                                          <p:spTgt spid="111"/>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9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65"/>
                                        </p:tgtEl>
                                        <p:attrNameLst>
                                          <p:attrName>style.visibility</p:attrName>
                                        </p:attrNameLst>
                                      </p:cBhvr>
                                      <p:to>
                                        <p:strVal val="visible"/>
                                      </p:to>
                                    </p:set>
                                  </p:childTnLst>
                                </p:cTn>
                              </p:par>
                            </p:childTnLst>
                          </p:cTn>
                        </p:par>
                        <p:par>
                          <p:cTn id="52" fill="hold">
                            <p:stCondLst>
                              <p:cond delay="0"/>
                            </p:stCondLst>
                            <p:childTnLst>
                              <p:par>
                                <p:cTn id="53" presetID="22" presetClass="entr" presetSubtype="8" fill="hold" grpId="0" nodeType="afterEffect">
                                  <p:stCondLst>
                                    <p:cond delay="0"/>
                                  </p:stCondLst>
                                  <p:childTnLst>
                                    <p:set>
                                      <p:cBhvr>
                                        <p:cTn id="54" dur="1" fill="hold">
                                          <p:stCondLst>
                                            <p:cond delay="0"/>
                                          </p:stCondLst>
                                        </p:cTn>
                                        <p:tgtEl>
                                          <p:spTgt spid="196"/>
                                        </p:tgtEl>
                                        <p:attrNameLst>
                                          <p:attrName>style.visibility</p:attrName>
                                        </p:attrNameLst>
                                      </p:cBhvr>
                                      <p:to>
                                        <p:strVal val="visible"/>
                                      </p:to>
                                    </p:set>
                                    <p:animEffect transition="in" filter="wipe(left)">
                                      <p:cBhvr>
                                        <p:cTn id="55" dur="500"/>
                                        <p:tgtEl>
                                          <p:spTgt spid="196"/>
                                        </p:tgtEl>
                                      </p:cBhvr>
                                    </p:animEffect>
                                  </p:childTnLst>
                                </p:cTn>
                              </p:par>
                            </p:childTnLst>
                          </p:cTn>
                        </p:par>
                        <p:par>
                          <p:cTn id="56" fill="hold">
                            <p:stCondLst>
                              <p:cond delay="500"/>
                            </p:stCondLst>
                            <p:childTnLst>
                              <p:par>
                                <p:cTn id="57" presetID="1" presetClass="entr" presetSubtype="0" fill="hold" grpId="0" nodeType="afterEffect">
                                  <p:stCondLst>
                                    <p:cond delay="0"/>
                                  </p:stCondLst>
                                  <p:childTnLst>
                                    <p:set>
                                      <p:cBhvr>
                                        <p:cTn id="58" dur="1" fill="hold">
                                          <p:stCondLst>
                                            <p:cond delay="0"/>
                                          </p:stCondLst>
                                        </p:cTn>
                                        <p:tgtEl>
                                          <p:spTgt spid="19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26"/>
                                        </p:tgtEl>
                                        <p:attrNameLst>
                                          <p:attrName>style.visibility</p:attrName>
                                        </p:attrNameLst>
                                      </p:cBhvr>
                                      <p:to>
                                        <p:strVal val="visible"/>
                                      </p:to>
                                    </p:set>
                                  </p:childTnLst>
                                </p:cTn>
                              </p:par>
                            </p:childTnLst>
                          </p:cTn>
                        </p:par>
                        <p:par>
                          <p:cTn id="63" fill="hold">
                            <p:stCondLst>
                              <p:cond delay="0"/>
                            </p:stCondLst>
                            <p:childTnLst>
                              <p:par>
                                <p:cTn id="64" presetID="22" presetClass="entr" presetSubtype="8" fill="hold" nodeType="afterEffect">
                                  <p:stCondLst>
                                    <p:cond delay="0"/>
                                  </p:stCondLst>
                                  <p:childTnLst>
                                    <p:set>
                                      <p:cBhvr>
                                        <p:cTn id="65" dur="1" fill="hold">
                                          <p:stCondLst>
                                            <p:cond delay="0"/>
                                          </p:stCondLst>
                                        </p:cTn>
                                        <p:tgtEl>
                                          <p:spTgt spid="251"/>
                                        </p:tgtEl>
                                        <p:attrNameLst>
                                          <p:attrName>style.visibility</p:attrName>
                                        </p:attrNameLst>
                                      </p:cBhvr>
                                      <p:to>
                                        <p:strVal val="visible"/>
                                      </p:to>
                                    </p:set>
                                    <p:animEffect transition="in" filter="wipe(left)">
                                      <p:cBhvr>
                                        <p:cTn id="66" dur="500"/>
                                        <p:tgtEl>
                                          <p:spTgt spid="251"/>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 grpId="0"/>
      <p:bldP spid="192" grpId="0"/>
      <p:bldP spid="194" grpId="0" animBg="1"/>
      <p:bldP spid="195" grpId="0"/>
      <p:bldP spid="196" grpId="0" animBg="1"/>
      <p:bldP spid="197" grpId="0"/>
      <p:bldP spid="254" grpId="0"/>
      <p:bldP spid="28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AutoShape 4"/>
          <p:cNvSpPr>
            <a:spLocks noChangeArrowheads="1"/>
          </p:cNvSpPr>
          <p:nvPr/>
        </p:nvSpPr>
        <p:spPr bwMode="auto">
          <a:xfrm>
            <a:off x="0" y="26988"/>
            <a:ext cx="9144000" cy="578882"/>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eaLnBrk="0" hangingPunct="0">
              <a:spcBef>
                <a:spcPct val="50000"/>
              </a:spcBef>
              <a:defRPr/>
            </a:pPr>
            <a:r>
              <a:rPr lang="fr-F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ＭＳ Ｐゴシック" charset="-128"/>
                <a:cs typeface="Trebuchet MS"/>
              </a:rPr>
              <a:t>LES REGLES DE L’AIR</a:t>
            </a:r>
          </a:p>
        </p:txBody>
      </p:sp>
      <p:sp>
        <p:nvSpPr>
          <p:cNvPr id="13317" name="Rectangle 5"/>
          <p:cNvSpPr>
            <a:spLocks noChangeArrowheads="1"/>
          </p:cNvSpPr>
          <p:nvPr/>
        </p:nvSpPr>
        <p:spPr bwMode="auto">
          <a:xfrm>
            <a:off x="730250" y="925444"/>
            <a:ext cx="7683500" cy="5078254"/>
          </a:xfrm>
          <a:prstGeom prst="rect">
            <a:avLst/>
          </a:prstGeom>
          <a:noFill/>
          <a:ln w="9525">
            <a:noFill/>
            <a:miter lim="800000"/>
            <a:headEnd/>
            <a:tailEnd/>
          </a:ln>
          <a:effectLst/>
        </p:spPr>
        <p:txBody>
          <a:bodyPr wrap="square" lIns="457056" tIns="152352" bIns="38088" anchor="ctr">
            <a:prstTxWarp prst="textNoShape">
              <a:avLst/>
            </a:prstTxWarp>
            <a:spAutoFit/>
          </a:bodyPr>
          <a:lstStyle/>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Responsabilités du commandant de bord</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de priorités</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de prévention des abordages</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de survol des obstacles </a:t>
            </a:r>
            <a:endPar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endParaRPr>
          </a:p>
          <a:p>
            <a:pPr marL="385200" lvl="1" indent="-342900" eaLnBrk="0" hangingPunct="0">
              <a:lnSpc>
                <a:spcPct val="110000"/>
              </a:lnSpc>
              <a:spcBef>
                <a:spcPts val="600"/>
              </a:spcBef>
              <a:spcAft>
                <a:spcPts val="600"/>
              </a:spcAft>
              <a:buSzPct val="100000"/>
              <a:buFont typeface="Lucida Grande"/>
              <a:buChar char="➲"/>
              <a:defRPr/>
            </a:pPr>
            <a:r>
              <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U</a:t>
            </a: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tilisation des ULM</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générales en circuit d’aérodrome</a:t>
            </a:r>
            <a:endPar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endParaRP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Signalisations visuelle et lumineuse</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Différents statuts d’aérodrome</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Infrastructures d’aérodrome</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Carte d’atterrissage à vue (VAC)</a:t>
            </a:r>
          </a:p>
          <a:p>
            <a:pPr marL="385200" lvl="1" indent="-342900" eaLnBrk="0" hangingPunct="0">
              <a:lnSpc>
                <a:spcPct val="110000"/>
              </a:lnSpc>
              <a:spcBef>
                <a:spcPts val="600"/>
              </a:spcBef>
              <a:spcAft>
                <a:spcPts val="600"/>
              </a:spcAft>
              <a:buSzPct val="100000"/>
              <a:buFont typeface="Lucida Grande"/>
              <a:buChar char="➲"/>
              <a:defRPr/>
            </a:pPr>
            <a:r>
              <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Intégration et circuit d’aérodrome </a:t>
            </a: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standard</a:t>
            </a:r>
            <a:endPar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endParaRPr>
          </a:p>
        </p:txBody>
      </p:sp>
      <p:sp>
        <p:nvSpPr>
          <p:cNvPr id="5" name="Rectangle à coins arrondis 4"/>
          <p:cNvSpPr/>
          <p:nvPr/>
        </p:nvSpPr>
        <p:spPr>
          <a:xfrm>
            <a:off x="1003300" y="4276192"/>
            <a:ext cx="6248400" cy="469900"/>
          </a:xfrm>
          <a:prstGeom prst="roundRect">
            <a:avLst/>
          </a:prstGeom>
          <a:noFill/>
          <a:ln>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dirty="0"/>
          </a:p>
        </p:txBody>
      </p:sp>
    </p:spTree>
    <p:extLst>
      <p:ext uri="{BB962C8B-B14F-4D97-AF65-F5344CB8AC3E}">
        <p14:creationId xmlns:p14="http://schemas.microsoft.com/office/powerpoint/2010/main" val="9907213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ChangeArrowheads="1"/>
          </p:cNvSpPr>
          <p:nvPr/>
        </p:nvSpPr>
        <p:spPr bwMode="auto">
          <a:xfrm>
            <a:off x="483394" y="1389612"/>
            <a:ext cx="8177212" cy="2446824"/>
          </a:xfrm>
          <a:prstGeom prst="rect">
            <a:avLst/>
          </a:prstGeom>
          <a:noFill/>
          <a:ln w="9525">
            <a:noFill/>
            <a:miter lim="800000"/>
            <a:headEnd/>
            <a:tailEnd/>
          </a:ln>
          <a:effectLst/>
        </p:spPr>
        <p:txBody>
          <a:bodyPr anchor="ctr">
            <a:prstTxWarp prst="textNoShape">
              <a:avLst/>
            </a:prstTxWarp>
            <a:spAutoFit/>
          </a:bodyPr>
          <a:lstStyle/>
          <a:p>
            <a:pPr marL="285750" indent="-285750">
              <a:spcAft>
                <a:spcPts val="1800"/>
              </a:spcAft>
              <a:buFont typeface="Lucida Grande"/>
              <a:buChar char="✈"/>
              <a:tabLst>
                <a:tab pos="457200" algn="l"/>
              </a:tabLst>
              <a:defRPr/>
            </a:pPr>
            <a:r>
              <a:rPr lang="fr-FR" dirty="0" smtClean="0">
                <a:latin typeface="+mj-lt"/>
              </a:rPr>
              <a:t>Il est </a:t>
            </a:r>
            <a:r>
              <a:rPr lang="fr-FR" dirty="0">
                <a:latin typeface="+mj-lt"/>
              </a:rPr>
              <a:t>responsable</a:t>
            </a:r>
            <a:r>
              <a:rPr lang="fr-FR" dirty="0" smtClean="0">
                <a:latin typeface="+mj-lt"/>
              </a:rPr>
              <a:t> </a:t>
            </a:r>
            <a:r>
              <a:rPr lang="fr-FR" dirty="0">
                <a:latin typeface="+mj-lt"/>
              </a:rPr>
              <a:t>de la prévention des abordages</a:t>
            </a:r>
            <a:r>
              <a:rPr lang="fr-FR" dirty="0" smtClean="0">
                <a:latin typeface="+mj-lt"/>
              </a:rPr>
              <a:t>.</a:t>
            </a:r>
          </a:p>
          <a:p>
            <a:pPr marL="285750" indent="-285750">
              <a:spcAft>
                <a:spcPts val="1800"/>
              </a:spcAft>
              <a:buFont typeface="Lucida Grande"/>
              <a:buChar char="✈"/>
              <a:tabLst>
                <a:tab pos="457200" algn="l"/>
              </a:tabLst>
              <a:defRPr/>
            </a:pPr>
            <a:r>
              <a:rPr lang="fr-FR" dirty="0" smtClean="0">
                <a:latin typeface="+mj-lt"/>
              </a:rPr>
              <a:t>Il est responsable </a:t>
            </a:r>
            <a:r>
              <a:rPr lang="fr-FR" dirty="0">
                <a:latin typeface="+mj-lt"/>
              </a:rPr>
              <a:t>de l’application des règles de </a:t>
            </a:r>
            <a:r>
              <a:rPr lang="fr-FR" dirty="0" smtClean="0">
                <a:latin typeface="+mj-lt"/>
              </a:rPr>
              <a:t>l’air (</a:t>
            </a:r>
            <a:r>
              <a:rPr lang="fr-FR" dirty="0">
                <a:latin typeface="+mj-lt"/>
              </a:rPr>
              <a:t>qu’il soit aux commandes ou non)</a:t>
            </a:r>
            <a:r>
              <a:rPr lang="fr-FR" dirty="0" smtClean="0">
                <a:latin typeface="+mj-lt"/>
              </a:rPr>
              <a:t>.</a:t>
            </a:r>
          </a:p>
          <a:p>
            <a:pPr marL="285750" indent="-285750">
              <a:spcAft>
                <a:spcPts val="1800"/>
              </a:spcAft>
              <a:buFont typeface="Lucida Grande"/>
              <a:buChar char="✈"/>
              <a:tabLst>
                <a:tab pos="457200" algn="l"/>
              </a:tabLst>
              <a:defRPr/>
            </a:pPr>
            <a:r>
              <a:rPr lang="fr-FR" dirty="0" smtClean="0">
                <a:latin typeface="+mj-lt"/>
              </a:rPr>
              <a:t>Avant </a:t>
            </a:r>
            <a:r>
              <a:rPr lang="fr-FR" dirty="0">
                <a:latin typeface="+mj-lt"/>
              </a:rPr>
              <a:t>chaque vol</a:t>
            </a:r>
            <a:r>
              <a:rPr lang="fr-FR" dirty="0" smtClean="0">
                <a:latin typeface="+mj-lt"/>
              </a:rPr>
              <a:t>, il doit prendre </a:t>
            </a:r>
            <a:r>
              <a:rPr lang="fr-FR" dirty="0">
                <a:latin typeface="+mj-lt"/>
              </a:rPr>
              <a:t>connaissance de tous les renseignements utiles à la bonne exécution du vol</a:t>
            </a:r>
            <a:r>
              <a:rPr lang="fr-FR" dirty="0" smtClean="0">
                <a:latin typeface="+mj-lt"/>
              </a:rPr>
              <a:t>.</a:t>
            </a:r>
          </a:p>
          <a:p>
            <a:pPr marL="285750" indent="-285750">
              <a:spcAft>
                <a:spcPts val="1800"/>
              </a:spcAft>
              <a:buSzPct val="100000"/>
              <a:buFont typeface="Lucida Grande"/>
              <a:buChar char="✈"/>
              <a:tabLst>
                <a:tab pos="457200" algn="l"/>
              </a:tabLst>
              <a:defRPr/>
            </a:pPr>
            <a:r>
              <a:rPr lang="fr-FR" dirty="0" smtClean="0">
                <a:latin typeface="+mj-lt"/>
              </a:rPr>
              <a:t>Il doit s’assurer du </a:t>
            </a:r>
            <a:r>
              <a:rPr lang="fr-FR" dirty="0">
                <a:latin typeface="+mj-lt"/>
              </a:rPr>
              <a:t>bon fonctionnement de son appareil </a:t>
            </a:r>
            <a:r>
              <a:rPr lang="fr-FR" dirty="0" smtClean="0">
                <a:latin typeface="+mj-lt"/>
              </a:rPr>
              <a:t>et de ses </a:t>
            </a:r>
            <a:r>
              <a:rPr lang="fr-FR" dirty="0">
                <a:latin typeface="+mj-lt"/>
              </a:rPr>
              <a:t>équipements.</a:t>
            </a:r>
            <a:endParaRPr lang="fr-FR" u="sng" dirty="0">
              <a:latin typeface="+mj-lt"/>
            </a:endParaRPr>
          </a:p>
        </p:txBody>
      </p:sp>
      <p:sp>
        <p:nvSpPr>
          <p:cNvPr id="5" name="AutoShape 11"/>
          <p:cNvSpPr>
            <a:spLocks noChangeArrowheads="1"/>
          </p:cNvSpPr>
          <p:nvPr/>
        </p:nvSpPr>
        <p:spPr bwMode="auto">
          <a:xfrm>
            <a:off x="1562100" y="667622"/>
            <a:ext cx="6019800" cy="408623"/>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defRPr/>
            </a:pP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RESPONSABILITES DU COMMANDANT DE BORD</a:t>
            </a:r>
            <a:endPar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6" name="AutoShape 4"/>
          <p:cNvSpPr>
            <a:spLocks noChangeArrowheads="1"/>
          </p:cNvSpPr>
          <p:nvPr/>
        </p:nvSpPr>
        <p:spPr bwMode="auto">
          <a:xfrm>
            <a:off x="0" y="26988"/>
            <a:ext cx="9144000" cy="578882"/>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eaLnBrk="0" hangingPunct="0">
              <a:spcBef>
                <a:spcPct val="50000"/>
              </a:spcBef>
              <a:defRPr/>
            </a:pPr>
            <a:r>
              <a:rPr lang="fr-FR" sz="2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ＭＳ Ｐゴシック" charset="-128"/>
                <a:cs typeface="Trebuchet MS"/>
              </a:rPr>
              <a:t>LES REGLES DE L’AIR</a:t>
            </a:r>
            <a:endParaRPr lang="fr-F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ＭＳ Ｐゴシック" charset="-128"/>
              <a:cs typeface="Trebuchet M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4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AutoShape 11"/>
          <p:cNvSpPr>
            <a:spLocks noChangeArrowheads="1"/>
          </p:cNvSpPr>
          <p:nvPr/>
        </p:nvSpPr>
        <p:spPr bwMode="auto">
          <a:xfrm>
            <a:off x="1562100" y="667622"/>
            <a:ext cx="6019800" cy="408623"/>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defRPr/>
            </a:pPr>
            <a:r>
              <a:rPr lang="en-US" b="1" cap="all"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Les </a:t>
            </a:r>
            <a:r>
              <a:rPr lang="en-US" b="1" cap="all"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différents</a:t>
            </a:r>
            <a:r>
              <a:rPr lang="en-US" b="1" cap="all"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a:t>
            </a:r>
            <a:r>
              <a:rPr lang="en-US" b="1" cap="all"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statuts</a:t>
            </a:r>
            <a:r>
              <a:rPr lang="en-US" b="1" cap="all"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a:t>
            </a:r>
            <a:r>
              <a:rPr lang="en-US" b="1" cap="all"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d’aérodromes</a:t>
            </a:r>
            <a:endParaRPr lang="en-US" b="1" cap="all"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30" name="AutoShape 4"/>
          <p:cNvSpPr>
            <a:spLocks noChangeArrowheads="1"/>
          </p:cNvSpPr>
          <p:nvPr/>
        </p:nvSpPr>
        <p:spPr bwMode="auto">
          <a:xfrm>
            <a:off x="0" y="26988"/>
            <a:ext cx="9144000" cy="578882"/>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eaLnBrk="0" hangingPunct="0">
              <a:spcBef>
                <a:spcPct val="50000"/>
              </a:spcBef>
              <a:defRPr/>
            </a:pPr>
            <a:r>
              <a:rPr lang="fr-F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ＭＳ Ｐゴシック" charset="-128"/>
                <a:cs typeface="Trebuchet MS"/>
              </a:rPr>
              <a:t>LES REGLES DE L’AIR</a:t>
            </a:r>
          </a:p>
        </p:txBody>
      </p:sp>
      <p:sp>
        <p:nvSpPr>
          <p:cNvPr id="190" name="ZoneTexte 189"/>
          <p:cNvSpPr txBox="1"/>
          <p:nvPr/>
        </p:nvSpPr>
        <p:spPr>
          <a:xfrm>
            <a:off x="481791" y="1577431"/>
            <a:ext cx="8145742" cy="815608"/>
          </a:xfrm>
          <a:prstGeom prst="rect">
            <a:avLst/>
          </a:prstGeom>
          <a:noFill/>
        </p:spPr>
        <p:txBody>
          <a:bodyPr wrap="square" rtlCol="0">
            <a:spAutoFit/>
          </a:bodyPr>
          <a:lstStyle/>
          <a:p>
            <a:pPr algn="ctr">
              <a:spcAft>
                <a:spcPts val="600"/>
              </a:spcAft>
            </a:pPr>
            <a:r>
              <a:rPr lang="fr-FR" sz="1400" dirty="0" smtClean="0">
                <a:latin typeface="Trebuchet MS"/>
                <a:cs typeface="Trebuchet MS"/>
              </a:rPr>
              <a:t>Le service de contrôle est rendu par un fonctionnaire de l'Aviation Civile qui régule </a:t>
            </a:r>
            <a:r>
              <a:rPr lang="fr-FR" sz="1400" dirty="0">
                <a:latin typeface="Trebuchet MS"/>
                <a:cs typeface="Trebuchet MS"/>
              </a:rPr>
              <a:t>et ordonne le </a:t>
            </a:r>
            <a:r>
              <a:rPr lang="fr-FR" sz="1400" dirty="0" smtClean="0">
                <a:latin typeface="Trebuchet MS"/>
                <a:cs typeface="Trebuchet MS"/>
              </a:rPr>
              <a:t>trafic sur la fréquence tour (TWR). </a:t>
            </a:r>
          </a:p>
          <a:p>
            <a:pPr algn="ctr"/>
            <a:r>
              <a:rPr lang="fr-FR" sz="1400" dirty="0" smtClean="0">
                <a:latin typeface="Trebuchet MS"/>
                <a:cs typeface="Trebuchet MS"/>
              </a:rPr>
              <a:t>La circulation des aéronefs, au sol et en vol est soumise à une </a:t>
            </a:r>
            <a:r>
              <a:rPr lang="fr-FR" sz="1400" b="1" dirty="0" smtClean="0">
                <a:latin typeface="Trebuchet MS"/>
                <a:cs typeface="Trebuchet MS"/>
              </a:rPr>
              <a:t>clairance</a:t>
            </a:r>
            <a:r>
              <a:rPr lang="fr-FR" sz="1400" dirty="0">
                <a:latin typeface="Trebuchet MS"/>
                <a:cs typeface="Trebuchet MS"/>
              </a:rPr>
              <a:t> </a:t>
            </a:r>
            <a:r>
              <a:rPr lang="fr-FR" sz="1400" dirty="0" smtClean="0">
                <a:latin typeface="Trebuchet MS"/>
                <a:cs typeface="Trebuchet MS"/>
              </a:rPr>
              <a:t>du contrôleur.</a:t>
            </a:r>
          </a:p>
        </p:txBody>
      </p:sp>
      <p:sp>
        <p:nvSpPr>
          <p:cNvPr id="193" name="Text Box 177"/>
          <p:cNvSpPr txBox="1">
            <a:spLocks noChangeArrowheads="1"/>
          </p:cNvSpPr>
          <p:nvPr/>
        </p:nvSpPr>
        <p:spPr bwMode="auto">
          <a:xfrm>
            <a:off x="2280444" y="1200777"/>
            <a:ext cx="4583112" cy="369332"/>
          </a:xfrm>
          <a:prstGeom prst="rect">
            <a:avLst/>
          </a:prstGeom>
          <a:noFill/>
          <a:ln w="9525">
            <a:noFill/>
            <a:miter lim="800000"/>
            <a:headEnd/>
            <a:tailEnd/>
          </a:ln>
          <a:effectLst/>
        </p:spPr>
        <p:txBody>
          <a:bodyPr wrap="square">
            <a:prstTxWarp prst="textNoShape">
              <a:avLst/>
            </a:prstTxWarp>
            <a:spAutoFit/>
          </a:bodyPr>
          <a:lstStyle/>
          <a:p>
            <a:pPr algn="ctr">
              <a:spcBef>
                <a:spcPct val="50000"/>
              </a:spcBef>
              <a:defRPr/>
            </a:pPr>
            <a:r>
              <a:rPr lang="fr-FR" b="1" dirty="0" smtClean="0">
                <a:solidFill>
                  <a:schemeClr val="accent2"/>
                </a:solidFill>
                <a:latin typeface="+mj-lt"/>
                <a:cs typeface="Trebuchet MS"/>
              </a:rPr>
              <a:t>✈  Aérodrome </a:t>
            </a:r>
            <a:r>
              <a:rPr lang="fr-FR" b="1" dirty="0">
                <a:solidFill>
                  <a:schemeClr val="accent2"/>
                </a:solidFill>
                <a:latin typeface="+mj-lt"/>
                <a:cs typeface="Trebuchet MS"/>
              </a:rPr>
              <a:t>contrôlé</a:t>
            </a:r>
          </a:p>
        </p:txBody>
      </p:sp>
      <p:sp>
        <p:nvSpPr>
          <p:cNvPr id="198" name="Text Box 177"/>
          <p:cNvSpPr txBox="1">
            <a:spLocks noChangeArrowheads="1"/>
          </p:cNvSpPr>
          <p:nvPr/>
        </p:nvSpPr>
        <p:spPr bwMode="auto">
          <a:xfrm>
            <a:off x="2274888" y="2501581"/>
            <a:ext cx="4583112" cy="369332"/>
          </a:xfrm>
          <a:prstGeom prst="rect">
            <a:avLst/>
          </a:prstGeom>
          <a:noFill/>
          <a:ln w="9525">
            <a:noFill/>
            <a:miter lim="800000"/>
            <a:headEnd/>
            <a:tailEnd/>
          </a:ln>
          <a:effectLst/>
        </p:spPr>
        <p:txBody>
          <a:bodyPr wrap="square">
            <a:prstTxWarp prst="textNoShape">
              <a:avLst/>
            </a:prstTxWarp>
            <a:spAutoFit/>
          </a:bodyPr>
          <a:lstStyle/>
          <a:p>
            <a:pPr algn="ctr">
              <a:spcBef>
                <a:spcPct val="50000"/>
              </a:spcBef>
              <a:defRPr/>
            </a:pPr>
            <a:r>
              <a:rPr lang="fr-FR" b="1" dirty="0" smtClean="0">
                <a:solidFill>
                  <a:schemeClr val="accent2"/>
                </a:solidFill>
                <a:latin typeface="+mj-lt"/>
                <a:cs typeface="Trebuchet MS"/>
              </a:rPr>
              <a:t>✈  Aérodrome </a:t>
            </a:r>
            <a:r>
              <a:rPr lang="fr-FR" b="1" dirty="0">
                <a:solidFill>
                  <a:schemeClr val="accent2"/>
                </a:solidFill>
                <a:latin typeface="+mj-lt"/>
                <a:cs typeface="Trebuchet MS"/>
              </a:rPr>
              <a:t>non contrôlé</a:t>
            </a:r>
          </a:p>
        </p:txBody>
      </p:sp>
      <p:sp>
        <p:nvSpPr>
          <p:cNvPr id="199" name="ZoneTexte 198"/>
          <p:cNvSpPr txBox="1"/>
          <p:nvPr/>
        </p:nvSpPr>
        <p:spPr>
          <a:xfrm>
            <a:off x="353998" y="2892400"/>
            <a:ext cx="8436004" cy="3000822"/>
          </a:xfrm>
          <a:prstGeom prst="rect">
            <a:avLst/>
          </a:prstGeom>
          <a:noFill/>
        </p:spPr>
        <p:txBody>
          <a:bodyPr wrap="square" rtlCol="0">
            <a:spAutoFit/>
          </a:bodyPr>
          <a:lstStyle/>
          <a:p>
            <a:pPr algn="ctr">
              <a:spcAft>
                <a:spcPts val="600"/>
              </a:spcAft>
            </a:pPr>
            <a:r>
              <a:rPr lang="fr-FR" sz="1400" dirty="0" smtClean="0">
                <a:latin typeface="Trebuchet MS"/>
                <a:cs typeface="Trebuchet MS"/>
              </a:rPr>
              <a:t>Le service du contrôle n’est pas rendu. Les déplacements ne sont pas soumis à la clairance. </a:t>
            </a:r>
            <a:endParaRPr lang="fr-FR" sz="1400" dirty="0">
              <a:latin typeface="Trebuchet MS"/>
              <a:cs typeface="Trebuchet MS"/>
            </a:endParaRPr>
          </a:p>
          <a:p>
            <a:pPr algn="ctr">
              <a:spcAft>
                <a:spcPts val="1200"/>
              </a:spcAft>
            </a:pPr>
            <a:r>
              <a:rPr lang="fr-FR" sz="1400" dirty="0" smtClean="0">
                <a:latin typeface="Trebuchet MS"/>
                <a:cs typeface="Trebuchet MS"/>
              </a:rPr>
              <a:t>Il existe </a:t>
            </a:r>
            <a:r>
              <a:rPr lang="fr-FR" sz="1400" dirty="0">
                <a:latin typeface="Trebuchet MS"/>
                <a:cs typeface="Trebuchet MS"/>
              </a:rPr>
              <a:t>2</a:t>
            </a:r>
            <a:r>
              <a:rPr lang="fr-FR" sz="1400" dirty="0" smtClean="0">
                <a:latin typeface="Trebuchet MS"/>
                <a:cs typeface="Trebuchet MS"/>
              </a:rPr>
              <a:t> types d’aérodromes non contrôlés : </a:t>
            </a:r>
          </a:p>
          <a:p>
            <a:pPr marL="0" lvl="2">
              <a:spcAft>
                <a:spcPts val="600"/>
              </a:spcAft>
            </a:pPr>
            <a:r>
              <a:rPr lang="fr-FR" sz="1600" b="1" dirty="0" smtClean="0">
                <a:solidFill>
                  <a:srgbClr val="000000"/>
                </a:solidFill>
                <a:latin typeface="Trebuchet MS"/>
                <a:cs typeface="Trebuchet MS"/>
              </a:rPr>
              <a:t>✈  Avec AFIS  ( Aérodrome Flight Information Service ) : </a:t>
            </a:r>
          </a:p>
          <a:p>
            <a:pPr marL="0" lvl="2"/>
            <a:r>
              <a:rPr lang="fr-FR" sz="1400" dirty="0" smtClean="0">
                <a:latin typeface="Trebuchet MS"/>
                <a:cs typeface="Trebuchet MS"/>
              </a:rPr>
              <a:t>L’agent AFIS, qui n’est pas un contrôleur fournit par radio les paramètres de l’aérodrome, ainsi qu’une information sur la présence d’autres aéronefs au voisinage de l’aérodrome.</a:t>
            </a:r>
            <a:endParaRPr lang="fr-FR" sz="1600" dirty="0" smtClean="0">
              <a:latin typeface="Trebuchet MS"/>
              <a:cs typeface="Trebuchet MS"/>
            </a:endParaRPr>
          </a:p>
          <a:p>
            <a:pPr marL="0" lvl="2">
              <a:spcBef>
                <a:spcPts val="1200"/>
              </a:spcBef>
              <a:spcAft>
                <a:spcPts val="600"/>
              </a:spcAft>
            </a:pPr>
            <a:r>
              <a:rPr lang="fr-FR" sz="1600" b="1" dirty="0" smtClean="0">
                <a:solidFill>
                  <a:srgbClr val="000000"/>
                </a:solidFill>
                <a:latin typeface="Trebuchet MS"/>
                <a:cs typeface="Trebuchet MS"/>
              </a:rPr>
              <a:t>✈  Sans </a:t>
            </a:r>
            <a:r>
              <a:rPr lang="fr-FR" sz="1600" b="1" dirty="0">
                <a:solidFill>
                  <a:srgbClr val="000000"/>
                </a:solidFill>
                <a:latin typeface="Trebuchet MS"/>
                <a:cs typeface="Trebuchet MS"/>
              </a:rPr>
              <a:t>AFIS :</a:t>
            </a:r>
          </a:p>
          <a:p>
            <a:pPr marL="0" lvl="1">
              <a:spcAft>
                <a:spcPts val="600"/>
              </a:spcAft>
            </a:pPr>
            <a:r>
              <a:rPr lang="fr-FR" sz="1400" dirty="0" smtClean="0">
                <a:latin typeface="Trebuchet MS"/>
                <a:cs typeface="Trebuchet MS"/>
              </a:rPr>
              <a:t>Il n’y a pas d’organisme de circulation aérienne. </a:t>
            </a:r>
          </a:p>
          <a:p>
            <a:pPr marL="0" lvl="1">
              <a:spcAft>
                <a:spcPts val="600"/>
              </a:spcAft>
            </a:pPr>
            <a:r>
              <a:rPr lang="fr-FR" sz="1400" dirty="0" smtClean="0">
                <a:latin typeface="Trebuchet MS"/>
                <a:cs typeface="Trebuchet MS"/>
              </a:rPr>
              <a:t>Le pilote pratique </a:t>
            </a:r>
            <a:r>
              <a:rPr lang="fr-FR" sz="1400" b="1" dirty="0" smtClean="0">
                <a:solidFill>
                  <a:srgbClr val="000000"/>
                </a:solidFill>
                <a:latin typeface="Trebuchet MS"/>
                <a:cs typeface="Trebuchet MS"/>
              </a:rPr>
              <a:t>l’auto-</a:t>
            </a:r>
            <a:r>
              <a:rPr lang="fr-FR" sz="1400" b="1" dirty="0" smtClean="0">
                <a:latin typeface="Trebuchet MS"/>
                <a:cs typeface="Trebuchet MS"/>
              </a:rPr>
              <a:t>information</a:t>
            </a:r>
            <a:r>
              <a:rPr lang="fr-FR" sz="1400" dirty="0" smtClean="0">
                <a:solidFill>
                  <a:srgbClr val="FF0000"/>
                </a:solidFill>
                <a:latin typeface="Trebuchet MS"/>
                <a:cs typeface="Trebuchet MS"/>
              </a:rPr>
              <a:t> </a:t>
            </a:r>
            <a:r>
              <a:rPr lang="fr-FR" sz="1400" dirty="0" smtClean="0">
                <a:latin typeface="Trebuchet MS"/>
                <a:cs typeface="Trebuchet MS"/>
              </a:rPr>
              <a:t>: Il transmet des comptes rendus de position et ses intentions sur la fréquence assignée à l’aérodrome. </a:t>
            </a:r>
          </a:p>
          <a:p>
            <a:pPr marL="0" lvl="1"/>
            <a:r>
              <a:rPr lang="fr-FR" sz="1400" dirty="0" smtClean="0">
                <a:latin typeface="Trebuchet MS"/>
                <a:cs typeface="Trebuchet MS"/>
              </a:rPr>
              <a:t>Si il n’y a pas de fréquence assignée, l’auto-information se fait sur la fréquence « club » </a:t>
            </a:r>
            <a:r>
              <a:rPr lang="fr-FR" sz="1400" b="1" dirty="0" smtClean="0">
                <a:latin typeface="Trebuchet MS"/>
                <a:cs typeface="Trebuchet MS"/>
              </a:rPr>
              <a:t>123.50 mhz.</a:t>
            </a:r>
          </a:p>
        </p:txBody>
      </p:sp>
    </p:spTree>
    <p:extLst>
      <p:ext uri="{BB962C8B-B14F-4D97-AF65-F5344CB8AC3E}">
        <p14:creationId xmlns:p14="http://schemas.microsoft.com/office/powerpoint/2010/main" val="20568775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9">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9">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9">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9">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9">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9">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p:bldP spid="193" grpId="0"/>
      <p:bldP spid="198" grpId="0"/>
      <p:bldP spid="199" grpId="0" build="p" bldLvl="3"/>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AutoShape 4"/>
          <p:cNvSpPr>
            <a:spLocks noChangeArrowheads="1"/>
          </p:cNvSpPr>
          <p:nvPr/>
        </p:nvSpPr>
        <p:spPr bwMode="auto">
          <a:xfrm>
            <a:off x="0" y="26988"/>
            <a:ext cx="9144000" cy="578882"/>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eaLnBrk="0" hangingPunct="0">
              <a:spcBef>
                <a:spcPct val="50000"/>
              </a:spcBef>
              <a:defRPr/>
            </a:pPr>
            <a:r>
              <a:rPr lang="fr-F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ＭＳ Ｐゴシック" charset="-128"/>
                <a:cs typeface="Trebuchet MS"/>
              </a:rPr>
              <a:t>LES REGLES DE L’AIR</a:t>
            </a:r>
          </a:p>
        </p:txBody>
      </p:sp>
      <p:sp>
        <p:nvSpPr>
          <p:cNvPr id="13317" name="Rectangle 5"/>
          <p:cNvSpPr>
            <a:spLocks noChangeArrowheads="1"/>
          </p:cNvSpPr>
          <p:nvPr/>
        </p:nvSpPr>
        <p:spPr bwMode="auto">
          <a:xfrm>
            <a:off x="730250" y="925444"/>
            <a:ext cx="7683500" cy="5078254"/>
          </a:xfrm>
          <a:prstGeom prst="rect">
            <a:avLst/>
          </a:prstGeom>
          <a:noFill/>
          <a:ln w="9525">
            <a:noFill/>
            <a:miter lim="800000"/>
            <a:headEnd/>
            <a:tailEnd/>
          </a:ln>
          <a:effectLst/>
        </p:spPr>
        <p:txBody>
          <a:bodyPr wrap="square" lIns="457056" tIns="152352" bIns="38088" anchor="ctr">
            <a:prstTxWarp prst="textNoShape">
              <a:avLst/>
            </a:prstTxWarp>
            <a:spAutoFit/>
          </a:bodyPr>
          <a:lstStyle/>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Responsabilités du commandant de bord</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de priorités</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de prévention des abordages</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de survol des obstacles </a:t>
            </a:r>
            <a:endPar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endParaRPr>
          </a:p>
          <a:p>
            <a:pPr marL="385200" lvl="1" indent="-342900" eaLnBrk="0" hangingPunct="0">
              <a:lnSpc>
                <a:spcPct val="110000"/>
              </a:lnSpc>
              <a:spcBef>
                <a:spcPts val="600"/>
              </a:spcBef>
              <a:spcAft>
                <a:spcPts val="600"/>
              </a:spcAft>
              <a:buSzPct val="100000"/>
              <a:buFont typeface="Lucida Grande"/>
              <a:buChar char="➲"/>
              <a:defRPr/>
            </a:pPr>
            <a:r>
              <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U</a:t>
            </a: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tilisation des ULM</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générales en circuit d’aérodrome</a:t>
            </a:r>
            <a:endPar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endParaRP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Signalisations visuelle et lumineuse</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Différents statuts d’aérodrome</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Infrastructures d’aérodrome</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Carte d’atterrissage à vue (VAC)</a:t>
            </a:r>
          </a:p>
          <a:p>
            <a:pPr marL="385200" lvl="1" indent="-342900" eaLnBrk="0" hangingPunct="0">
              <a:lnSpc>
                <a:spcPct val="110000"/>
              </a:lnSpc>
              <a:spcBef>
                <a:spcPts val="600"/>
              </a:spcBef>
              <a:spcAft>
                <a:spcPts val="600"/>
              </a:spcAft>
              <a:buSzPct val="100000"/>
              <a:buFont typeface="Lucida Grande"/>
              <a:buChar char="➲"/>
              <a:defRPr/>
            </a:pPr>
            <a:r>
              <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Intégration et circuit d’aérodrome </a:t>
            </a: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standard</a:t>
            </a:r>
            <a:endPar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endParaRPr>
          </a:p>
        </p:txBody>
      </p:sp>
      <p:sp>
        <p:nvSpPr>
          <p:cNvPr id="5" name="Rectangle à coins arrondis 4"/>
          <p:cNvSpPr/>
          <p:nvPr/>
        </p:nvSpPr>
        <p:spPr>
          <a:xfrm>
            <a:off x="1003300" y="4653484"/>
            <a:ext cx="6248400" cy="469900"/>
          </a:xfrm>
          <a:prstGeom prst="roundRect">
            <a:avLst/>
          </a:prstGeom>
          <a:noFill/>
          <a:ln>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dirty="0"/>
          </a:p>
        </p:txBody>
      </p:sp>
    </p:spTree>
    <p:extLst>
      <p:ext uri="{BB962C8B-B14F-4D97-AF65-F5344CB8AC3E}">
        <p14:creationId xmlns:p14="http://schemas.microsoft.com/office/powerpoint/2010/main" val="34353601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r 5"/>
          <p:cNvGrpSpPr/>
          <p:nvPr/>
        </p:nvGrpSpPr>
        <p:grpSpPr>
          <a:xfrm>
            <a:off x="358895" y="1320799"/>
            <a:ext cx="8101994" cy="5041096"/>
            <a:chOff x="358895" y="1320799"/>
            <a:chExt cx="8101994" cy="5041096"/>
          </a:xfrm>
        </p:grpSpPr>
        <p:pic>
          <p:nvPicPr>
            <p:cNvPr id="201" name="Image 200" descr="aerodrome 001.jpg"/>
            <p:cNvPicPr>
              <a:picLocks noChangeAspect="1"/>
            </p:cNvPicPr>
            <p:nvPr/>
          </p:nvPicPr>
          <p:blipFill rotWithShape="1">
            <a:blip r:embed="rId2" cstate="print"/>
            <a:srcRect l="3613" t="5284" r="1558" b="8042"/>
            <a:stretch/>
          </p:blipFill>
          <p:spPr>
            <a:xfrm>
              <a:off x="358895" y="1320799"/>
              <a:ext cx="8101994" cy="5016501"/>
            </a:xfrm>
            <a:prstGeom prst="rect">
              <a:avLst/>
            </a:prstGeom>
            <a:noFill/>
            <a:ln>
              <a:noFill/>
            </a:ln>
          </p:spPr>
        </p:pic>
        <p:sp>
          <p:nvSpPr>
            <p:cNvPr id="202" name="Rectangle 201"/>
            <p:cNvSpPr/>
            <p:nvPr/>
          </p:nvSpPr>
          <p:spPr>
            <a:xfrm>
              <a:off x="5755788" y="5677895"/>
              <a:ext cx="2692401" cy="684000"/>
            </a:xfrm>
            <a:prstGeom prst="rect">
              <a:avLst/>
            </a:prstGeom>
            <a:solidFill>
              <a:srgbClr val="AADC89">
                <a:alpha val="97000"/>
              </a:srgb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203" name="Grouper 202"/>
          <p:cNvGrpSpPr/>
          <p:nvPr/>
        </p:nvGrpSpPr>
        <p:grpSpPr>
          <a:xfrm>
            <a:off x="4752489" y="1917838"/>
            <a:ext cx="2032000" cy="307777"/>
            <a:chOff x="4940300" y="1741293"/>
            <a:chExt cx="2032000" cy="307777"/>
          </a:xfrm>
        </p:grpSpPr>
        <p:sp>
          <p:nvSpPr>
            <p:cNvPr id="204" name="ZoneTexte 203"/>
            <p:cNvSpPr txBox="1"/>
            <p:nvPr/>
          </p:nvSpPr>
          <p:spPr>
            <a:xfrm>
              <a:off x="5544353" y="1741293"/>
              <a:ext cx="1427947" cy="307777"/>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fr-FR" sz="1400" dirty="0" smtClean="0">
                  <a:solidFill>
                    <a:srgbClr val="FFFFFF"/>
                  </a:solidFill>
                  <a:latin typeface="+mj-lt"/>
                </a:rPr>
                <a:t>Tour de contrôle </a:t>
              </a:r>
              <a:endParaRPr lang="fr-FR" sz="1400" dirty="0">
                <a:solidFill>
                  <a:srgbClr val="FFFFFF"/>
                </a:solidFill>
                <a:latin typeface="+mj-lt"/>
              </a:endParaRPr>
            </a:p>
          </p:txBody>
        </p:sp>
        <p:cxnSp>
          <p:nvCxnSpPr>
            <p:cNvPr id="205" name="Connecteur droit avec flèche 204"/>
            <p:cNvCxnSpPr>
              <a:stCxn id="204" idx="1"/>
            </p:cNvCxnSpPr>
            <p:nvPr/>
          </p:nvCxnSpPr>
          <p:spPr>
            <a:xfrm flipH="1">
              <a:off x="4940300" y="1895182"/>
              <a:ext cx="604053" cy="49359"/>
            </a:xfrm>
            <a:prstGeom prst="straightConnector1">
              <a:avLst/>
            </a:prstGeom>
            <a:ln>
              <a:tailEnd type="arrow"/>
            </a:ln>
          </p:spPr>
          <p:style>
            <a:lnRef idx="3">
              <a:schemeClr val="lt1"/>
            </a:lnRef>
            <a:fillRef idx="1">
              <a:schemeClr val="accent1"/>
            </a:fillRef>
            <a:effectRef idx="1">
              <a:schemeClr val="accent1"/>
            </a:effectRef>
            <a:fontRef idx="minor">
              <a:schemeClr val="lt1"/>
            </a:fontRef>
          </p:style>
        </p:cxnSp>
      </p:grpSp>
      <p:grpSp>
        <p:nvGrpSpPr>
          <p:cNvPr id="206" name="Grouper 205"/>
          <p:cNvGrpSpPr/>
          <p:nvPr/>
        </p:nvGrpSpPr>
        <p:grpSpPr>
          <a:xfrm>
            <a:off x="3990489" y="3860938"/>
            <a:ext cx="2032000" cy="307777"/>
            <a:chOff x="4940300" y="1741293"/>
            <a:chExt cx="2032000" cy="307777"/>
          </a:xfrm>
        </p:grpSpPr>
        <p:sp>
          <p:nvSpPr>
            <p:cNvPr id="207" name="ZoneTexte 206"/>
            <p:cNvSpPr txBox="1"/>
            <p:nvPr/>
          </p:nvSpPr>
          <p:spPr>
            <a:xfrm>
              <a:off x="5544353" y="1741293"/>
              <a:ext cx="1427947" cy="307777"/>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fr-FR" sz="1400" dirty="0" smtClean="0">
                  <a:solidFill>
                    <a:srgbClr val="FFFFFF"/>
                  </a:solidFill>
                  <a:latin typeface="+mj-lt"/>
                </a:rPr>
                <a:t>Piste en dur</a:t>
              </a:r>
              <a:endParaRPr lang="fr-FR" sz="1400" dirty="0">
                <a:solidFill>
                  <a:srgbClr val="FFFFFF"/>
                </a:solidFill>
                <a:latin typeface="+mj-lt"/>
              </a:endParaRPr>
            </a:p>
          </p:txBody>
        </p:sp>
        <p:cxnSp>
          <p:nvCxnSpPr>
            <p:cNvPr id="208" name="Connecteur droit avec flèche 207"/>
            <p:cNvCxnSpPr>
              <a:stCxn id="207" idx="1"/>
            </p:cNvCxnSpPr>
            <p:nvPr/>
          </p:nvCxnSpPr>
          <p:spPr>
            <a:xfrm flipH="1">
              <a:off x="4940300" y="1895182"/>
              <a:ext cx="604053" cy="49359"/>
            </a:xfrm>
            <a:prstGeom prst="straightConnector1">
              <a:avLst/>
            </a:prstGeom>
            <a:ln>
              <a:tailEnd type="arrow"/>
            </a:ln>
          </p:spPr>
          <p:style>
            <a:lnRef idx="3">
              <a:schemeClr val="lt1"/>
            </a:lnRef>
            <a:fillRef idx="1">
              <a:schemeClr val="accent1"/>
            </a:fillRef>
            <a:effectRef idx="1">
              <a:schemeClr val="accent1"/>
            </a:effectRef>
            <a:fontRef idx="minor">
              <a:schemeClr val="lt1"/>
            </a:fontRef>
          </p:style>
        </p:cxnSp>
      </p:grpSp>
      <p:grpSp>
        <p:nvGrpSpPr>
          <p:cNvPr id="209" name="Grouper 208"/>
          <p:cNvGrpSpPr/>
          <p:nvPr/>
        </p:nvGrpSpPr>
        <p:grpSpPr>
          <a:xfrm>
            <a:off x="853590" y="4064186"/>
            <a:ext cx="2031999" cy="307777"/>
            <a:chOff x="4940301" y="1741293"/>
            <a:chExt cx="2031999" cy="307777"/>
          </a:xfrm>
        </p:grpSpPr>
        <p:sp>
          <p:nvSpPr>
            <p:cNvPr id="210" name="ZoneTexte 209"/>
            <p:cNvSpPr txBox="1"/>
            <p:nvPr/>
          </p:nvSpPr>
          <p:spPr>
            <a:xfrm>
              <a:off x="5544353" y="1741293"/>
              <a:ext cx="1427947" cy="307777"/>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fr-FR" sz="1400" dirty="0" smtClean="0">
                  <a:solidFill>
                    <a:srgbClr val="FFFFFF"/>
                  </a:solidFill>
                  <a:latin typeface="+mj-lt"/>
                </a:rPr>
                <a:t>Piste en herbe</a:t>
              </a:r>
              <a:endParaRPr lang="fr-FR" sz="1400" dirty="0">
                <a:solidFill>
                  <a:srgbClr val="FFFFFF"/>
                </a:solidFill>
                <a:latin typeface="+mj-lt"/>
              </a:endParaRPr>
            </a:p>
          </p:txBody>
        </p:sp>
        <p:cxnSp>
          <p:nvCxnSpPr>
            <p:cNvPr id="211" name="Connecteur droit avec flèche 210"/>
            <p:cNvCxnSpPr>
              <a:stCxn id="210" idx="1"/>
            </p:cNvCxnSpPr>
            <p:nvPr/>
          </p:nvCxnSpPr>
          <p:spPr>
            <a:xfrm flipH="1">
              <a:off x="4940301" y="1895182"/>
              <a:ext cx="604052" cy="49359"/>
            </a:xfrm>
            <a:prstGeom prst="straightConnector1">
              <a:avLst/>
            </a:prstGeom>
            <a:ln>
              <a:tailEnd type="arrow"/>
            </a:ln>
          </p:spPr>
          <p:style>
            <a:lnRef idx="3">
              <a:schemeClr val="lt1"/>
            </a:lnRef>
            <a:fillRef idx="1">
              <a:schemeClr val="accent1"/>
            </a:fillRef>
            <a:effectRef idx="1">
              <a:schemeClr val="accent1"/>
            </a:effectRef>
            <a:fontRef idx="minor">
              <a:schemeClr val="lt1"/>
            </a:fontRef>
          </p:style>
        </p:cxnSp>
      </p:grpSp>
      <p:grpSp>
        <p:nvGrpSpPr>
          <p:cNvPr id="212" name="Grouper 211"/>
          <p:cNvGrpSpPr/>
          <p:nvPr/>
        </p:nvGrpSpPr>
        <p:grpSpPr>
          <a:xfrm>
            <a:off x="5700518" y="5215065"/>
            <a:ext cx="2032000" cy="307777"/>
            <a:chOff x="4940300" y="1741293"/>
            <a:chExt cx="2032000" cy="307777"/>
          </a:xfrm>
        </p:grpSpPr>
        <p:sp>
          <p:nvSpPr>
            <p:cNvPr id="213" name="ZoneTexte 212"/>
            <p:cNvSpPr txBox="1"/>
            <p:nvPr/>
          </p:nvSpPr>
          <p:spPr>
            <a:xfrm>
              <a:off x="5544353" y="1741293"/>
              <a:ext cx="1427947" cy="307777"/>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fr-FR" sz="1400" dirty="0" smtClean="0">
                  <a:solidFill>
                    <a:srgbClr val="FFFFFF"/>
                  </a:solidFill>
                  <a:latin typeface="+mj-lt"/>
                </a:rPr>
                <a:t>Seuil de piste</a:t>
              </a:r>
              <a:endParaRPr lang="fr-FR" sz="1400" dirty="0">
                <a:solidFill>
                  <a:srgbClr val="FFFFFF"/>
                </a:solidFill>
                <a:latin typeface="+mj-lt"/>
              </a:endParaRPr>
            </a:p>
          </p:txBody>
        </p:sp>
        <p:cxnSp>
          <p:nvCxnSpPr>
            <p:cNvPr id="214" name="Connecteur droit avec flèche 213"/>
            <p:cNvCxnSpPr>
              <a:stCxn id="213" idx="1"/>
            </p:cNvCxnSpPr>
            <p:nvPr/>
          </p:nvCxnSpPr>
          <p:spPr>
            <a:xfrm flipH="1">
              <a:off x="4940300" y="1895182"/>
              <a:ext cx="604053" cy="49359"/>
            </a:xfrm>
            <a:prstGeom prst="straightConnector1">
              <a:avLst/>
            </a:prstGeom>
            <a:ln>
              <a:tailEnd type="arrow"/>
            </a:ln>
          </p:spPr>
          <p:style>
            <a:lnRef idx="3">
              <a:schemeClr val="lt1"/>
            </a:lnRef>
            <a:fillRef idx="1">
              <a:schemeClr val="accent1"/>
            </a:fillRef>
            <a:effectRef idx="1">
              <a:schemeClr val="accent1"/>
            </a:effectRef>
            <a:fontRef idx="minor">
              <a:schemeClr val="lt1"/>
            </a:fontRef>
          </p:style>
        </p:cxnSp>
      </p:grpSp>
      <p:grpSp>
        <p:nvGrpSpPr>
          <p:cNvPr id="215" name="Grouper 214"/>
          <p:cNvGrpSpPr/>
          <p:nvPr/>
        </p:nvGrpSpPr>
        <p:grpSpPr>
          <a:xfrm>
            <a:off x="4917589" y="5253027"/>
            <a:ext cx="2209799" cy="801091"/>
            <a:chOff x="4940301" y="1247979"/>
            <a:chExt cx="2209799" cy="801091"/>
          </a:xfrm>
        </p:grpSpPr>
        <p:sp>
          <p:nvSpPr>
            <p:cNvPr id="216" name="ZoneTexte 215"/>
            <p:cNvSpPr txBox="1"/>
            <p:nvPr/>
          </p:nvSpPr>
          <p:spPr>
            <a:xfrm>
              <a:off x="5544353" y="1741293"/>
              <a:ext cx="1605747" cy="307777"/>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fr-FR" sz="1400" dirty="0" smtClean="0">
                  <a:solidFill>
                    <a:srgbClr val="FFFFFF"/>
                  </a:solidFill>
                  <a:latin typeface="+mj-lt"/>
                </a:rPr>
                <a:t>N° de piste (QFU)</a:t>
              </a:r>
              <a:endParaRPr lang="fr-FR" sz="1400" dirty="0">
                <a:solidFill>
                  <a:srgbClr val="FFFFFF"/>
                </a:solidFill>
                <a:latin typeface="+mj-lt"/>
              </a:endParaRPr>
            </a:p>
          </p:txBody>
        </p:sp>
        <p:cxnSp>
          <p:nvCxnSpPr>
            <p:cNvPr id="217" name="Connecteur droit avec flèche 216"/>
            <p:cNvCxnSpPr>
              <a:stCxn id="216" idx="1"/>
            </p:cNvCxnSpPr>
            <p:nvPr/>
          </p:nvCxnSpPr>
          <p:spPr>
            <a:xfrm flipH="1" flipV="1">
              <a:off x="4940301" y="1247979"/>
              <a:ext cx="604052" cy="647203"/>
            </a:xfrm>
            <a:prstGeom prst="straightConnector1">
              <a:avLst/>
            </a:prstGeom>
            <a:ln>
              <a:tailEnd type="arrow"/>
            </a:ln>
          </p:spPr>
          <p:style>
            <a:lnRef idx="3">
              <a:schemeClr val="lt1"/>
            </a:lnRef>
            <a:fillRef idx="1">
              <a:schemeClr val="accent1"/>
            </a:fillRef>
            <a:effectRef idx="1">
              <a:schemeClr val="accent1"/>
            </a:effectRef>
            <a:fontRef idx="minor">
              <a:schemeClr val="lt1"/>
            </a:fontRef>
          </p:style>
        </p:cxnSp>
      </p:grpSp>
      <p:grpSp>
        <p:nvGrpSpPr>
          <p:cNvPr id="218" name="Grouper 217"/>
          <p:cNvGrpSpPr/>
          <p:nvPr/>
        </p:nvGrpSpPr>
        <p:grpSpPr>
          <a:xfrm>
            <a:off x="3578543" y="3299161"/>
            <a:ext cx="2596346" cy="307777"/>
            <a:chOff x="4940301" y="1741293"/>
            <a:chExt cx="2596346" cy="307777"/>
          </a:xfrm>
        </p:grpSpPr>
        <p:sp>
          <p:nvSpPr>
            <p:cNvPr id="219" name="ZoneTexte 218"/>
            <p:cNvSpPr txBox="1"/>
            <p:nvPr/>
          </p:nvSpPr>
          <p:spPr>
            <a:xfrm>
              <a:off x="5544353" y="1741293"/>
              <a:ext cx="1992294" cy="307777"/>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fr-FR" sz="1400" dirty="0" smtClean="0">
                  <a:solidFill>
                    <a:srgbClr val="FFFFFF"/>
                  </a:solidFill>
                  <a:latin typeface="+mj-lt"/>
                </a:rPr>
                <a:t>Marques de point cible</a:t>
              </a:r>
              <a:endParaRPr lang="fr-FR" sz="1400" dirty="0">
                <a:solidFill>
                  <a:srgbClr val="FFFFFF"/>
                </a:solidFill>
                <a:latin typeface="+mj-lt"/>
              </a:endParaRPr>
            </a:p>
          </p:txBody>
        </p:sp>
        <p:cxnSp>
          <p:nvCxnSpPr>
            <p:cNvPr id="220" name="Connecteur droit avec flèche 219"/>
            <p:cNvCxnSpPr>
              <a:stCxn id="219" idx="1"/>
            </p:cNvCxnSpPr>
            <p:nvPr/>
          </p:nvCxnSpPr>
          <p:spPr>
            <a:xfrm flipH="1">
              <a:off x="4940301" y="1895182"/>
              <a:ext cx="604052" cy="49359"/>
            </a:xfrm>
            <a:prstGeom prst="straightConnector1">
              <a:avLst/>
            </a:prstGeom>
            <a:ln>
              <a:tailEnd type="arrow"/>
            </a:ln>
          </p:spPr>
          <p:style>
            <a:lnRef idx="3">
              <a:schemeClr val="lt1"/>
            </a:lnRef>
            <a:fillRef idx="1">
              <a:schemeClr val="accent1"/>
            </a:fillRef>
            <a:effectRef idx="1">
              <a:schemeClr val="accent1"/>
            </a:effectRef>
            <a:fontRef idx="minor">
              <a:schemeClr val="lt1"/>
            </a:fontRef>
          </p:style>
        </p:cxnSp>
      </p:grpSp>
      <p:grpSp>
        <p:nvGrpSpPr>
          <p:cNvPr id="221" name="Grouper 220"/>
          <p:cNvGrpSpPr/>
          <p:nvPr/>
        </p:nvGrpSpPr>
        <p:grpSpPr>
          <a:xfrm>
            <a:off x="1787843" y="1470361"/>
            <a:ext cx="2596346" cy="307777"/>
            <a:chOff x="4940301" y="1741293"/>
            <a:chExt cx="2596346" cy="307777"/>
          </a:xfrm>
        </p:grpSpPr>
        <p:sp>
          <p:nvSpPr>
            <p:cNvPr id="222" name="ZoneTexte 221"/>
            <p:cNvSpPr txBox="1"/>
            <p:nvPr/>
          </p:nvSpPr>
          <p:spPr>
            <a:xfrm>
              <a:off x="5544353" y="1741293"/>
              <a:ext cx="1992294" cy="307777"/>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fr-FR" sz="1400" dirty="0" smtClean="0">
                  <a:solidFill>
                    <a:srgbClr val="FFFFFF"/>
                  </a:solidFill>
                  <a:latin typeface="+mj-lt"/>
                </a:rPr>
                <a:t>Prolongement d’arrêt</a:t>
              </a:r>
              <a:endParaRPr lang="fr-FR" sz="1400" dirty="0">
                <a:solidFill>
                  <a:srgbClr val="FFFFFF"/>
                </a:solidFill>
                <a:latin typeface="+mj-lt"/>
              </a:endParaRPr>
            </a:p>
          </p:txBody>
        </p:sp>
        <p:cxnSp>
          <p:nvCxnSpPr>
            <p:cNvPr id="223" name="Connecteur droit avec flèche 222"/>
            <p:cNvCxnSpPr>
              <a:stCxn id="222" idx="1"/>
            </p:cNvCxnSpPr>
            <p:nvPr/>
          </p:nvCxnSpPr>
          <p:spPr>
            <a:xfrm flipH="1">
              <a:off x="4940301" y="1895182"/>
              <a:ext cx="604052" cy="49359"/>
            </a:xfrm>
            <a:prstGeom prst="straightConnector1">
              <a:avLst/>
            </a:prstGeom>
            <a:ln>
              <a:tailEnd type="arrow"/>
            </a:ln>
          </p:spPr>
          <p:style>
            <a:lnRef idx="3">
              <a:schemeClr val="lt1"/>
            </a:lnRef>
            <a:fillRef idx="1">
              <a:schemeClr val="accent1"/>
            </a:fillRef>
            <a:effectRef idx="1">
              <a:schemeClr val="accent1"/>
            </a:effectRef>
            <a:fontRef idx="minor">
              <a:schemeClr val="lt1"/>
            </a:fontRef>
          </p:style>
        </p:cxnSp>
      </p:grpSp>
      <p:grpSp>
        <p:nvGrpSpPr>
          <p:cNvPr id="224" name="Grouper 223"/>
          <p:cNvGrpSpPr/>
          <p:nvPr/>
        </p:nvGrpSpPr>
        <p:grpSpPr>
          <a:xfrm>
            <a:off x="1094890" y="3694349"/>
            <a:ext cx="2031999" cy="307777"/>
            <a:chOff x="4940301" y="1741293"/>
            <a:chExt cx="2031999" cy="307777"/>
          </a:xfrm>
        </p:grpSpPr>
        <p:sp>
          <p:nvSpPr>
            <p:cNvPr id="225" name="ZoneTexte 224"/>
            <p:cNvSpPr txBox="1"/>
            <p:nvPr/>
          </p:nvSpPr>
          <p:spPr>
            <a:xfrm>
              <a:off x="5544353" y="1741293"/>
              <a:ext cx="1427947" cy="307777"/>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fr-FR" sz="1400" dirty="0" smtClean="0">
                  <a:solidFill>
                    <a:srgbClr val="FFFFFF"/>
                  </a:solidFill>
                  <a:latin typeface="+mj-lt"/>
                </a:rPr>
                <a:t>Cône de piste</a:t>
              </a:r>
              <a:endParaRPr lang="fr-FR" sz="1400" dirty="0">
                <a:solidFill>
                  <a:srgbClr val="FFFFFF"/>
                </a:solidFill>
                <a:latin typeface="+mj-lt"/>
              </a:endParaRPr>
            </a:p>
          </p:txBody>
        </p:sp>
        <p:cxnSp>
          <p:nvCxnSpPr>
            <p:cNvPr id="285" name="Connecteur droit avec flèche 284"/>
            <p:cNvCxnSpPr>
              <a:stCxn id="225" idx="1"/>
            </p:cNvCxnSpPr>
            <p:nvPr/>
          </p:nvCxnSpPr>
          <p:spPr>
            <a:xfrm flipH="1">
              <a:off x="4940301" y="1895182"/>
              <a:ext cx="604052" cy="49359"/>
            </a:xfrm>
            <a:prstGeom prst="straightConnector1">
              <a:avLst/>
            </a:prstGeom>
            <a:ln>
              <a:tailEnd type="arrow"/>
            </a:ln>
          </p:spPr>
          <p:style>
            <a:lnRef idx="3">
              <a:schemeClr val="lt1"/>
            </a:lnRef>
            <a:fillRef idx="1">
              <a:schemeClr val="accent1"/>
            </a:fillRef>
            <a:effectRef idx="1">
              <a:schemeClr val="accent1"/>
            </a:effectRef>
            <a:fontRef idx="minor">
              <a:schemeClr val="lt1"/>
            </a:fontRef>
          </p:style>
        </p:cxnSp>
      </p:grpSp>
      <p:grpSp>
        <p:nvGrpSpPr>
          <p:cNvPr id="286" name="Grouper 285"/>
          <p:cNvGrpSpPr/>
          <p:nvPr/>
        </p:nvGrpSpPr>
        <p:grpSpPr>
          <a:xfrm>
            <a:off x="6202978" y="3452353"/>
            <a:ext cx="1529540" cy="817169"/>
            <a:chOff x="5544353" y="1231901"/>
            <a:chExt cx="1529540" cy="817169"/>
          </a:xfrm>
        </p:grpSpPr>
        <p:sp>
          <p:nvSpPr>
            <p:cNvPr id="287" name="ZoneTexte 286"/>
            <p:cNvSpPr txBox="1"/>
            <p:nvPr/>
          </p:nvSpPr>
          <p:spPr>
            <a:xfrm>
              <a:off x="5544353" y="1741293"/>
              <a:ext cx="1529540" cy="307777"/>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fr-FR" sz="1400" dirty="0" smtClean="0">
                  <a:solidFill>
                    <a:srgbClr val="FFFFFF"/>
                  </a:solidFill>
                  <a:latin typeface="+mj-lt"/>
                </a:rPr>
                <a:t>Aire de trafic</a:t>
              </a:r>
              <a:endParaRPr lang="fr-FR" sz="1400" dirty="0">
                <a:solidFill>
                  <a:srgbClr val="FFFFFF"/>
                </a:solidFill>
                <a:latin typeface="+mj-lt"/>
              </a:endParaRPr>
            </a:p>
          </p:txBody>
        </p:sp>
        <p:cxnSp>
          <p:nvCxnSpPr>
            <p:cNvPr id="288" name="Connecteur droit avec flèche 287"/>
            <p:cNvCxnSpPr>
              <a:stCxn id="287" idx="0"/>
            </p:cNvCxnSpPr>
            <p:nvPr/>
          </p:nvCxnSpPr>
          <p:spPr>
            <a:xfrm flipV="1">
              <a:off x="6309123" y="1231901"/>
              <a:ext cx="421870" cy="509392"/>
            </a:xfrm>
            <a:prstGeom prst="straightConnector1">
              <a:avLst/>
            </a:prstGeom>
            <a:ln>
              <a:tailEnd type="arrow"/>
            </a:ln>
          </p:spPr>
          <p:style>
            <a:lnRef idx="3">
              <a:schemeClr val="lt1"/>
            </a:lnRef>
            <a:fillRef idx="1">
              <a:schemeClr val="accent1"/>
            </a:fillRef>
            <a:effectRef idx="1">
              <a:schemeClr val="accent1"/>
            </a:effectRef>
            <a:fontRef idx="minor">
              <a:schemeClr val="lt1"/>
            </a:fontRef>
          </p:style>
        </p:cxnSp>
      </p:grpSp>
      <p:grpSp>
        <p:nvGrpSpPr>
          <p:cNvPr id="289" name="Grouper 288"/>
          <p:cNvGrpSpPr/>
          <p:nvPr/>
        </p:nvGrpSpPr>
        <p:grpSpPr>
          <a:xfrm>
            <a:off x="1971189" y="5677895"/>
            <a:ext cx="1427947" cy="557995"/>
            <a:chOff x="5671353" y="1491075"/>
            <a:chExt cx="1427947" cy="557995"/>
          </a:xfrm>
        </p:grpSpPr>
        <p:sp>
          <p:nvSpPr>
            <p:cNvPr id="290" name="ZoneTexte 289"/>
            <p:cNvSpPr txBox="1"/>
            <p:nvPr/>
          </p:nvSpPr>
          <p:spPr>
            <a:xfrm>
              <a:off x="5671353" y="1741293"/>
              <a:ext cx="1427947" cy="307777"/>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fr-FR" sz="1400" dirty="0" smtClean="0">
                  <a:solidFill>
                    <a:srgbClr val="FFFFFF"/>
                  </a:solidFill>
                  <a:latin typeface="+mj-lt"/>
                </a:rPr>
                <a:t>Taxiways</a:t>
              </a:r>
              <a:endParaRPr lang="fr-FR" sz="1400" dirty="0">
                <a:solidFill>
                  <a:srgbClr val="FFFFFF"/>
                </a:solidFill>
                <a:latin typeface="+mj-lt"/>
              </a:endParaRPr>
            </a:p>
          </p:txBody>
        </p:sp>
        <p:cxnSp>
          <p:nvCxnSpPr>
            <p:cNvPr id="291" name="Connecteur droit avec flèche 290"/>
            <p:cNvCxnSpPr/>
            <p:nvPr/>
          </p:nvCxnSpPr>
          <p:spPr>
            <a:xfrm flipH="1" flipV="1">
              <a:off x="5960764" y="1491075"/>
              <a:ext cx="365442" cy="238238"/>
            </a:xfrm>
            <a:prstGeom prst="straightConnector1">
              <a:avLst/>
            </a:prstGeom>
            <a:ln>
              <a:tailEnd type="arrow"/>
            </a:ln>
          </p:spPr>
          <p:style>
            <a:lnRef idx="3">
              <a:schemeClr val="lt1"/>
            </a:lnRef>
            <a:fillRef idx="1">
              <a:schemeClr val="accent1"/>
            </a:fillRef>
            <a:effectRef idx="1">
              <a:schemeClr val="accent1"/>
            </a:effectRef>
            <a:fontRef idx="minor">
              <a:schemeClr val="lt1"/>
            </a:fontRef>
          </p:style>
        </p:cxnSp>
      </p:grpSp>
      <p:cxnSp>
        <p:nvCxnSpPr>
          <p:cNvPr id="292" name="Connecteur droit avec flèche 291"/>
          <p:cNvCxnSpPr>
            <a:stCxn id="290" idx="0"/>
          </p:cNvCxnSpPr>
          <p:nvPr/>
        </p:nvCxnSpPr>
        <p:spPr>
          <a:xfrm flipV="1">
            <a:off x="2685163" y="5297081"/>
            <a:ext cx="200426" cy="631032"/>
          </a:xfrm>
          <a:prstGeom prst="straightConnector1">
            <a:avLst/>
          </a:prstGeom>
          <a:ln>
            <a:tailEnd type="arrow"/>
          </a:ln>
        </p:spPr>
        <p:style>
          <a:lnRef idx="3">
            <a:schemeClr val="lt1"/>
          </a:lnRef>
          <a:fillRef idx="1">
            <a:schemeClr val="accent1"/>
          </a:fillRef>
          <a:effectRef idx="1">
            <a:schemeClr val="accent1"/>
          </a:effectRef>
          <a:fontRef idx="minor">
            <a:schemeClr val="lt1"/>
          </a:fontRef>
        </p:style>
      </p:cxnSp>
      <p:grpSp>
        <p:nvGrpSpPr>
          <p:cNvPr id="293" name="Grouper 292"/>
          <p:cNvGrpSpPr/>
          <p:nvPr/>
        </p:nvGrpSpPr>
        <p:grpSpPr>
          <a:xfrm>
            <a:off x="1584642" y="4808925"/>
            <a:ext cx="1993901" cy="718690"/>
            <a:chOff x="5277653" y="2703469"/>
            <a:chExt cx="1993901" cy="718690"/>
          </a:xfrm>
        </p:grpSpPr>
        <p:sp>
          <p:nvSpPr>
            <p:cNvPr id="294" name="ZoneTexte 293"/>
            <p:cNvSpPr txBox="1"/>
            <p:nvPr/>
          </p:nvSpPr>
          <p:spPr>
            <a:xfrm>
              <a:off x="5843607" y="2703469"/>
              <a:ext cx="1427947" cy="307777"/>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fr-FR" sz="1400" dirty="0" smtClean="0">
                  <a:solidFill>
                    <a:srgbClr val="FFFFFF"/>
                  </a:solidFill>
                  <a:latin typeface="+mj-lt"/>
                </a:rPr>
                <a:t>Cône de taxiway</a:t>
              </a:r>
              <a:endParaRPr lang="fr-FR" sz="1400" dirty="0">
                <a:solidFill>
                  <a:srgbClr val="FFFFFF"/>
                </a:solidFill>
                <a:latin typeface="+mj-lt"/>
              </a:endParaRPr>
            </a:p>
          </p:txBody>
        </p:sp>
        <p:cxnSp>
          <p:nvCxnSpPr>
            <p:cNvPr id="295" name="Connecteur droit avec flèche 294"/>
            <p:cNvCxnSpPr>
              <a:stCxn id="294" idx="1"/>
            </p:cNvCxnSpPr>
            <p:nvPr/>
          </p:nvCxnSpPr>
          <p:spPr>
            <a:xfrm flipH="1">
              <a:off x="5277653" y="2857358"/>
              <a:ext cx="565954" cy="564801"/>
            </a:xfrm>
            <a:prstGeom prst="straightConnector1">
              <a:avLst/>
            </a:prstGeom>
            <a:ln>
              <a:tailEnd type="arrow"/>
            </a:ln>
          </p:spPr>
          <p:style>
            <a:lnRef idx="3">
              <a:schemeClr val="lt1"/>
            </a:lnRef>
            <a:fillRef idx="1">
              <a:schemeClr val="accent1"/>
            </a:fillRef>
            <a:effectRef idx="1">
              <a:schemeClr val="accent1"/>
            </a:effectRef>
            <a:fontRef idx="minor">
              <a:schemeClr val="lt1"/>
            </a:fontRef>
          </p:style>
        </p:cxnSp>
      </p:grpSp>
      <p:grpSp>
        <p:nvGrpSpPr>
          <p:cNvPr id="296" name="Grouper 295"/>
          <p:cNvGrpSpPr/>
          <p:nvPr/>
        </p:nvGrpSpPr>
        <p:grpSpPr>
          <a:xfrm>
            <a:off x="6200289" y="4654893"/>
            <a:ext cx="2031999" cy="307777"/>
            <a:chOff x="4940301" y="1741293"/>
            <a:chExt cx="2031999" cy="307777"/>
          </a:xfrm>
        </p:grpSpPr>
        <p:sp>
          <p:nvSpPr>
            <p:cNvPr id="297" name="ZoneTexte 296"/>
            <p:cNvSpPr txBox="1"/>
            <p:nvPr/>
          </p:nvSpPr>
          <p:spPr>
            <a:xfrm>
              <a:off x="5544353" y="1741293"/>
              <a:ext cx="1427947" cy="307777"/>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fr-FR" sz="1400" dirty="0" smtClean="0">
                  <a:solidFill>
                    <a:srgbClr val="FFFFFF"/>
                  </a:solidFill>
                  <a:latin typeface="+mj-lt"/>
                </a:rPr>
                <a:t>Pont d’arrêt</a:t>
              </a:r>
              <a:endParaRPr lang="fr-FR" sz="1400" dirty="0">
                <a:solidFill>
                  <a:srgbClr val="FFFFFF"/>
                </a:solidFill>
                <a:latin typeface="+mj-lt"/>
              </a:endParaRPr>
            </a:p>
          </p:txBody>
        </p:sp>
        <p:cxnSp>
          <p:nvCxnSpPr>
            <p:cNvPr id="298" name="Connecteur droit avec flèche 297"/>
            <p:cNvCxnSpPr>
              <a:stCxn id="297" idx="1"/>
            </p:cNvCxnSpPr>
            <p:nvPr/>
          </p:nvCxnSpPr>
          <p:spPr>
            <a:xfrm flipH="1">
              <a:off x="4940301" y="1895182"/>
              <a:ext cx="604052" cy="49359"/>
            </a:xfrm>
            <a:prstGeom prst="straightConnector1">
              <a:avLst/>
            </a:prstGeom>
            <a:ln>
              <a:tailEnd type="arrow"/>
            </a:ln>
          </p:spPr>
          <p:style>
            <a:lnRef idx="3">
              <a:schemeClr val="lt1"/>
            </a:lnRef>
            <a:fillRef idx="1">
              <a:schemeClr val="accent1"/>
            </a:fillRef>
            <a:effectRef idx="1">
              <a:schemeClr val="accent1"/>
            </a:effectRef>
            <a:fontRef idx="minor">
              <a:schemeClr val="lt1"/>
            </a:fontRef>
          </p:style>
        </p:cxnSp>
      </p:grpSp>
      <p:grpSp>
        <p:nvGrpSpPr>
          <p:cNvPr id="299" name="Grouper 298"/>
          <p:cNvGrpSpPr/>
          <p:nvPr/>
        </p:nvGrpSpPr>
        <p:grpSpPr>
          <a:xfrm>
            <a:off x="3736489" y="2754549"/>
            <a:ext cx="2031999" cy="307777"/>
            <a:chOff x="4940301" y="1741293"/>
            <a:chExt cx="2031999" cy="307777"/>
          </a:xfrm>
        </p:grpSpPr>
        <p:sp>
          <p:nvSpPr>
            <p:cNvPr id="300" name="ZoneTexte 299"/>
            <p:cNvSpPr txBox="1"/>
            <p:nvPr/>
          </p:nvSpPr>
          <p:spPr>
            <a:xfrm>
              <a:off x="5544353" y="1741293"/>
              <a:ext cx="1427947" cy="307777"/>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fr-FR" sz="1400" dirty="0" smtClean="0">
                  <a:solidFill>
                    <a:srgbClr val="FFFFFF"/>
                  </a:solidFill>
                  <a:latin typeface="+mj-lt"/>
                </a:rPr>
                <a:t>Aire à signaux</a:t>
              </a:r>
              <a:endParaRPr lang="fr-FR" sz="1400" dirty="0">
                <a:solidFill>
                  <a:srgbClr val="FFFFFF"/>
                </a:solidFill>
                <a:latin typeface="+mj-lt"/>
              </a:endParaRPr>
            </a:p>
          </p:txBody>
        </p:sp>
        <p:cxnSp>
          <p:nvCxnSpPr>
            <p:cNvPr id="301" name="Connecteur droit avec flèche 300"/>
            <p:cNvCxnSpPr>
              <a:stCxn id="300" idx="1"/>
            </p:cNvCxnSpPr>
            <p:nvPr/>
          </p:nvCxnSpPr>
          <p:spPr>
            <a:xfrm flipH="1" flipV="1">
              <a:off x="4940301" y="1741293"/>
              <a:ext cx="604052" cy="153889"/>
            </a:xfrm>
            <a:prstGeom prst="straightConnector1">
              <a:avLst/>
            </a:prstGeom>
            <a:ln w="28575" cmpd="sng">
              <a:tailEnd type="arrow"/>
            </a:ln>
          </p:spPr>
          <p:style>
            <a:lnRef idx="2">
              <a:schemeClr val="accent1"/>
            </a:lnRef>
            <a:fillRef idx="0">
              <a:schemeClr val="accent1"/>
            </a:fillRef>
            <a:effectRef idx="1">
              <a:schemeClr val="accent1"/>
            </a:effectRef>
            <a:fontRef idx="minor">
              <a:schemeClr val="tx1"/>
            </a:fontRef>
          </p:style>
        </p:cxnSp>
      </p:grpSp>
      <p:sp>
        <p:nvSpPr>
          <p:cNvPr id="29" name="AutoShape 11"/>
          <p:cNvSpPr>
            <a:spLocks noChangeArrowheads="1"/>
          </p:cNvSpPr>
          <p:nvPr/>
        </p:nvSpPr>
        <p:spPr bwMode="auto">
          <a:xfrm>
            <a:off x="1587500" y="605870"/>
            <a:ext cx="6019800" cy="408623"/>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defRPr/>
            </a:pPr>
            <a:r>
              <a:rPr lang="en-US" b="1" cap="all"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Infrastructures d’un </a:t>
            </a:r>
            <a:r>
              <a:rPr lang="en-US" b="1" cap="all"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aérodrome</a:t>
            </a:r>
            <a:endParaRPr lang="en-US" b="1" cap="all"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30" name="AutoShape 4"/>
          <p:cNvSpPr>
            <a:spLocks noChangeArrowheads="1"/>
          </p:cNvSpPr>
          <p:nvPr/>
        </p:nvSpPr>
        <p:spPr bwMode="auto">
          <a:xfrm>
            <a:off x="0" y="26988"/>
            <a:ext cx="9144000" cy="578882"/>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eaLnBrk="0" hangingPunct="0">
              <a:spcBef>
                <a:spcPct val="50000"/>
              </a:spcBef>
              <a:defRPr/>
            </a:pPr>
            <a:r>
              <a:rPr lang="fr-F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ＭＳ Ｐゴシック" charset="-128"/>
                <a:cs typeface="Trebuchet MS"/>
              </a:rPr>
              <a:t>LES REGLES DE L’AIR</a:t>
            </a:r>
          </a:p>
        </p:txBody>
      </p:sp>
    </p:spTree>
    <p:extLst>
      <p:ext uri="{BB962C8B-B14F-4D97-AF65-F5344CB8AC3E}">
        <p14:creationId xmlns:p14="http://schemas.microsoft.com/office/powerpoint/2010/main" val="33523321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3"/>
                                        </p:tgtEl>
                                        <p:attrNameLst>
                                          <p:attrName>style.visibility</p:attrName>
                                        </p:attrNameLst>
                                      </p:cBhvr>
                                      <p:to>
                                        <p:strVal val="visible"/>
                                      </p:to>
                                    </p:set>
                                  </p:childTnLst>
                                  <p:subTnLst>
                                    <p:set>
                                      <p:cBhvr override="childStyle">
                                        <p:cTn dur="1" fill="hold" display="0" masterRel="nextClick" afterEffect="1"/>
                                        <p:tgtEl>
                                          <p:spTgt spid="20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6"/>
                                        </p:tgtEl>
                                        <p:attrNameLst>
                                          <p:attrName>style.visibility</p:attrName>
                                        </p:attrNameLst>
                                      </p:cBhvr>
                                      <p:to>
                                        <p:strVal val="visible"/>
                                      </p:to>
                                    </p:set>
                                  </p:childTnLst>
                                  <p:subTnLst>
                                    <p:set>
                                      <p:cBhvr override="childStyle">
                                        <p:cTn dur="1" fill="hold" display="0" masterRel="nextClick" afterEffect="1"/>
                                        <p:tgtEl>
                                          <p:spTgt spid="20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2"/>
                                        </p:tgtEl>
                                        <p:attrNameLst>
                                          <p:attrName>style.visibility</p:attrName>
                                        </p:attrNameLst>
                                      </p:cBhvr>
                                      <p:to>
                                        <p:strVal val="visible"/>
                                      </p:to>
                                    </p:set>
                                  </p:childTnLst>
                                  <p:subTnLst>
                                    <p:set>
                                      <p:cBhvr override="childStyle">
                                        <p:cTn dur="1" fill="hold" display="0" masterRel="nextClick" afterEffect="1"/>
                                        <p:tgtEl>
                                          <p:spTgt spid="212"/>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5"/>
                                        </p:tgtEl>
                                        <p:attrNameLst>
                                          <p:attrName>style.visibility</p:attrName>
                                        </p:attrNameLst>
                                      </p:cBhvr>
                                      <p:to>
                                        <p:strVal val="visible"/>
                                      </p:to>
                                    </p:set>
                                  </p:childTnLst>
                                  <p:subTnLst>
                                    <p:set>
                                      <p:cBhvr override="childStyle">
                                        <p:cTn dur="1" fill="hold" display="0" masterRel="nextClick" afterEffect="1"/>
                                        <p:tgtEl>
                                          <p:spTgt spid="215"/>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8"/>
                                        </p:tgtEl>
                                        <p:attrNameLst>
                                          <p:attrName>style.visibility</p:attrName>
                                        </p:attrNameLst>
                                      </p:cBhvr>
                                      <p:to>
                                        <p:strVal val="visible"/>
                                      </p:to>
                                    </p:set>
                                  </p:childTnLst>
                                  <p:subTnLst>
                                    <p:set>
                                      <p:cBhvr override="childStyle">
                                        <p:cTn dur="1" fill="hold" display="0" masterRel="nextClick" afterEffect="1"/>
                                        <p:tgtEl>
                                          <p:spTgt spid="218"/>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1"/>
                                        </p:tgtEl>
                                        <p:attrNameLst>
                                          <p:attrName>style.visibility</p:attrName>
                                        </p:attrNameLst>
                                      </p:cBhvr>
                                      <p:to>
                                        <p:strVal val="visible"/>
                                      </p:to>
                                    </p:set>
                                  </p:childTnLst>
                                  <p:subTnLst>
                                    <p:set>
                                      <p:cBhvr override="childStyle">
                                        <p:cTn dur="1" fill="hold" display="0" masterRel="nextClick" afterEffect="1"/>
                                        <p:tgtEl>
                                          <p:spTgt spid="221"/>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9"/>
                                        </p:tgtEl>
                                        <p:attrNameLst>
                                          <p:attrName>style.visibility</p:attrName>
                                        </p:attrNameLst>
                                      </p:cBhvr>
                                      <p:to>
                                        <p:strVal val="visible"/>
                                      </p:to>
                                    </p:set>
                                  </p:childTnLst>
                                  <p:subTnLst>
                                    <p:set>
                                      <p:cBhvr override="childStyle">
                                        <p:cTn dur="1" fill="hold" display="0" masterRel="nextClick" afterEffect="1"/>
                                        <p:tgtEl>
                                          <p:spTgt spid="209"/>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4"/>
                                        </p:tgtEl>
                                        <p:attrNameLst>
                                          <p:attrName>style.visibility</p:attrName>
                                        </p:attrNameLst>
                                      </p:cBhvr>
                                      <p:to>
                                        <p:strVal val="visible"/>
                                      </p:to>
                                    </p:set>
                                  </p:childTnLst>
                                  <p:subTnLst>
                                    <p:set>
                                      <p:cBhvr override="childStyle">
                                        <p:cTn dur="1" fill="hold" display="0" masterRel="nextClick" afterEffect="1"/>
                                        <p:tgtEl>
                                          <p:spTgt spid="224"/>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6"/>
                                        </p:tgtEl>
                                        <p:attrNameLst>
                                          <p:attrName>style.visibility</p:attrName>
                                        </p:attrNameLst>
                                      </p:cBhvr>
                                      <p:to>
                                        <p:strVal val="visible"/>
                                      </p:to>
                                    </p:set>
                                  </p:childTnLst>
                                  <p:subTnLst>
                                    <p:set>
                                      <p:cBhvr override="childStyle">
                                        <p:cTn dur="1" fill="hold" display="0" masterRel="nextClick" afterEffect="1"/>
                                        <p:tgtEl>
                                          <p:spTgt spid="286"/>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9"/>
                                        </p:tgtEl>
                                        <p:attrNameLst>
                                          <p:attrName>style.visibility</p:attrName>
                                        </p:attrNameLst>
                                      </p:cBhvr>
                                      <p:to>
                                        <p:strVal val="visible"/>
                                      </p:to>
                                    </p:set>
                                  </p:childTnLst>
                                  <p:subTnLst>
                                    <p:set>
                                      <p:cBhvr override="childStyle">
                                        <p:cTn dur="1" fill="hold" display="0" masterRel="nextClick" afterEffect="1"/>
                                        <p:tgtEl>
                                          <p:spTgt spid="289"/>
                                        </p:tgtEl>
                                        <p:attrNameLst>
                                          <p:attrName>style.visibility</p:attrName>
                                        </p:attrNameLst>
                                      </p:cBhvr>
                                      <p:to>
                                        <p:strVal val="hidden"/>
                                      </p:to>
                                    </p:set>
                                  </p:subTnLst>
                                </p:cTn>
                              </p:par>
                              <p:par>
                                <p:cTn id="43" presetID="1" presetClass="entr" presetSubtype="0" fill="hold" nodeType="withEffect">
                                  <p:stCondLst>
                                    <p:cond delay="0"/>
                                  </p:stCondLst>
                                  <p:childTnLst>
                                    <p:set>
                                      <p:cBhvr>
                                        <p:cTn id="44" dur="1" fill="hold">
                                          <p:stCondLst>
                                            <p:cond delay="0"/>
                                          </p:stCondLst>
                                        </p:cTn>
                                        <p:tgtEl>
                                          <p:spTgt spid="292"/>
                                        </p:tgtEl>
                                        <p:attrNameLst>
                                          <p:attrName>style.visibility</p:attrName>
                                        </p:attrNameLst>
                                      </p:cBhvr>
                                      <p:to>
                                        <p:strVal val="visible"/>
                                      </p:to>
                                    </p:set>
                                  </p:childTnLst>
                                  <p:subTnLst>
                                    <p:set>
                                      <p:cBhvr override="childStyle">
                                        <p:cTn dur="1" fill="hold" display="0" masterRel="nextClick" afterEffect="1"/>
                                        <p:tgtEl>
                                          <p:spTgt spid="292"/>
                                        </p:tgtEl>
                                        <p:attrNameLst>
                                          <p:attrName>style.visibility</p:attrName>
                                        </p:attrNameLst>
                                      </p:cBhvr>
                                      <p:to>
                                        <p:strVal val="hidden"/>
                                      </p:to>
                                    </p:set>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93"/>
                                        </p:tgtEl>
                                        <p:attrNameLst>
                                          <p:attrName>style.visibility</p:attrName>
                                        </p:attrNameLst>
                                      </p:cBhvr>
                                      <p:to>
                                        <p:strVal val="visible"/>
                                      </p:to>
                                    </p:set>
                                  </p:childTnLst>
                                  <p:subTnLst>
                                    <p:set>
                                      <p:cBhvr override="childStyle">
                                        <p:cTn dur="1" fill="hold" display="0" masterRel="nextClick" afterEffect="1"/>
                                        <p:tgtEl>
                                          <p:spTgt spid="293"/>
                                        </p:tgtEl>
                                        <p:attrNameLst>
                                          <p:attrName>style.visibility</p:attrName>
                                        </p:attrNameLst>
                                      </p:cBhvr>
                                      <p:to>
                                        <p:strVal val="hidden"/>
                                      </p:to>
                                    </p:set>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96"/>
                                        </p:tgtEl>
                                        <p:attrNameLst>
                                          <p:attrName>style.visibility</p:attrName>
                                        </p:attrNameLst>
                                      </p:cBhvr>
                                      <p:to>
                                        <p:strVal val="visible"/>
                                      </p:to>
                                    </p:set>
                                  </p:childTnLst>
                                  <p:subTnLst>
                                    <p:set>
                                      <p:cBhvr override="childStyle">
                                        <p:cTn dur="1" fill="hold" display="0" masterRel="nextClick" afterEffect="1"/>
                                        <p:tgtEl>
                                          <p:spTgt spid="296"/>
                                        </p:tgtEl>
                                        <p:attrNameLst>
                                          <p:attrName>style.visibility</p:attrName>
                                        </p:attrNameLst>
                                      </p:cBhvr>
                                      <p:to>
                                        <p:strVal val="hidden"/>
                                      </p:to>
                                    </p:set>
                                  </p:sub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99"/>
                                        </p:tgtEl>
                                        <p:attrNameLst>
                                          <p:attrName>style.visibility</p:attrName>
                                        </p:attrNameLst>
                                      </p:cBhvr>
                                      <p:to>
                                        <p:strVal val="visible"/>
                                      </p:to>
                                    </p:set>
                                  </p:childTnLst>
                                  <p:subTnLst>
                                    <p:set>
                                      <p:cBhvr override="childStyle">
                                        <p:cTn dur="1" fill="hold" display="0" masterRel="nextClick" afterEffect="1"/>
                                        <p:tgtEl>
                                          <p:spTgt spid="29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AutoShape 4"/>
          <p:cNvSpPr>
            <a:spLocks noChangeArrowheads="1"/>
          </p:cNvSpPr>
          <p:nvPr/>
        </p:nvSpPr>
        <p:spPr bwMode="auto">
          <a:xfrm>
            <a:off x="0" y="26988"/>
            <a:ext cx="9144000" cy="578882"/>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eaLnBrk="0" hangingPunct="0">
              <a:spcBef>
                <a:spcPct val="50000"/>
              </a:spcBef>
              <a:defRPr/>
            </a:pPr>
            <a:r>
              <a:rPr lang="fr-F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ＭＳ Ｐゴシック" charset="-128"/>
                <a:cs typeface="Trebuchet MS"/>
              </a:rPr>
              <a:t>LES REGLES DE L’AIR</a:t>
            </a:r>
          </a:p>
        </p:txBody>
      </p:sp>
      <p:sp>
        <p:nvSpPr>
          <p:cNvPr id="13317" name="Rectangle 5"/>
          <p:cNvSpPr>
            <a:spLocks noChangeArrowheads="1"/>
          </p:cNvSpPr>
          <p:nvPr/>
        </p:nvSpPr>
        <p:spPr bwMode="auto">
          <a:xfrm>
            <a:off x="730250" y="925444"/>
            <a:ext cx="7683500" cy="5078254"/>
          </a:xfrm>
          <a:prstGeom prst="rect">
            <a:avLst/>
          </a:prstGeom>
          <a:noFill/>
          <a:ln w="9525">
            <a:noFill/>
            <a:miter lim="800000"/>
            <a:headEnd/>
            <a:tailEnd/>
          </a:ln>
          <a:effectLst/>
        </p:spPr>
        <p:txBody>
          <a:bodyPr wrap="square" lIns="457056" tIns="152352" bIns="38088" anchor="ctr">
            <a:prstTxWarp prst="textNoShape">
              <a:avLst/>
            </a:prstTxWarp>
            <a:spAutoFit/>
          </a:bodyPr>
          <a:lstStyle/>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Responsabilités du commandant de bord</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de priorités</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de prévention des abordages</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de survol des obstacles </a:t>
            </a:r>
            <a:endPar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endParaRPr>
          </a:p>
          <a:p>
            <a:pPr marL="385200" lvl="1" indent="-342900" eaLnBrk="0" hangingPunct="0">
              <a:lnSpc>
                <a:spcPct val="110000"/>
              </a:lnSpc>
              <a:spcBef>
                <a:spcPts val="600"/>
              </a:spcBef>
              <a:spcAft>
                <a:spcPts val="600"/>
              </a:spcAft>
              <a:buSzPct val="100000"/>
              <a:buFont typeface="Lucida Grande"/>
              <a:buChar char="➲"/>
              <a:defRPr/>
            </a:pPr>
            <a:r>
              <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U</a:t>
            </a: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tilisation des ULM</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générales en circuit d’aérodrome</a:t>
            </a:r>
            <a:endPar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endParaRP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Signalisations visuelle et lumineuse</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Différents statuts d’aérodrome</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Infrastructures d’aérodrome</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Carte d’atterrissage à vue (VAC)</a:t>
            </a:r>
          </a:p>
          <a:p>
            <a:pPr marL="385200" lvl="1" indent="-342900" eaLnBrk="0" hangingPunct="0">
              <a:lnSpc>
                <a:spcPct val="110000"/>
              </a:lnSpc>
              <a:spcBef>
                <a:spcPts val="600"/>
              </a:spcBef>
              <a:spcAft>
                <a:spcPts val="600"/>
              </a:spcAft>
              <a:buSzPct val="100000"/>
              <a:buFont typeface="Lucida Grande"/>
              <a:buChar char="➲"/>
              <a:defRPr/>
            </a:pPr>
            <a:r>
              <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Intégration et circuit d’aérodrome </a:t>
            </a: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standard</a:t>
            </a:r>
            <a:endPar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endParaRPr>
          </a:p>
        </p:txBody>
      </p:sp>
      <p:sp>
        <p:nvSpPr>
          <p:cNvPr id="5" name="Rectangle à coins arrondis 4"/>
          <p:cNvSpPr/>
          <p:nvPr/>
        </p:nvSpPr>
        <p:spPr>
          <a:xfrm>
            <a:off x="1003300" y="5114392"/>
            <a:ext cx="6248400" cy="469900"/>
          </a:xfrm>
          <a:prstGeom prst="roundRect">
            <a:avLst/>
          </a:prstGeom>
          <a:noFill/>
          <a:ln>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dirty="0"/>
          </a:p>
        </p:txBody>
      </p:sp>
    </p:spTree>
    <p:extLst>
      <p:ext uri="{BB962C8B-B14F-4D97-AF65-F5344CB8AC3E}">
        <p14:creationId xmlns:p14="http://schemas.microsoft.com/office/powerpoint/2010/main" val="12621550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stretch>
            <a:fillRect/>
          </a:stretch>
        </p:blipFill>
        <p:spPr>
          <a:xfrm>
            <a:off x="2482850" y="759180"/>
            <a:ext cx="4178300" cy="6098819"/>
          </a:xfrm>
          <a:prstGeom prst="rect">
            <a:avLst/>
          </a:prstGeom>
        </p:spPr>
      </p:pic>
      <p:pic>
        <p:nvPicPr>
          <p:cNvPr id="5" name="Image 4"/>
          <p:cNvPicPr>
            <a:picLocks noChangeAspect="1"/>
          </p:cNvPicPr>
          <p:nvPr/>
        </p:nvPicPr>
        <p:blipFill>
          <a:blip r:embed="rId3"/>
          <a:stretch>
            <a:fillRect/>
          </a:stretch>
        </p:blipFill>
        <p:spPr>
          <a:xfrm>
            <a:off x="1011657" y="2102410"/>
            <a:ext cx="7234876" cy="2317190"/>
          </a:xfrm>
          <a:prstGeom prst="rect">
            <a:avLst/>
          </a:prstGeom>
          <a:effectLst>
            <a:outerShdw blurRad="50800" dist="38100" dir="18900000" algn="bl" rotWithShape="0">
              <a:prstClr val="black">
                <a:alpha val="40000"/>
              </a:prstClr>
            </a:outerShdw>
          </a:effectLst>
        </p:spPr>
      </p:pic>
      <p:sp>
        <p:nvSpPr>
          <p:cNvPr id="9" name="Ellipse 8"/>
          <p:cNvSpPr/>
          <p:nvPr/>
        </p:nvSpPr>
        <p:spPr>
          <a:xfrm>
            <a:off x="660399" y="3420006"/>
            <a:ext cx="2404533" cy="1066800"/>
          </a:xfrm>
          <a:prstGeom prst="ellipse">
            <a:avLst/>
          </a:prstGeom>
          <a:noFill/>
          <a:ln w="28575" cmpd="sng">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2" name="Text Box 177"/>
          <p:cNvSpPr txBox="1">
            <a:spLocks noChangeArrowheads="1"/>
          </p:cNvSpPr>
          <p:nvPr/>
        </p:nvSpPr>
        <p:spPr bwMode="auto">
          <a:xfrm>
            <a:off x="4560892" y="3614852"/>
            <a:ext cx="2948839" cy="338554"/>
          </a:xfrm>
          <a:prstGeom prst="rect">
            <a:avLst/>
          </a:prstGeom>
          <a:solidFill>
            <a:srgbClr val="C0504D"/>
          </a:solidFill>
          <a:ln>
            <a:headEnd/>
            <a:tailEnd/>
          </a:ln>
          <a:effectLst>
            <a:outerShdw blurRad="50800" dist="38100" dir="18900000" algn="b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wrap="square">
            <a:prstTxWarp prst="textNoShape">
              <a:avLst/>
            </a:prstTxWarp>
            <a:spAutoFit/>
          </a:bodyPr>
          <a:lstStyle/>
          <a:p>
            <a:pPr algn="ctr">
              <a:spcBef>
                <a:spcPct val="50000"/>
              </a:spcBef>
              <a:defRPr/>
            </a:pPr>
            <a:r>
              <a:rPr lang="fr-FR" sz="1600" b="1" cap="all" dirty="0" smtClean="0">
                <a:ln w="0"/>
                <a:effectLst>
                  <a:reflection blurRad="12700" stA="50000" endPos="50000" dist="5000" dir="5400000" sy="-100000" rotWithShape="0"/>
                </a:effectLst>
                <a:latin typeface="+mj-lt"/>
                <a:cs typeface="Trebuchet MS"/>
              </a:rPr>
              <a:t>Aérodrome contrôlé</a:t>
            </a:r>
            <a:endParaRPr lang="fr-FR" sz="1600" b="1" cap="all" dirty="0">
              <a:ln w="0"/>
              <a:effectLst>
                <a:reflection blurRad="12700" stA="50000" endPos="50000" dist="5000" dir="5400000" sy="-100000" rotWithShape="0"/>
              </a:effectLst>
              <a:latin typeface="+mj-lt"/>
              <a:cs typeface="Trebuchet MS"/>
            </a:endParaRPr>
          </a:p>
        </p:txBody>
      </p:sp>
      <p:sp>
        <p:nvSpPr>
          <p:cNvPr id="15" name="AutoShape 11"/>
          <p:cNvSpPr>
            <a:spLocks noChangeArrowheads="1"/>
          </p:cNvSpPr>
          <p:nvPr/>
        </p:nvSpPr>
        <p:spPr bwMode="auto">
          <a:xfrm>
            <a:off x="1562100" y="228121"/>
            <a:ext cx="6019800" cy="408623"/>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defRPr/>
            </a:pPr>
            <a:r>
              <a:rPr lang="en-US" b="1" cap="all"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CARTE VAC (VISUAL APPROACH CHART)</a:t>
            </a:r>
            <a:endParaRPr lang="en-US" b="1" cap="all"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Tree>
    <p:extLst>
      <p:ext uri="{BB962C8B-B14F-4D97-AF65-F5344CB8AC3E}">
        <p14:creationId xmlns:p14="http://schemas.microsoft.com/office/powerpoint/2010/main" val="92105844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rotWithShape="1">
          <a:blip r:embed="rId2" cstate="print"/>
          <a:srcRect l="37761" t="19791" r="33593" b="18777"/>
          <a:stretch/>
        </p:blipFill>
        <p:spPr bwMode="auto">
          <a:xfrm>
            <a:off x="2350081" y="857232"/>
            <a:ext cx="4173964" cy="5594367"/>
          </a:xfrm>
          <a:prstGeom prst="rect">
            <a:avLst/>
          </a:prstGeom>
          <a:noFill/>
          <a:ln w="9525">
            <a:noFill/>
            <a:miter lim="800000"/>
            <a:headEnd/>
            <a:tailEnd/>
          </a:ln>
        </p:spPr>
      </p:pic>
      <p:pic>
        <p:nvPicPr>
          <p:cNvPr id="13" name="Picture 3"/>
          <p:cNvPicPr>
            <a:picLocks noChangeAspect="1" noChangeArrowheads="1"/>
          </p:cNvPicPr>
          <p:nvPr/>
        </p:nvPicPr>
        <p:blipFill rotWithShape="1">
          <a:blip r:embed="rId2" cstate="print"/>
          <a:srcRect l="37761" t="19791" r="33593" b="66655"/>
          <a:stretch/>
        </p:blipFill>
        <p:spPr bwMode="auto">
          <a:xfrm>
            <a:off x="929083" y="2200839"/>
            <a:ext cx="7015959" cy="2074744"/>
          </a:xfrm>
          <a:prstGeom prst="rect">
            <a:avLst/>
          </a:prstGeom>
          <a:noFill/>
          <a:ln w="9525">
            <a:noFill/>
            <a:miter lim="800000"/>
            <a:headEnd/>
            <a:tailEnd/>
          </a:ln>
          <a:effectLst>
            <a:outerShdw blurRad="50800" dist="38100" dir="18900000" algn="bl" rotWithShape="0">
              <a:prstClr val="black">
                <a:alpha val="40000"/>
              </a:prstClr>
            </a:outerShdw>
          </a:effectLst>
        </p:spPr>
      </p:pic>
      <p:sp>
        <p:nvSpPr>
          <p:cNvPr id="9" name="Ellipse 8"/>
          <p:cNvSpPr/>
          <p:nvPr/>
        </p:nvSpPr>
        <p:spPr>
          <a:xfrm>
            <a:off x="536308" y="3479381"/>
            <a:ext cx="1796840" cy="944299"/>
          </a:xfrm>
          <a:prstGeom prst="ellipse">
            <a:avLst/>
          </a:prstGeom>
          <a:noFill/>
          <a:ln w="28575" cmpd="sng">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2" name="Text Box 177"/>
          <p:cNvSpPr txBox="1">
            <a:spLocks noChangeArrowheads="1"/>
          </p:cNvSpPr>
          <p:nvPr/>
        </p:nvSpPr>
        <p:spPr bwMode="auto">
          <a:xfrm>
            <a:off x="3172361" y="3699967"/>
            <a:ext cx="4515375" cy="338554"/>
          </a:xfrm>
          <a:prstGeom prst="rect">
            <a:avLst/>
          </a:prstGeom>
          <a:solidFill>
            <a:schemeClr val="tx2"/>
          </a:solidFill>
          <a:ln>
            <a:headEnd/>
            <a:tailEnd/>
          </a:ln>
          <a:effectLst>
            <a:outerShdw blurRad="50800" dist="38100" dir="18900000" algn="b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a:prstTxWarp prst="textNoShape">
              <a:avLst/>
            </a:prstTxWarp>
            <a:spAutoFit/>
          </a:bodyPr>
          <a:lstStyle/>
          <a:p>
            <a:pPr algn="ctr">
              <a:spcBef>
                <a:spcPct val="50000"/>
              </a:spcBef>
              <a:defRPr/>
            </a:pPr>
            <a:r>
              <a:rPr lang="fr-FR" sz="1600" b="1" cap="all" dirty="0" smtClean="0">
                <a:ln w="0"/>
                <a:effectLst>
                  <a:reflection blurRad="12700" stA="50000" endPos="50000" dist="5000" dir="5400000" sy="-100000" rotWithShape="0"/>
                </a:effectLst>
                <a:latin typeface="+mj-lt"/>
                <a:cs typeface="Trebuchet MS"/>
              </a:rPr>
              <a:t>Aérodrome non contrôlé avec </a:t>
            </a:r>
            <a:r>
              <a:rPr lang="fr-FR" sz="1600" b="1" cap="all" dirty="0" err="1" smtClean="0">
                <a:ln w="0"/>
                <a:effectLst>
                  <a:reflection blurRad="12700" stA="50000" endPos="50000" dist="5000" dir="5400000" sy="-100000" rotWithShape="0"/>
                </a:effectLst>
                <a:latin typeface="+mj-lt"/>
                <a:cs typeface="Trebuchet MS"/>
              </a:rPr>
              <a:t>afis</a:t>
            </a:r>
            <a:endParaRPr lang="fr-FR" sz="1600" b="1" cap="all" dirty="0">
              <a:ln w="0"/>
              <a:effectLst>
                <a:reflection blurRad="12700" stA="50000" endPos="50000" dist="5000" dir="5400000" sy="-100000" rotWithShape="0"/>
              </a:effectLst>
              <a:latin typeface="+mj-lt"/>
              <a:cs typeface="Trebuchet MS"/>
            </a:endParaRPr>
          </a:p>
        </p:txBody>
      </p:sp>
      <p:sp>
        <p:nvSpPr>
          <p:cNvPr id="8" name="AutoShape 11"/>
          <p:cNvSpPr>
            <a:spLocks noChangeArrowheads="1"/>
          </p:cNvSpPr>
          <p:nvPr/>
        </p:nvSpPr>
        <p:spPr bwMode="auto">
          <a:xfrm>
            <a:off x="1562100" y="228121"/>
            <a:ext cx="6019800" cy="408623"/>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defRPr/>
            </a:pPr>
            <a:r>
              <a:rPr lang="en-US" b="1" cap="all"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CARTE VAC (VISUAL landing)</a:t>
            </a:r>
            <a:endParaRPr lang="en-US" b="1" cap="all"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Tree>
    <p:extLst>
      <p:ext uri="{BB962C8B-B14F-4D97-AF65-F5344CB8AC3E}">
        <p14:creationId xmlns:p14="http://schemas.microsoft.com/office/powerpoint/2010/main" val="167208610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 cstate="print"/>
          <a:srcRect l="36171" t="10213" r="31205" b="22774"/>
          <a:stretch/>
        </p:blipFill>
        <p:spPr bwMode="auto">
          <a:xfrm>
            <a:off x="2132367" y="792534"/>
            <a:ext cx="4592699" cy="5896129"/>
          </a:xfrm>
          <a:prstGeom prst="rect">
            <a:avLst/>
          </a:prstGeom>
          <a:noFill/>
          <a:ln w="9525">
            <a:noFill/>
            <a:miter lim="800000"/>
            <a:headEnd/>
            <a:tailEnd/>
          </a:ln>
        </p:spPr>
      </p:pic>
      <p:pic>
        <p:nvPicPr>
          <p:cNvPr id="8" name="Picture 2"/>
          <p:cNvPicPr>
            <a:picLocks noChangeAspect="1" noChangeArrowheads="1"/>
          </p:cNvPicPr>
          <p:nvPr/>
        </p:nvPicPr>
        <p:blipFill rotWithShape="1">
          <a:blip r:embed="rId2" cstate="print"/>
          <a:srcRect l="36171" t="10213" r="31205" b="73096"/>
          <a:stretch/>
        </p:blipFill>
        <p:spPr bwMode="auto">
          <a:xfrm>
            <a:off x="1028801" y="2371755"/>
            <a:ext cx="6845199" cy="2188811"/>
          </a:xfrm>
          <a:prstGeom prst="rect">
            <a:avLst/>
          </a:prstGeom>
          <a:noFill/>
          <a:ln w="9525">
            <a:noFill/>
            <a:miter lim="800000"/>
            <a:headEnd/>
            <a:tailEnd/>
          </a:ln>
          <a:effectLst>
            <a:outerShdw blurRad="50800" dist="38100" dir="18900000" algn="bl" rotWithShape="0">
              <a:prstClr val="black">
                <a:alpha val="40000"/>
              </a:prstClr>
            </a:outerShdw>
          </a:effectLst>
        </p:spPr>
      </p:pic>
      <p:sp>
        <p:nvSpPr>
          <p:cNvPr id="9" name="Ellipse 8"/>
          <p:cNvSpPr/>
          <p:nvPr/>
        </p:nvSpPr>
        <p:spPr>
          <a:xfrm>
            <a:off x="794634" y="3699404"/>
            <a:ext cx="1337733" cy="944299"/>
          </a:xfrm>
          <a:prstGeom prst="ellipse">
            <a:avLst/>
          </a:prstGeom>
          <a:noFill/>
          <a:ln w="28575" cmpd="sng">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2" name="Text Box 177"/>
          <p:cNvSpPr txBox="1">
            <a:spLocks noChangeArrowheads="1"/>
          </p:cNvSpPr>
          <p:nvPr/>
        </p:nvSpPr>
        <p:spPr bwMode="auto">
          <a:xfrm>
            <a:off x="2918361" y="3932729"/>
            <a:ext cx="4515375" cy="338554"/>
          </a:xfrm>
          <a:prstGeom prst="rect">
            <a:avLst/>
          </a:prstGeom>
          <a:solidFill>
            <a:schemeClr val="accent3">
              <a:lumMod val="75000"/>
            </a:schemeClr>
          </a:solidFill>
          <a:ln>
            <a:noFill/>
            <a:headEnd/>
            <a:tailEnd/>
          </a:ln>
          <a:effectLst>
            <a:outerShdw blurRad="50800" dist="38100" dir="18900000" algn="b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a:prstTxWarp prst="textNoShape">
              <a:avLst/>
            </a:prstTxWarp>
            <a:spAutoFit/>
          </a:bodyPr>
          <a:lstStyle/>
          <a:p>
            <a:pPr algn="ctr">
              <a:spcBef>
                <a:spcPct val="50000"/>
              </a:spcBef>
              <a:defRPr/>
            </a:pPr>
            <a:r>
              <a:rPr lang="fr-FR" sz="1600" b="1" cap="all" dirty="0" smtClean="0">
                <a:ln w="0"/>
                <a:effectLst>
                  <a:reflection blurRad="12700" stA="50000" endPos="50000" dist="5000" dir="5400000" sy="-100000" rotWithShape="0"/>
                </a:effectLst>
                <a:latin typeface="+mj-lt"/>
                <a:cs typeface="Trebuchet MS"/>
              </a:rPr>
              <a:t>Aérodrome non contrôlé sans </a:t>
            </a:r>
            <a:r>
              <a:rPr lang="fr-FR" sz="1600" b="1" cap="all" dirty="0" err="1" smtClean="0">
                <a:ln w="0"/>
                <a:effectLst>
                  <a:reflection blurRad="12700" stA="50000" endPos="50000" dist="5000" dir="5400000" sy="-100000" rotWithShape="0"/>
                </a:effectLst>
                <a:latin typeface="+mj-lt"/>
                <a:cs typeface="Trebuchet MS"/>
              </a:rPr>
              <a:t>afis</a:t>
            </a:r>
            <a:endParaRPr lang="fr-FR" sz="1600" b="1" cap="all" dirty="0">
              <a:ln w="0"/>
              <a:effectLst>
                <a:reflection blurRad="12700" stA="50000" endPos="50000" dist="5000" dir="5400000" sy="-100000" rotWithShape="0"/>
              </a:effectLst>
              <a:latin typeface="+mj-lt"/>
              <a:cs typeface="Trebuchet MS"/>
            </a:endParaRPr>
          </a:p>
        </p:txBody>
      </p:sp>
      <p:sp>
        <p:nvSpPr>
          <p:cNvPr id="10" name="AutoShape 11"/>
          <p:cNvSpPr>
            <a:spLocks noChangeArrowheads="1"/>
          </p:cNvSpPr>
          <p:nvPr/>
        </p:nvSpPr>
        <p:spPr bwMode="auto">
          <a:xfrm>
            <a:off x="1562100" y="228121"/>
            <a:ext cx="6019800" cy="408623"/>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defRPr/>
            </a:pPr>
            <a:r>
              <a:rPr lang="en-US" b="1" cap="all"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CARTE VAC (VISUAL landing)</a:t>
            </a:r>
            <a:endParaRPr lang="en-US" b="1" cap="all"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Tree>
    <p:extLst>
      <p:ext uri="{BB962C8B-B14F-4D97-AF65-F5344CB8AC3E}">
        <p14:creationId xmlns:p14="http://schemas.microsoft.com/office/powerpoint/2010/main" val="37297338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stretch>
            <a:fillRect/>
          </a:stretch>
        </p:blipFill>
        <p:spPr>
          <a:xfrm>
            <a:off x="2482850" y="759180"/>
            <a:ext cx="4178300" cy="6098819"/>
          </a:xfrm>
          <a:prstGeom prst="rect">
            <a:avLst/>
          </a:prstGeom>
        </p:spPr>
      </p:pic>
      <p:pic>
        <p:nvPicPr>
          <p:cNvPr id="5" name="Image 4"/>
          <p:cNvPicPr>
            <a:picLocks noChangeAspect="1"/>
          </p:cNvPicPr>
          <p:nvPr/>
        </p:nvPicPr>
        <p:blipFill>
          <a:blip r:embed="rId3"/>
          <a:stretch>
            <a:fillRect/>
          </a:stretch>
        </p:blipFill>
        <p:spPr>
          <a:xfrm>
            <a:off x="435924" y="1447800"/>
            <a:ext cx="8327076" cy="2667000"/>
          </a:xfrm>
          <a:prstGeom prst="rect">
            <a:avLst/>
          </a:prstGeom>
        </p:spPr>
      </p:pic>
      <p:sp>
        <p:nvSpPr>
          <p:cNvPr id="3" name="Ellipse 2"/>
          <p:cNvSpPr/>
          <p:nvPr/>
        </p:nvSpPr>
        <p:spPr>
          <a:xfrm>
            <a:off x="571500" y="2273300"/>
            <a:ext cx="2717800" cy="876300"/>
          </a:xfrm>
          <a:prstGeom prst="ellipse">
            <a:avLst/>
          </a:prstGeom>
          <a:noFill/>
          <a:ln w="28575" cmpd="sng">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7" name="Ellipse 6"/>
          <p:cNvSpPr/>
          <p:nvPr/>
        </p:nvSpPr>
        <p:spPr>
          <a:xfrm>
            <a:off x="5588000" y="2171700"/>
            <a:ext cx="1892300" cy="1054100"/>
          </a:xfrm>
          <a:prstGeom prst="ellipse">
            <a:avLst/>
          </a:prstGeom>
          <a:noFill/>
          <a:ln w="28575" cmpd="sng">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8" name="Ellipse 7"/>
          <p:cNvSpPr/>
          <p:nvPr/>
        </p:nvSpPr>
        <p:spPr>
          <a:xfrm>
            <a:off x="7378700" y="2247900"/>
            <a:ext cx="1155700" cy="914400"/>
          </a:xfrm>
          <a:prstGeom prst="ellipse">
            <a:avLst/>
          </a:prstGeom>
          <a:noFill/>
          <a:ln w="28575" cmpd="sng">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9" name="Ellipse 8"/>
          <p:cNvSpPr/>
          <p:nvPr/>
        </p:nvSpPr>
        <p:spPr>
          <a:xfrm>
            <a:off x="304800" y="2717800"/>
            <a:ext cx="3606800" cy="1701800"/>
          </a:xfrm>
          <a:prstGeom prst="ellipse">
            <a:avLst/>
          </a:prstGeom>
          <a:noFill/>
          <a:ln w="28575" cmpd="sng">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3" name="AutoShape 11"/>
          <p:cNvSpPr>
            <a:spLocks noChangeArrowheads="1"/>
          </p:cNvSpPr>
          <p:nvPr/>
        </p:nvSpPr>
        <p:spPr bwMode="auto">
          <a:xfrm>
            <a:off x="1562100" y="228121"/>
            <a:ext cx="6019800" cy="408623"/>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defRPr/>
            </a:pPr>
            <a:r>
              <a:rPr lang="en-US" b="1" cap="all"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CARTE VAC (VISUAL </a:t>
            </a:r>
            <a:r>
              <a:rPr lang="en-US" b="1" cap="all"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l</a:t>
            </a:r>
            <a:r>
              <a:rPr lang="en-US" b="1" cap="all"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anding)</a:t>
            </a:r>
            <a:endParaRPr lang="en-US" b="1" cap="all"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Tree>
    <p:extLst>
      <p:ext uri="{BB962C8B-B14F-4D97-AF65-F5344CB8AC3E}">
        <p14:creationId xmlns:p14="http://schemas.microsoft.com/office/powerpoint/2010/main" val="428967871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par>
                                <p:cTn id="23" presetID="1" presetClass="exit" presetSubtype="0" fill="hold" grpId="1"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8" grpId="1"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AutoShape 4"/>
          <p:cNvSpPr>
            <a:spLocks noChangeArrowheads="1"/>
          </p:cNvSpPr>
          <p:nvPr/>
        </p:nvSpPr>
        <p:spPr bwMode="auto">
          <a:xfrm>
            <a:off x="0" y="26988"/>
            <a:ext cx="9144000" cy="578882"/>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eaLnBrk="0" hangingPunct="0">
              <a:spcBef>
                <a:spcPct val="50000"/>
              </a:spcBef>
              <a:defRPr/>
            </a:pPr>
            <a:r>
              <a:rPr lang="fr-F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ＭＳ Ｐゴシック" charset="-128"/>
                <a:cs typeface="Trebuchet MS"/>
              </a:rPr>
              <a:t>LES REGLES DE L’AIR</a:t>
            </a:r>
          </a:p>
        </p:txBody>
      </p:sp>
      <p:sp>
        <p:nvSpPr>
          <p:cNvPr id="13317" name="Rectangle 5"/>
          <p:cNvSpPr>
            <a:spLocks noChangeArrowheads="1"/>
          </p:cNvSpPr>
          <p:nvPr/>
        </p:nvSpPr>
        <p:spPr bwMode="auto">
          <a:xfrm>
            <a:off x="730250" y="925444"/>
            <a:ext cx="7683500" cy="5078254"/>
          </a:xfrm>
          <a:prstGeom prst="rect">
            <a:avLst/>
          </a:prstGeom>
          <a:noFill/>
          <a:ln w="9525">
            <a:noFill/>
            <a:miter lim="800000"/>
            <a:headEnd/>
            <a:tailEnd/>
          </a:ln>
          <a:effectLst/>
        </p:spPr>
        <p:txBody>
          <a:bodyPr wrap="square" lIns="457056" tIns="152352" bIns="38088" anchor="ctr">
            <a:prstTxWarp prst="textNoShape">
              <a:avLst/>
            </a:prstTxWarp>
            <a:spAutoFit/>
          </a:bodyPr>
          <a:lstStyle/>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Responsabilités du commandant de bord</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de priorités</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de prévention des abordages</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de survol des obstacles </a:t>
            </a:r>
            <a:endPar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endParaRPr>
          </a:p>
          <a:p>
            <a:pPr marL="385200" lvl="1" indent="-342900" eaLnBrk="0" hangingPunct="0">
              <a:lnSpc>
                <a:spcPct val="110000"/>
              </a:lnSpc>
              <a:spcBef>
                <a:spcPts val="600"/>
              </a:spcBef>
              <a:spcAft>
                <a:spcPts val="600"/>
              </a:spcAft>
              <a:buSzPct val="100000"/>
              <a:buFont typeface="Lucida Grande"/>
              <a:buChar char="➲"/>
              <a:defRPr/>
            </a:pPr>
            <a:r>
              <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U</a:t>
            </a: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tilisation des ULM</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générales en circuit d’aérodrome</a:t>
            </a:r>
            <a:endPar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endParaRP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Signalisations visuelle et lumineuse</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Différents statuts d’aérodrome</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Infrastructures d’aérodrome</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Carte d’atterrissage à vue (VAC)</a:t>
            </a:r>
          </a:p>
          <a:p>
            <a:pPr marL="385200" lvl="1" indent="-342900" eaLnBrk="0" hangingPunct="0">
              <a:lnSpc>
                <a:spcPct val="110000"/>
              </a:lnSpc>
              <a:spcBef>
                <a:spcPts val="600"/>
              </a:spcBef>
              <a:spcAft>
                <a:spcPts val="600"/>
              </a:spcAft>
              <a:buSzPct val="100000"/>
              <a:buFont typeface="Lucida Grande"/>
              <a:buChar char="➲"/>
              <a:defRPr/>
            </a:pPr>
            <a:r>
              <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Intégration et circuit d’aérodrome </a:t>
            </a: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standard</a:t>
            </a:r>
            <a:endPar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endParaRPr>
          </a:p>
        </p:txBody>
      </p:sp>
      <p:sp>
        <p:nvSpPr>
          <p:cNvPr id="5" name="Rectangle à coins arrondis 4"/>
          <p:cNvSpPr/>
          <p:nvPr/>
        </p:nvSpPr>
        <p:spPr>
          <a:xfrm>
            <a:off x="1003300" y="5571898"/>
            <a:ext cx="6248400" cy="469900"/>
          </a:xfrm>
          <a:prstGeom prst="roundRect">
            <a:avLst/>
          </a:prstGeom>
          <a:noFill/>
          <a:ln>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dirty="0"/>
          </a:p>
        </p:txBody>
      </p:sp>
    </p:spTree>
    <p:extLst>
      <p:ext uri="{BB962C8B-B14F-4D97-AF65-F5344CB8AC3E}">
        <p14:creationId xmlns:p14="http://schemas.microsoft.com/office/powerpoint/2010/main" val="7230057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er 13"/>
          <p:cNvGrpSpPr/>
          <p:nvPr/>
        </p:nvGrpSpPr>
        <p:grpSpPr>
          <a:xfrm>
            <a:off x="1760575" y="4210658"/>
            <a:ext cx="5622850" cy="1223885"/>
            <a:chOff x="1638300" y="3817938"/>
            <a:chExt cx="6224588" cy="1223885"/>
          </a:xfrm>
        </p:grpSpPr>
        <p:sp>
          <p:nvSpPr>
            <p:cNvPr id="15" name="Rectangle 2"/>
            <p:cNvSpPr>
              <a:spLocks noChangeArrowheads="1"/>
            </p:cNvSpPr>
            <p:nvPr/>
          </p:nvSpPr>
          <p:spPr bwMode="auto">
            <a:xfrm>
              <a:off x="7607300" y="3817938"/>
              <a:ext cx="255588" cy="447675"/>
            </a:xfrm>
            <a:prstGeom prst="rect">
              <a:avLst/>
            </a:prstGeom>
            <a:solidFill>
              <a:srgbClr val="7F7F7F"/>
            </a:solidFill>
            <a:ln w="6350">
              <a:noFill/>
              <a:miter lim="800000"/>
              <a:headEnd/>
              <a:tailEnd/>
            </a:ln>
          </p:spPr>
          <p:txBody>
            <a:bodyPr>
              <a:prstTxWarp prst="textNoShape">
                <a:avLst/>
              </a:prstTxWarp>
            </a:bodyPr>
            <a:lstStyle/>
            <a:p>
              <a:endParaRPr lang="fr-FR"/>
            </a:p>
          </p:txBody>
        </p:sp>
        <p:sp>
          <p:nvSpPr>
            <p:cNvPr id="16" name="AutoShape 3"/>
            <p:cNvSpPr>
              <a:spLocks noChangeArrowheads="1"/>
            </p:cNvSpPr>
            <p:nvPr/>
          </p:nvSpPr>
          <p:spPr bwMode="auto">
            <a:xfrm>
              <a:off x="1638300" y="4262968"/>
              <a:ext cx="6224588" cy="185112"/>
            </a:xfrm>
            <a:custGeom>
              <a:avLst/>
              <a:gdLst>
                <a:gd name="connsiteX0" fmla="*/ 0 w 5622850"/>
                <a:gd name="connsiteY0" fmla="*/ 49743 h 298450"/>
                <a:gd name="connsiteX1" fmla="*/ 49743 w 5622850"/>
                <a:gd name="connsiteY1" fmla="*/ 0 h 298450"/>
                <a:gd name="connsiteX2" fmla="*/ 5573107 w 5622850"/>
                <a:gd name="connsiteY2" fmla="*/ 0 h 298450"/>
                <a:gd name="connsiteX3" fmla="*/ 5622850 w 5622850"/>
                <a:gd name="connsiteY3" fmla="*/ 49743 h 298450"/>
                <a:gd name="connsiteX4" fmla="*/ 5622850 w 5622850"/>
                <a:gd name="connsiteY4" fmla="*/ 248707 h 298450"/>
                <a:gd name="connsiteX5" fmla="*/ 5573107 w 5622850"/>
                <a:gd name="connsiteY5" fmla="*/ 298450 h 298450"/>
                <a:gd name="connsiteX6" fmla="*/ 49743 w 5622850"/>
                <a:gd name="connsiteY6" fmla="*/ 298450 h 298450"/>
                <a:gd name="connsiteX7" fmla="*/ 0 w 5622850"/>
                <a:gd name="connsiteY7" fmla="*/ 248707 h 298450"/>
                <a:gd name="connsiteX8" fmla="*/ 0 w 5622850"/>
                <a:gd name="connsiteY8" fmla="*/ 49743 h 298450"/>
                <a:gd name="connsiteX0" fmla="*/ 0 w 5622850"/>
                <a:gd name="connsiteY0" fmla="*/ 49743 h 298450"/>
                <a:gd name="connsiteX1" fmla="*/ 49743 w 5622850"/>
                <a:gd name="connsiteY1" fmla="*/ 0 h 298450"/>
                <a:gd name="connsiteX2" fmla="*/ 5622850 w 5622850"/>
                <a:gd name="connsiteY2" fmla="*/ 49743 h 298450"/>
                <a:gd name="connsiteX3" fmla="*/ 5622850 w 5622850"/>
                <a:gd name="connsiteY3" fmla="*/ 248707 h 298450"/>
                <a:gd name="connsiteX4" fmla="*/ 5573107 w 5622850"/>
                <a:gd name="connsiteY4" fmla="*/ 298450 h 298450"/>
                <a:gd name="connsiteX5" fmla="*/ 49743 w 5622850"/>
                <a:gd name="connsiteY5" fmla="*/ 298450 h 298450"/>
                <a:gd name="connsiteX6" fmla="*/ 0 w 5622850"/>
                <a:gd name="connsiteY6" fmla="*/ 248707 h 298450"/>
                <a:gd name="connsiteX7" fmla="*/ 0 w 5622850"/>
                <a:gd name="connsiteY7" fmla="*/ 49743 h 298450"/>
                <a:gd name="connsiteX0" fmla="*/ 0 w 5622850"/>
                <a:gd name="connsiteY0" fmla="*/ 50800 h 299507"/>
                <a:gd name="connsiteX1" fmla="*/ 49743 w 5622850"/>
                <a:gd name="connsiteY1" fmla="*/ 1057 h 299507"/>
                <a:gd name="connsiteX2" fmla="*/ 5622850 w 5622850"/>
                <a:gd name="connsiteY2" fmla="*/ 0 h 299507"/>
                <a:gd name="connsiteX3" fmla="*/ 5622850 w 5622850"/>
                <a:gd name="connsiteY3" fmla="*/ 249764 h 299507"/>
                <a:gd name="connsiteX4" fmla="*/ 5573107 w 5622850"/>
                <a:gd name="connsiteY4" fmla="*/ 299507 h 299507"/>
                <a:gd name="connsiteX5" fmla="*/ 49743 w 5622850"/>
                <a:gd name="connsiteY5" fmla="*/ 299507 h 299507"/>
                <a:gd name="connsiteX6" fmla="*/ 0 w 5622850"/>
                <a:gd name="connsiteY6" fmla="*/ 249764 h 299507"/>
                <a:gd name="connsiteX7" fmla="*/ 0 w 5622850"/>
                <a:gd name="connsiteY7" fmla="*/ 50800 h 29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22850" h="299507">
                  <a:moveTo>
                    <a:pt x="0" y="50800"/>
                  </a:moveTo>
                  <a:cubicBezTo>
                    <a:pt x="0" y="23328"/>
                    <a:pt x="22271" y="1057"/>
                    <a:pt x="49743" y="1057"/>
                  </a:cubicBezTo>
                  <a:lnTo>
                    <a:pt x="5622850" y="0"/>
                  </a:lnTo>
                  <a:lnTo>
                    <a:pt x="5622850" y="249764"/>
                  </a:lnTo>
                  <a:cubicBezTo>
                    <a:pt x="5622850" y="277236"/>
                    <a:pt x="5600579" y="299507"/>
                    <a:pt x="5573107" y="299507"/>
                  </a:cubicBezTo>
                  <a:lnTo>
                    <a:pt x="49743" y="299507"/>
                  </a:lnTo>
                  <a:cubicBezTo>
                    <a:pt x="22271" y="299507"/>
                    <a:pt x="0" y="277236"/>
                    <a:pt x="0" y="249764"/>
                  </a:cubicBezTo>
                  <a:lnTo>
                    <a:pt x="0" y="50800"/>
                  </a:lnTo>
                  <a:close/>
                </a:path>
              </a:pathLst>
            </a:custGeom>
            <a:solidFill>
              <a:srgbClr val="7F7F7F"/>
            </a:solidFill>
            <a:ln w="6350">
              <a:noFill/>
              <a:round/>
              <a:headEnd/>
              <a:tailEnd/>
            </a:ln>
          </p:spPr>
          <p:txBody>
            <a:bodyPr>
              <a:prstTxWarp prst="textNoShape">
                <a:avLst/>
              </a:prstTxWarp>
            </a:bodyPr>
            <a:lstStyle/>
            <a:p>
              <a:endParaRPr lang="fr-FR" dirty="0"/>
            </a:p>
          </p:txBody>
        </p:sp>
        <p:sp>
          <p:nvSpPr>
            <p:cNvPr id="17" name="AutoShape 4"/>
            <p:cNvSpPr>
              <a:spLocks noChangeArrowheads="1"/>
            </p:cNvSpPr>
            <p:nvPr/>
          </p:nvSpPr>
          <p:spPr bwMode="auto">
            <a:xfrm>
              <a:off x="4174169" y="4261380"/>
              <a:ext cx="1237203" cy="780443"/>
            </a:xfrm>
            <a:prstGeom prst="roundRect">
              <a:avLst>
                <a:gd name="adj" fmla="val 16667"/>
              </a:avLst>
            </a:prstGeom>
            <a:solidFill>
              <a:srgbClr val="7F7F7F"/>
            </a:solidFill>
            <a:ln w="6350">
              <a:noFill/>
              <a:round/>
              <a:headEnd/>
              <a:tailEnd/>
            </a:ln>
          </p:spPr>
          <p:txBody>
            <a:bodyPr>
              <a:prstTxWarp prst="textNoShape">
                <a:avLst/>
              </a:prstTxWarp>
            </a:bodyPr>
            <a:lstStyle/>
            <a:p>
              <a:endParaRPr lang="fr-FR" dirty="0"/>
            </a:p>
          </p:txBody>
        </p:sp>
        <p:sp>
          <p:nvSpPr>
            <p:cNvPr id="18" name="Rectangle 5"/>
            <p:cNvSpPr>
              <a:spLocks noChangeArrowheads="1"/>
            </p:cNvSpPr>
            <p:nvPr/>
          </p:nvSpPr>
          <p:spPr bwMode="auto">
            <a:xfrm>
              <a:off x="1638300" y="3929063"/>
              <a:ext cx="254000" cy="447675"/>
            </a:xfrm>
            <a:prstGeom prst="rect">
              <a:avLst/>
            </a:prstGeom>
            <a:solidFill>
              <a:srgbClr val="7F7F7F"/>
            </a:solidFill>
            <a:ln w="6350">
              <a:noFill/>
              <a:miter lim="800000"/>
              <a:headEnd/>
              <a:tailEnd/>
            </a:ln>
          </p:spPr>
          <p:txBody>
            <a:bodyPr>
              <a:prstTxWarp prst="textNoShape">
                <a:avLst/>
              </a:prstTxWarp>
            </a:bodyPr>
            <a:lstStyle/>
            <a:p>
              <a:endParaRPr lang="fr-FR" dirty="0"/>
            </a:p>
          </p:txBody>
        </p:sp>
      </p:grpSp>
      <p:sp>
        <p:nvSpPr>
          <p:cNvPr id="29" name="AutoShape 11"/>
          <p:cNvSpPr>
            <a:spLocks noChangeArrowheads="1"/>
          </p:cNvSpPr>
          <p:nvPr/>
        </p:nvSpPr>
        <p:spPr bwMode="auto">
          <a:xfrm>
            <a:off x="1562100" y="667622"/>
            <a:ext cx="6019800" cy="408623"/>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defRPr/>
            </a:pPr>
            <a:r>
              <a:rPr lang="en-US" b="1" cap="all"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circuit de </a:t>
            </a:r>
            <a:r>
              <a:rPr lang="en-US" b="1" cap="all"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piste</a:t>
            </a:r>
            <a:r>
              <a:rPr lang="en-US" b="1" cap="all"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et </a:t>
            </a:r>
            <a:r>
              <a:rPr lang="en-US" b="1" cap="all"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intégration</a:t>
            </a:r>
            <a:endParaRPr lang="en-US" b="1" cap="all"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30" name="AutoShape 4"/>
          <p:cNvSpPr>
            <a:spLocks noChangeArrowheads="1"/>
          </p:cNvSpPr>
          <p:nvPr/>
        </p:nvSpPr>
        <p:spPr bwMode="auto">
          <a:xfrm>
            <a:off x="0" y="26988"/>
            <a:ext cx="9144000" cy="578882"/>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eaLnBrk="0" hangingPunct="0">
              <a:spcBef>
                <a:spcPct val="50000"/>
              </a:spcBef>
              <a:defRPr/>
            </a:pPr>
            <a:r>
              <a:rPr lang="fr-F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ＭＳ Ｐゴシック" charset="-128"/>
                <a:cs typeface="Trebuchet MS"/>
              </a:rPr>
              <a:t>LES REGLES DE L’AIR</a:t>
            </a:r>
          </a:p>
        </p:txBody>
      </p:sp>
      <p:grpSp>
        <p:nvGrpSpPr>
          <p:cNvPr id="4" name="Grouper 3"/>
          <p:cNvGrpSpPr/>
          <p:nvPr/>
        </p:nvGrpSpPr>
        <p:grpSpPr>
          <a:xfrm>
            <a:off x="1760575" y="3889734"/>
            <a:ext cx="5622850" cy="539999"/>
            <a:chOff x="1760575" y="3889734"/>
            <a:chExt cx="5622850" cy="539999"/>
          </a:xfrm>
        </p:grpSpPr>
        <p:pic>
          <p:nvPicPr>
            <p:cNvPr id="2" name="Image 1"/>
            <p:cNvPicPr>
              <a:picLocks noChangeAspect="1"/>
            </p:cNvPicPr>
            <p:nvPr/>
          </p:nvPicPr>
          <p:blipFill rotWithShape="1">
            <a:blip r:embed="rId2"/>
            <a:srcRect l="3339" t="23233" r="3957" b="57912"/>
            <a:stretch/>
          </p:blipFill>
          <p:spPr>
            <a:xfrm>
              <a:off x="1760575" y="3889734"/>
              <a:ext cx="5622850" cy="539999"/>
            </a:xfrm>
            <a:prstGeom prst="rect">
              <a:avLst/>
            </a:prstGeom>
          </p:spPr>
        </p:pic>
        <p:sp>
          <p:nvSpPr>
            <p:cNvPr id="3" name="Rectangle 2"/>
            <p:cNvSpPr>
              <a:spLocks noChangeAspect="1"/>
            </p:cNvSpPr>
            <p:nvPr/>
          </p:nvSpPr>
          <p:spPr>
            <a:xfrm>
              <a:off x="2317750" y="4277333"/>
              <a:ext cx="243000" cy="144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p>
          </p:txBody>
        </p:sp>
      </p:grpSp>
      <p:sp>
        <p:nvSpPr>
          <p:cNvPr id="24" name="Line 6"/>
          <p:cNvSpPr>
            <a:spLocks noChangeShapeType="1"/>
          </p:cNvSpPr>
          <p:nvPr/>
        </p:nvSpPr>
        <p:spPr bwMode="auto">
          <a:xfrm>
            <a:off x="1761421" y="4590600"/>
            <a:ext cx="254000" cy="1587"/>
          </a:xfrm>
          <a:prstGeom prst="line">
            <a:avLst/>
          </a:prstGeom>
          <a:noFill/>
          <a:ln w="25400">
            <a:solidFill>
              <a:schemeClr val="bg1"/>
            </a:solidFill>
            <a:round/>
            <a:headEnd type="none" w="sm" len="sm"/>
            <a:tailEnd type="none" w="sm" len="sm"/>
          </a:ln>
        </p:spPr>
        <p:txBody>
          <a:bodyPr>
            <a:prstTxWarp prst="textNoShape">
              <a:avLst/>
            </a:prstTxWarp>
          </a:bodyPr>
          <a:lstStyle/>
          <a:p>
            <a:endParaRPr lang="fr-FR" dirty="0"/>
          </a:p>
        </p:txBody>
      </p:sp>
      <p:grpSp>
        <p:nvGrpSpPr>
          <p:cNvPr id="26" name="Grouper 25"/>
          <p:cNvGrpSpPr>
            <a:grpSpLocks noChangeAspect="1"/>
          </p:cNvGrpSpPr>
          <p:nvPr/>
        </p:nvGrpSpPr>
        <p:grpSpPr>
          <a:xfrm flipH="1">
            <a:off x="3205344" y="5194232"/>
            <a:ext cx="359997" cy="319763"/>
            <a:chOff x="5162550" y="3824972"/>
            <a:chExt cx="2342569" cy="2435151"/>
          </a:xfrm>
        </p:grpSpPr>
        <p:sp>
          <p:nvSpPr>
            <p:cNvPr id="38" name="Rectangle 12"/>
            <p:cNvSpPr>
              <a:spLocks noChangeArrowheads="1"/>
            </p:cNvSpPr>
            <p:nvPr/>
          </p:nvSpPr>
          <p:spPr bwMode="auto">
            <a:xfrm>
              <a:off x="5162550" y="3832423"/>
              <a:ext cx="60325" cy="2427700"/>
            </a:xfrm>
            <a:prstGeom prst="rect">
              <a:avLst/>
            </a:prstGeom>
            <a:solidFill>
              <a:schemeClr val="bg1">
                <a:lumMod val="85000"/>
              </a:schemeClr>
            </a:solidFill>
            <a:ln w="3175" cap="flat" cmpd="sng" algn="ctr">
              <a:solidFill>
                <a:srgbClr val="000000"/>
              </a:solidFill>
              <a:prstDash val="solid"/>
              <a:miter lim="800000"/>
              <a:headEnd type="none" w="med" len="med"/>
              <a:tailEnd type="none" w="med" len="med"/>
            </a:ln>
            <a:effectLst>
              <a:outerShdw blurRad="152400" dist="12700" dir="8760000" sy="-23000" kx="800400" algn="br">
                <a:srgbClr val="000000">
                  <a:alpha val="15000"/>
                </a:srgbClr>
              </a:outerShdw>
            </a:effectLst>
            <a:scene3d>
              <a:camera prst="orthographicFront"/>
              <a:lightRig rig="threePt" dir="t"/>
            </a:scene3d>
            <a:sp3d>
              <a:bevelT/>
            </a:sp3d>
          </p:spPr>
          <p:txBody>
            <a:bodyPr wrap="none" anchor="ctr">
              <a:prstTxWarp prst="textNoShape">
                <a:avLst/>
              </a:prstTxWarp>
            </a:bodyPr>
            <a:lstStyle/>
            <a:p>
              <a:endParaRPr lang="fr-FR"/>
            </a:p>
          </p:txBody>
        </p:sp>
        <p:grpSp>
          <p:nvGrpSpPr>
            <p:cNvPr id="39" name="Grouper 38"/>
            <p:cNvGrpSpPr/>
            <p:nvPr/>
          </p:nvGrpSpPr>
          <p:grpSpPr>
            <a:xfrm>
              <a:off x="5257798" y="3824972"/>
              <a:ext cx="2247321" cy="791642"/>
              <a:chOff x="3067048" y="1905649"/>
              <a:chExt cx="2859321" cy="1099548"/>
            </a:xfrm>
            <a:effectLst>
              <a:outerShdw blurRad="127000" dist="76200" dir="2700000" algn="br">
                <a:srgbClr val="000000">
                  <a:alpha val="43000"/>
                </a:srgbClr>
              </a:outerShdw>
            </a:effectLst>
          </p:grpSpPr>
          <p:sp>
            <p:nvSpPr>
              <p:cNvPr id="40" name="Trapèze 39"/>
              <p:cNvSpPr/>
              <p:nvPr/>
            </p:nvSpPr>
            <p:spPr>
              <a:xfrm rot="5400000" flipH="1">
                <a:off x="3597980" y="2147068"/>
                <a:ext cx="848464" cy="605863"/>
              </a:xfrm>
              <a:prstGeom prst="trapezoid">
                <a:avLst>
                  <a:gd name="adj" fmla="val 1375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1" name="Trapèze 40"/>
              <p:cNvSpPr/>
              <p:nvPr/>
            </p:nvSpPr>
            <p:spPr>
              <a:xfrm rot="5400000" flipH="1">
                <a:off x="2856206" y="2116491"/>
                <a:ext cx="1099548" cy="677864"/>
              </a:xfrm>
              <a:prstGeom prst="trapezoid">
                <a:avLst>
                  <a:gd name="adj" fmla="val 13759"/>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2" name="Trapèze 41"/>
              <p:cNvSpPr/>
              <p:nvPr/>
            </p:nvSpPr>
            <p:spPr>
              <a:xfrm rot="5400000" flipH="1">
                <a:off x="4282243" y="2163967"/>
                <a:ext cx="668464" cy="569863"/>
              </a:xfrm>
              <a:prstGeom prst="trapezoid">
                <a:avLst>
                  <a:gd name="adj" fmla="val 13759"/>
                </a:avLst>
              </a:prstGeom>
              <a:solidFill>
                <a:srgbClr val="C050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3" name="Trapèze 42"/>
              <p:cNvSpPr/>
              <p:nvPr/>
            </p:nvSpPr>
            <p:spPr>
              <a:xfrm rot="5400000" flipH="1">
                <a:off x="4940006" y="2163599"/>
                <a:ext cx="488464" cy="569863"/>
              </a:xfrm>
              <a:prstGeom prst="trapezoid">
                <a:avLst>
                  <a:gd name="adj" fmla="val 1375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4" name="Trapèze 43"/>
              <p:cNvSpPr/>
              <p:nvPr/>
            </p:nvSpPr>
            <p:spPr>
              <a:xfrm rot="5400000" flipH="1">
                <a:off x="5523207" y="2221799"/>
                <a:ext cx="344462" cy="461863"/>
              </a:xfrm>
              <a:prstGeom prst="trapezoid">
                <a:avLst>
                  <a:gd name="adj" fmla="val 13759"/>
                </a:avLst>
              </a:prstGeom>
              <a:solidFill>
                <a:srgbClr val="C050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grpSp>
      </p:grpSp>
      <p:sp>
        <p:nvSpPr>
          <p:cNvPr id="45" name="Line 146"/>
          <p:cNvSpPr>
            <a:spLocks noChangeShapeType="1"/>
          </p:cNvSpPr>
          <p:nvPr/>
        </p:nvSpPr>
        <p:spPr bwMode="auto">
          <a:xfrm flipH="1" flipV="1">
            <a:off x="1027112" y="2076449"/>
            <a:ext cx="7031037" cy="12699"/>
          </a:xfrm>
          <a:prstGeom prst="line">
            <a:avLst/>
          </a:prstGeom>
          <a:noFill/>
          <a:ln w="28575" cmpd="sng">
            <a:solidFill>
              <a:schemeClr val="accent2"/>
            </a:solidFill>
            <a:round/>
            <a:headEnd type="none"/>
            <a:tailEnd type="arrow" w="med" len="med"/>
          </a:ln>
        </p:spPr>
        <p:txBody>
          <a:bodyPr>
            <a:prstTxWarp prst="textNoShape">
              <a:avLst/>
            </a:prstTxWarp>
          </a:bodyPr>
          <a:lstStyle/>
          <a:p>
            <a:endParaRPr lang="fr-FR" dirty="0"/>
          </a:p>
        </p:txBody>
      </p:sp>
      <p:sp>
        <p:nvSpPr>
          <p:cNvPr id="46" name="Line 147"/>
          <p:cNvSpPr>
            <a:spLocks noChangeShapeType="1"/>
          </p:cNvSpPr>
          <p:nvPr/>
        </p:nvSpPr>
        <p:spPr bwMode="auto">
          <a:xfrm flipV="1">
            <a:off x="1001713" y="4195762"/>
            <a:ext cx="1195387" cy="19420"/>
          </a:xfrm>
          <a:prstGeom prst="line">
            <a:avLst/>
          </a:prstGeom>
          <a:noFill/>
          <a:ln w="28575" cmpd="sng">
            <a:solidFill>
              <a:schemeClr val="accent2"/>
            </a:solidFill>
            <a:round/>
            <a:headEnd type="none"/>
            <a:tailEnd type="arrow" w="med" len="med"/>
          </a:ln>
        </p:spPr>
        <p:txBody>
          <a:bodyPr>
            <a:prstTxWarp prst="textNoShape">
              <a:avLst/>
            </a:prstTxWarp>
          </a:bodyPr>
          <a:lstStyle/>
          <a:p>
            <a:endParaRPr lang="fr-FR" dirty="0"/>
          </a:p>
        </p:txBody>
      </p:sp>
      <p:sp>
        <p:nvSpPr>
          <p:cNvPr id="47" name="Freeform 148"/>
          <p:cNvSpPr>
            <a:spLocks/>
          </p:cNvSpPr>
          <p:nvPr/>
        </p:nvSpPr>
        <p:spPr bwMode="auto">
          <a:xfrm>
            <a:off x="8070850" y="2076450"/>
            <a:ext cx="350838" cy="2108200"/>
          </a:xfrm>
          <a:custGeom>
            <a:avLst/>
            <a:gdLst>
              <a:gd name="T0" fmla="*/ 0 w 221"/>
              <a:gd name="T1" fmla="*/ 1328 h 1328"/>
              <a:gd name="T2" fmla="*/ 132 w 221"/>
              <a:gd name="T3" fmla="*/ 1248 h 1328"/>
              <a:gd name="T4" fmla="*/ 208 w 221"/>
              <a:gd name="T5" fmla="*/ 1036 h 1328"/>
              <a:gd name="T6" fmla="*/ 208 w 221"/>
              <a:gd name="T7" fmla="*/ 364 h 1328"/>
              <a:gd name="T8" fmla="*/ 188 w 221"/>
              <a:gd name="T9" fmla="*/ 76 h 1328"/>
              <a:gd name="T10" fmla="*/ 12 w 221"/>
              <a:gd name="T11" fmla="*/ 0 h 1328"/>
              <a:gd name="T12" fmla="*/ 0 60000 65536"/>
              <a:gd name="T13" fmla="*/ 0 60000 65536"/>
              <a:gd name="T14" fmla="*/ 0 60000 65536"/>
              <a:gd name="T15" fmla="*/ 0 60000 65536"/>
              <a:gd name="T16" fmla="*/ 0 60000 65536"/>
              <a:gd name="T17" fmla="*/ 0 60000 65536"/>
              <a:gd name="T18" fmla="*/ 0 w 221"/>
              <a:gd name="T19" fmla="*/ 0 h 1328"/>
              <a:gd name="T20" fmla="*/ 221 w 221"/>
              <a:gd name="T21" fmla="*/ 1328 h 1328"/>
            </a:gdLst>
            <a:ahLst/>
            <a:cxnLst>
              <a:cxn ang="T12">
                <a:pos x="T0" y="T1"/>
              </a:cxn>
              <a:cxn ang="T13">
                <a:pos x="T2" y="T3"/>
              </a:cxn>
              <a:cxn ang="T14">
                <a:pos x="T4" y="T5"/>
              </a:cxn>
              <a:cxn ang="T15">
                <a:pos x="T6" y="T7"/>
              </a:cxn>
              <a:cxn ang="T16">
                <a:pos x="T8" y="T9"/>
              </a:cxn>
              <a:cxn ang="T17">
                <a:pos x="T10" y="T11"/>
              </a:cxn>
            </a:cxnLst>
            <a:rect l="T18" t="T19" r="T20" b="T21"/>
            <a:pathLst>
              <a:path w="221" h="1328">
                <a:moveTo>
                  <a:pt x="0" y="1328"/>
                </a:moveTo>
                <a:cubicBezTo>
                  <a:pt x="22" y="1315"/>
                  <a:pt x="97" y="1297"/>
                  <a:pt x="132" y="1248"/>
                </a:cubicBezTo>
                <a:cubicBezTo>
                  <a:pt x="167" y="1199"/>
                  <a:pt x="195" y="1183"/>
                  <a:pt x="208" y="1036"/>
                </a:cubicBezTo>
                <a:lnTo>
                  <a:pt x="208" y="364"/>
                </a:lnTo>
                <a:cubicBezTo>
                  <a:pt x="205" y="204"/>
                  <a:pt x="221" y="137"/>
                  <a:pt x="188" y="76"/>
                </a:cubicBezTo>
                <a:cubicBezTo>
                  <a:pt x="155" y="15"/>
                  <a:pt x="49" y="16"/>
                  <a:pt x="12" y="0"/>
                </a:cubicBezTo>
              </a:path>
            </a:pathLst>
          </a:custGeom>
          <a:noFill/>
          <a:ln w="28575" cmpd="sng">
            <a:solidFill>
              <a:schemeClr val="accent2"/>
            </a:solidFill>
            <a:round/>
            <a:headEnd type="none"/>
            <a:tailEnd type="arrow" w="med" len="med"/>
          </a:ln>
        </p:spPr>
        <p:txBody>
          <a:bodyPr>
            <a:prstTxWarp prst="textNoShape">
              <a:avLst/>
            </a:prstTxWarp>
          </a:bodyPr>
          <a:lstStyle/>
          <a:p>
            <a:endParaRPr lang="fr-FR" dirty="0"/>
          </a:p>
        </p:txBody>
      </p:sp>
      <p:sp>
        <p:nvSpPr>
          <p:cNvPr id="48" name="Freeform 149"/>
          <p:cNvSpPr>
            <a:spLocks/>
          </p:cNvSpPr>
          <p:nvPr/>
        </p:nvSpPr>
        <p:spPr bwMode="auto">
          <a:xfrm>
            <a:off x="631825" y="2089150"/>
            <a:ext cx="384175" cy="2133600"/>
          </a:xfrm>
          <a:custGeom>
            <a:avLst/>
            <a:gdLst>
              <a:gd name="T0" fmla="*/ 242 w 242"/>
              <a:gd name="T1" fmla="*/ 0 h 1344"/>
              <a:gd name="T2" fmla="*/ 38 w 242"/>
              <a:gd name="T3" fmla="*/ 60 h 1344"/>
              <a:gd name="T4" fmla="*/ 14 w 242"/>
              <a:gd name="T5" fmla="*/ 308 h 1344"/>
              <a:gd name="T6" fmla="*/ 14 w 242"/>
              <a:gd name="T7" fmla="*/ 1072 h 1344"/>
              <a:gd name="T8" fmla="*/ 46 w 242"/>
              <a:gd name="T9" fmla="*/ 1284 h 1344"/>
              <a:gd name="T10" fmla="*/ 227 w 242"/>
              <a:gd name="T11" fmla="*/ 1344 h 1344"/>
              <a:gd name="T12" fmla="*/ 0 60000 65536"/>
              <a:gd name="T13" fmla="*/ 0 60000 65536"/>
              <a:gd name="T14" fmla="*/ 0 60000 65536"/>
              <a:gd name="T15" fmla="*/ 0 60000 65536"/>
              <a:gd name="T16" fmla="*/ 0 60000 65536"/>
              <a:gd name="T17" fmla="*/ 0 60000 65536"/>
              <a:gd name="T18" fmla="*/ 0 w 242"/>
              <a:gd name="T19" fmla="*/ 0 h 1344"/>
              <a:gd name="T20" fmla="*/ 242 w 242"/>
              <a:gd name="T21" fmla="*/ 1344 h 1344"/>
            </a:gdLst>
            <a:ahLst/>
            <a:cxnLst>
              <a:cxn ang="T12">
                <a:pos x="T0" y="T1"/>
              </a:cxn>
              <a:cxn ang="T13">
                <a:pos x="T2" y="T3"/>
              </a:cxn>
              <a:cxn ang="T14">
                <a:pos x="T4" y="T5"/>
              </a:cxn>
              <a:cxn ang="T15">
                <a:pos x="T6" y="T7"/>
              </a:cxn>
              <a:cxn ang="T16">
                <a:pos x="T8" y="T9"/>
              </a:cxn>
              <a:cxn ang="T17">
                <a:pos x="T10" y="T11"/>
              </a:cxn>
            </a:cxnLst>
            <a:rect l="T18" t="T19" r="T20" b="T21"/>
            <a:pathLst>
              <a:path w="242" h="1344">
                <a:moveTo>
                  <a:pt x="242" y="0"/>
                </a:moveTo>
                <a:cubicBezTo>
                  <a:pt x="208" y="10"/>
                  <a:pt x="76" y="9"/>
                  <a:pt x="38" y="60"/>
                </a:cubicBezTo>
                <a:cubicBezTo>
                  <a:pt x="0" y="111"/>
                  <a:pt x="18" y="139"/>
                  <a:pt x="14" y="308"/>
                </a:cubicBezTo>
                <a:lnTo>
                  <a:pt x="14" y="1072"/>
                </a:lnTo>
                <a:cubicBezTo>
                  <a:pt x="19" y="1235"/>
                  <a:pt x="10" y="1239"/>
                  <a:pt x="46" y="1284"/>
                </a:cubicBezTo>
                <a:cubicBezTo>
                  <a:pt x="82" y="1329"/>
                  <a:pt x="189" y="1331"/>
                  <a:pt x="227" y="1344"/>
                </a:cubicBezTo>
              </a:path>
            </a:pathLst>
          </a:custGeom>
          <a:noFill/>
          <a:ln w="28575" cmpd="sng">
            <a:solidFill>
              <a:schemeClr val="accent2"/>
            </a:solidFill>
            <a:round/>
            <a:headEnd type="none"/>
            <a:tailEnd type="arrow" w="med" len="med"/>
          </a:ln>
        </p:spPr>
        <p:txBody>
          <a:bodyPr>
            <a:prstTxWarp prst="textNoShape">
              <a:avLst/>
            </a:prstTxWarp>
          </a:bodyPr>
          <a:lstStyle/>
          <a:p>
            <a:endParaRPr lang="fr-FR" dirty="0"/>
          </a:p>
        </p:txBody>
      </p:sp>
      <p:sp>
        <p:nvSpPr>
          <p:cNvPr id="49" name="Line 150"/>
          <p:cNvSpPr>
            <a:spLocks noChangeShapeType="1"/>
          </p:cNvSpPr>
          <p:nvPr/>
        </p:nvSpPr>
        <p:spPr bwMode="auto">
          <a:xfrm flipV="1">
            <a:off x="2560750" y="4185258"/>
            <a:ext cx="5483112" cy="10504"/>
          </a:xfrm>
          <a:prstGeom prst="line">
            <a:avLst/>
          </a:prstGeom>
          <a:noFill/>
          <a:ln w="28575" cmpd="sng">
            <a:solidFill>
              <a:schemeClr val="accent2"/>
            </a:solidFill>
            <a:round/>
            <a:headEnd type="none"/>
            <a:tailEnd type="arrow" w="med" len="med"/>
          </a:ln>
        </p:spPr>
        <p:txBody>
          <a:bodyPr>
            <a:prstTxWarp prst="textNoShape">
              <a:avLst/>
            </a:prstTxWarp>
          </a:bodyPr>
          <a:lstStyle/>
          <a:p>
            <a:endParaRPr lang="fr-FR" dirty="0"/>
          </a:p>
        </p:txBody>
      </p:sp>
      <p:sp>
        <p:nvSpPr>
          <p:cNvPr id="27" name="AutoShape 179"/>
          <p:cNvSpPr>
            <a:spLocks noChangeArrowheads="1"/>
          </p:cNvSpPr>
          <p:nvPr/>
        </p:nvSpPr>
        <p:spPr bwMode="auto">
          <a:xfrm>
            <a:off x="2949574" y="5968206"/>
            <a:ext cx="3235324" cy="340519"/>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wrap="square">
            <a:prstTxWarp prst="textNoShape">
              <a:avLst/>
            </a:prstTxWarp>
            <a:spAutoFit/>
          </a:bodyPr>
          <a:lstStyle/>
          <a:p>
            <a:pPr algn="ctr">
              <a:spcBef>
                <a:spcPct val="50000"/>
              </a:spcBef>
            </a:pPr>
            <a:r>
              <a:rPr lang="fr-FR" sz="1400" dirty="0">
                <a:solidFill>
                  <a:schemeClr val="bg1"/>
                </a:solidFill>
                <a:latin typeface="Trebuchet MS"/>
                <a:cs typeface="Trebuchet MS"/>
              </a:rPr>
              <a:t>Au parking</a:t>
            </a:r>
            <a:r>
              <a:rPr lang="fr-FR" sz="1400" dirty="0" smtClean="0">
                <a:solidFill>
                  <a:schemeClr val="bg1"/>
                </a:solidFill>
                <a:latin typeface="Trebuchet MS"/>
                <a:cs typeface="Trebuchet MS"/>
              </a:rPr>
              <a:t>, pour </a:t>
            </a:r>
            <a:r>
              <a:rPr lang="fr-FR" sz="1400" dirty="0">
                <a:solidFill>
                  <a:schemeClr val="bg1"/>
                </a:solidFill>
                <a:latin typeface="Trebuchet MS"/>
                <a:cs typeface="Trebuchet MS"/>
              </a:rPr>
              <a:t>rouler</a:t>
            </a:r>
          </a:p>
        </p:txBody>
      </p:sp>
      <p:sp>
        <p:nvSpPr>
          <p:cNvPr id="28" name="AutoShape 180"/>
          <p:cNvSpPr>
            <a:spLocks noChangeArrowheads="1"/>
          </p:cNvSpPr>
          <p:nvPr/>
        </p:nvSpPr>
        <p:spPr bwMode="auto">
          <a:xfrm>
            <a:off x="2949574" y="5968206"/>
            <a:ext cx="3235324" cy="340519"/>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wrap="square">
            <a:prstTxWarp prst="textNoShape">
              <a:avLst/>
            </a:prstTxWarp>
            <a:spAutoFit/>
          </a:bodyPr>
          <a:lstStyle/>
          <a:p>
            <a:pPr algn="ctr">
              <a:spcBef>
                <a:spcPct val="50000"/>
              </a:spcBef>
            </a:pPr>
            <a:r>
              <a:rPr lang="fr-FR" sz="1400" dirty="0">
                <a:solidFill>
                  <a:schemeClr val="bg1"/>
                </a:solidFill>
                <a:latin typeface="Trebuchet MS"/>
                <a:cs typeface="Trebuchet MS"/>
              </a:rPr>
              <a:t>Au point d’arrêt …</a:t>
            </a:r>
          </a:p>
        </p:txBody>
      </p:sp>
      <p:sp>
        <p:nvSpPr>
          <p:cNvPr id="31" name="AutoShape 181"/>
          <p:cNvSpPr>
            <a:spLocks noChangeArrowheads="1"/>
          </p:cNvSpPr>
          <p:nvPr/>
        </p:nvSpPr>
        <p:spPr bwMode="auto">
          <a:xfrm>
            <a:off x="2949574" y="6000750"/>
            <a:ext cx="3235324" cy="340519"/>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wrap="square">
            <a:prstTxWarp prst="textNoShape">
              <a:avLst/>
            </a:prstTxWarp>
            <a:spAutoFit/>
          </a:bodyPr>
          <a:lstStyle/>
          <a:p>
            <a:pPr algn="ctr">
              <a:spcBef>
                <a:spcPct val="50000"/>
              </a:spcBef>
            </a:pPr>
            <a:r>
              <a:rPr lang="fr-FR" sz="1400" dirty="0">
                <a:solidFill>
                  <a:schemeClr val="bg1"/>
                </a:solidFill>
                <a:latin typeface="Trebuchet MS"/>
                <a:cs typeface="Trebuchet MS"/>
              </a:rPr>
              <a:t>Alignement et décollage</a:t>
            </a:r>
          </a:p>
        </p:txBody>
      </p:sp>
      <p:sp>
        <p:nvSpPr>
          <p:cNvPr id="32" name="AutoShape 182"/>
          <p:cNvSpPr>
            <a:spLocks noChangeArrowheads="1"/>
          </p:cNvSpPr>
          <p:nvPr/>
        </p:nvSpPr>
        <p:spPr bwMode="auto">
          <a:xfrm>
            <a:off x="2949574" y="5968206"/>
            <a:ext cx="3235324" cy="340519"/>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wrap="square">
            <a:prstTxWarp prst="textNoShape">
              <a:avLst/>
            </a:prstTxWarp>
            <a:spAutoFit/>
          </a:bodyPr>
          <a:lstStyle/>
          <a:p>
            <a:pPr algn="ctr">
              <a:spcBef>
                <a:spcPct val="50000"/>
              </a:spcBef>
            </a:pPr>
            <a:r>
              <a:rPr lang="fr-FR" sz="1400" dirty="0">
                <a:solidFill>
                  <a:schemeClr val="bg1"/>
                </a:solidFill>
                <a:latin typeface="Trebuchet MS"/>
                <a:cs typeface="Trebuchet MS"/>
              </a:rPr>
              <a:t>Montée initiale</a:t>
            </a:r>
          </a:p>
        </p:txBody>
      </p:sp>
      <p:sp>
        <p:nvSpPr>
          <p:cNvPr id="33" name="AutoShape 183"/>
          <p:cNvSpPr>
            <a:spLocks noChangeArrowheads="1"/>
          </p:cNvSpPr>
          <p:nvPr/>
        </p:nvSpPr>
        <p:spPr bwMode="auto">
          <a:xfrm>
            <a:off x="2949572" y="5968206"/>
            <a:ext cx="3235325" cy="340519"/>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wrap="square">
            <a:prstTxWarp prst="textNoShape">
              <a:avLst/>
            </a:prstTxWarp>
            <a:spAutoFit/>
          </a:bodyPr>
          <a:lstStyle/>
          <a:p>
            <a:pPr algn="ctr">
              <a:spcBef>
                <a:spcPct val="50000"/>
              </a:spcBef>
            </a:pPr>
            <a:r>
              <a:rPr lang="fr-FR" sz="1400" dirty="0">
                <a:solidFill>
                  <a:schemeClr val="bg1"/>
                </a:solidFill>
                <a:latin typeface="Trebuchet MS"/>
                <a:cs typeface="Trebuchet MS"/>
              </a:rPr>
              <a:t>Vent traversier</a:t>
            </a:r>
          </a:p>
        </p:txBody>
      </p:sp>
      <p:sp>
        <p:nvSpPr>
          <p:cNvPr id="34" name="AutoShape 184"/>
          <p:cNvSpPr>
            <a:spLocks noChangeArrowheads="1"/>
          </p:cNvSpPr>
          <p:nvPr/>
        </p:nvSpPr>
        <p:spPr bwMode="auto">
          <a:xfrm>
            <a:off x="2949572" y="5968206"/>
            <a:ext cx="3235325" cy="340519"/>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wrap="square">
            <a:prstTxWarp prst="textNoShape">
              <a:avLst/>
            </a:prstTxWarp>
            <a:spAutoFit/>
          </a:bodyPr>
          <a:lstStyle/>
          <a:p>
            <a:pPr algn="ctr">
              <a:spcBef>
                <a:spcPct val="50000"/>
              </a:spcBef>
            </a:pPr>
            <a:r>
              <a:rPr lang="fr-FR" sz="1400" dirty="0">
                <a:solidFill>
                  <a:schemeClr val="bg1"/>
                </a:solidFill>
                <a:latin typeface="Trebuchet MS"/>
                <a:cs typeface="Trebuchet MS"/>
              </a:rPr>
              <a:t>Vent arrière</a:t>
            </a:r>
          </a:p>
        </p:txBody>
      </p:sp>
      <p:sp>
        <p:nvSpPr>
          <p:cNvPr id="35" name="AutoShape 185"/>
          <p:cNvSpPr>
            <a:spLocks noChangeArrowheads="1"/>
          </p:cNvSpPr>
          <p:nvPr/>
        </p:nvSpPr>
        <p:spPr bwMode="auto">
          <a:xfrm>
            <a:off x="2954337" y="6000750"/>
            <a:ext cx="3235325" cy="340519"/>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wrap="square">
            <a:prstTxWarp prst="textNoShape">
              <a:avLst/>
            </a:prstTxWarp>
            <a:spAutoFit/>
          </a:bodyPr>
          <a:lstStyle/>
          <a:p>
            <a:pPr algn="ctr">
              <a:spcBef>
                <a:spcPct val="50000"/>
              </a:spcBef>
            </a:pPr>
            <a:r>
              <a:rPr lang="fr-FR" sz="1400" dirty="0">
                <a:solidFill>
                  <a:schemeClr val="bg1"/>
                </a:solidFill>
                <a:latin typeface="Trebuchet MS"/>
                <a:cs typeface="Trebuchet MS"/>
              </a:rPr>
              <a:t>Etape de base</a:t>
            </a:r>
          </a:p>
        </p:txBody>
      </p:sp>
      <p:sp>
        <p:nvSpPr>
          <p:cNvPr id="36" name="AutoShape 186"/>
          <p:cNvSpPr>
            <a:spLocks noChangeArrowheads="1"/>
          </p:cNvSpPr>
          <p:nvPr/>
        </p:nvSpPr>
        <p:spPr bwMode="auto">
          <a:xfrm>
            <a:off x="2949572" y="6000750"/>
            <a:ext cx="3235325" cy="340519"/>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wrap="square">
            <a:prstTxWarp prst="textNoShape">
              <a:avLst/>
            </a:prstTxWarp>
            <a:spAutoFit/>
          </a:bodyPr>
          <a:lstStyle/>
          <a:p>
            <a:pPr algn="ctr">
              <a:spcBef>
                <a:spcPct val="50000"/>
              </a:spcBef>
            </a:pPr>
            <a:r>
              <a:rPr lang="fr-FR" sz="1400" dirty="0">
                <a:solidFill>
                  <a:schemeClr val="bg1"/>
                </a:solidFill>
                <a:latin typeface="Trebuchet MS"/>
                <a:cs typeface="Trebuchet MS"/>
              </a:rPr>
              <a:t>Dernier virage</a:t>
            </a:r>
          </a:p>
        </p:txBody>
      </p:sp>
      <p:sp>
        <p:nvSpPr>
          <p:cNvPr id="37" name="AutoShape 187"/>
          <p:cNvSpPr>
            <a:spLocks noChangeArrowheads="1"/>
          </p:cNvSpPr>
          <p:nvPr/>
        </p:nvSpPr>
        <p:spPr bwMode="auto">
          <a:xfrm>
            <a:off x="2949572" y="6007100"/>
            <a:ext cx="3235325" cy="340519"/>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wrap="square">
            <a:prstTxWarp prst="textNoShape">
              <a:avLst/>
            </a:prstTxWarp>
            <a:spAutoFit/>
          </a:bodyPr>
          <a:lstStyle/>
          <a:p>
            <a:pPr algn="ctr">
              <a:spcBef>
                <a:spcPct val="50000"/>
              </a:spcBef>
            </a:pPr>
            <a:r>
              <a:rPr lang="fr-FR" sz="1400" dirty="0">
                <a:solidFill>
                  <a:schemeClr val="bg1"/>
                </a:solidFill>
                <a:latin typeface="Trebuchet MS"/>
                <a:cs typeface="Trebuchet MS"/>
              </a:rPr>
              <a:t>Finale</a:t>
            </a:r>
          </a:p>
        </p:txBody>
      </p:sp>
      <p:sp>
        <p:nvSpPr>
          <p:cNvPr id="50" name="AutoShape 188"/>
          <p:cNvSpPr>
            <a:spLocks noChangeArrowheads="1"/>
          </p:cNvSpPr>
          <p:nvPr/>
        </p:nvSpPr>
        <p:spPr bwMode="auto">
          <a:xfrm>
            <a:off x="2949572" y="6007100"/>
            <a:ext cx="3235325" cy="340519"/>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wrap="square">
            <a:prstTxWarp prst="textNoShape">
              <a:avLst/>
            </a:prstTxWarp>
            <a:spAutoFit/>
          </a:bodyPr>
          <a:lstStyle/>
          <a:p>
            <a:pPr algn="ctr">
              <a:spcBef>
                <a:spcPct val="50000"/>
              </a:spcBef>
            </a:pPr>
            <a:r>
              <a:rPr lang="fr-FR" sz="1400" dirty="0">
                <a:solidFill>
                  <a:schemeClr val="bg1"/>
                </a:solidFill>
                <a:latin typeface="Trebuchet MS"/>
                <a:cs typeface="Trebuchet MS"/>
              </a:rPr>
              <a:t>Piste dégagée</a:t>
            </a:r>
          </a:p>
        </p:txBody>
      </p:sp>
      <p:sp>
        <p:nvSpPr>
          <p:cNvPr id="51" name="AutoShape 189"/>
          <p:cNvSpPr>
            <a:spLocks noChangeArrowheads="1"/>
          </p:cNvSpPr>
          <p:nvPr/>
        </p:nvSpPr>
        <p:spPr bwMode="auto">
          <a:xfrm>
            <a:off x="2949572" y="6007100"/>
            <a:ext cx="3235325" cy="340519"/>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wrap="square">
            <a:prstTxWarp prst="textNoShape">
              <a:avLst/>
            </a:prstTxWarp>
            <a:spAutoFit/>
          </a:bodyPr>
          <a:lstStyle/>
          <a:p>
            <a:pPr algn="ctr">
              <a:spcBef>
                <a:spcPct val="50000"/>
              </a:spcBef>
            </a:pPr>
            <a:r>
              <a:rPr lang="fr-FR" sz="1400" dirty="0">
                <a:solidFill>
                  <a:schemeClr val="bg1"/>
                </a:solidFill>
                <a:latin typeface="Trebuchet MS"/>
                <a:cs typeface="Trebuchet MS"/>
              </a:rPr>
              <a:t>Au parking, pour </a:t>
            </a:r>
            <a:r>
              <a:rPr lang="fr-FR" sz="1400" dirty="0" smtClean="0">
                <a:solidFill>
                  <a:schemeClr val="bg1"/>
                </a:solidFill>
                <a:latin typeface="Trebuchet MS"/>
                <a:cs typeface="Trebuchet MS"/>
              </a:rPr>
              <a:t>quitter</a:t>
            </a:r>
            <a:endParaRPr lang="fr-FR" sz="1400" dirty="0">
              <a:solidFill>
                <a:schemeClr val="bg1"/>
              </a:solidFill>
              <a:latin typeface="Trebuchet MS"/>
              <a:cs typeface="Trebuchet MS"/>
            </a:endParaRPr>
          </a:p>
        </p:txBody>
      </p:sp>
      <p:sp>
        <p:nvSpPr>
          <p:cNvPr id="52" name="Oval 21"/>
          <p:cNvSpPr>
            <a:spLocks noChangeAspect="1" noChangeArrowheads="1"/>
          </p:cNvSpPr>
          <p:nvPr/>
        </p:nvSpPr>
        <p:spPr bwMode="auto">
          <a:xfrm>
            <a:off x="4110459" y="4872366"/>
            <a:ext cx="316159" cy="305369"/>
          </a:xfrm>
          <a:prstGeom prst="ellipse">
            <a:avLst/>
          </a:prstGeom>
          <a:ln>
            <a:headEnd/>
            <a:tailEn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lIns="12700" tIns="12700" rIns="12700" bIns="12700" anchor="ctr">
            <a:prstTxWarp prst="textNoShape">
              <a:avLst/>
            </a:prstTxWarp>
          </a:bodyPr>
          <a:lstStyle/>
          <a:p>
            <a:pPr algn="ctr"/>
            <a:r>
              <a:rPr lang="fr-FR" sz="1200" b="1" dirty="0">
                <a:latin typeface="Comic Sans MS" charset="0"/>
              </a:rPr>
              <a:t>1</a:t>
            </a:r>
            <a:endParaRPr lang="fr-FR" sz="1600" dirty="0"/>
          </a:p>
        </p:txBody>
      </p:sp>
      <p:sp>
        <p:nvSpPr>
          <p:cNvPr id="53" name="Oval 22"/>
          <p:cNvSpPr>
            <a:spLocks noChangeAspect="1" noChangeArrowheads="1"/>
          </p:cNvSpPr>
          <p:nvPr/>
        </p:nvSpPr>
        <p:spPr bwMode="auto">
          <a:xfrm>
            <a:off x="8263608" y="2924648"/>
            <a:ext cx="316159" cy="305369"/>
          </a:xfrm>
          <a:prstGeom prst="ellipse">
            <a:avLst/>
          </a:prstGeom>
          <a:ln>
            <a:headEnd/>
            <a:tailEn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lIns="12700" tIns="12700" rIns="12700" bIns="12700" anchor="ctr">
            <a:prstTxWarp prst="textNoShape">
              <a:avLst/>
            </a:prstTxWarp>
          </a:bodyPr>
          <a:lstStyle/>
          <a:p>
            <a:pPr algn="ctr"/>
            <a:r>
              <a:rPr lang="fr-FR" sz="1200" b="1" dirty="0">
                <a:latin typeface="Comic Sans MS" charset="0"/>
              </a:rPr>
              <a:t>5</a:t>
            </a:r>
            <a:endParaRPr lang="fr-FR" sz="1600" dirty="0"/>
          </a:p>
        </p:txBody>
      </p:sp>
      <p:sp>
        <p:nvSpPr>
          <p:cNvPr id="54" name="Oval 23"/>
          <p:cNvSpPr>
            <a:spLocks noChangeAspect="1" noChangeArrowheads="1"/>
          </p:cNvSpPr>
          <p:nvPr/>
        </p:nvSpPr>
        <p:spPr bwMode="auto">
          <a:xfrm>
            <a:off x="7265741" y="4043617"/>
            <a:ext cx="316159" cy="304289"/>
          </a:xfrm>
          <a:prstGeom prst="ellipse">
            <a:avLst/>
          </a:prstGeom>
          <a:ln>
            <a:headEnd/>
            <a:tailEn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lIns="12700" tIns="12700" rIns="12700" bIns="12700" anchor="ctr">
            <a:prstTxWarp prst="textNoShape">
              <a:avLst/>
            </a:prstTxWarp>
          </a:bodyPr>
          <a:lstStyle/>
          <a:p>
            <a:pPr algn="ctr"/>
            <a:r>
              <a:rPr lang="fr-FR" sz="1200" b="1" dirty="0">
                <a:latin typeface="Comic Sans MS" charset="0"/>
              </a:rPr>
              <a:t>4</a:t>
            </a:r>
            <a:endParaRPr lang="fr-FR" sz="1600" dirty="0"/>
          </a:p>
        </p:txBody>
      </p:sp>
      <p:sp>
        <p:nvSpPr>
          <p:cNvPr id="55" name="Oval 24"/>
          <p:cNvSpPr>
            <a:spLocks noChangeAspect="1" noChangeArrowheads="1"/>
          </p:cNvSpPr>
          <p:nvPr/>
        </p:nvSpPr>
        <p:spPr bwMode="auto">
          <a:xfrm>
            <a:off x="2402670" y="4005813"/>
            <a:ext cx="316159" cy="305369"/>
          </a:xfrm>
          <a:prstGeom prst="ellipse">
            <a:avLst/>
          </a:prstGeom>
          <a:ln>
            <a:headEnd/>
            <a:tailEn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lIns="12700" tIns="12700" rIns="12700" bIns="12700" anchor="ctr">
            <a:prstTxWarp prst="textNoShape">
              <a:avLst/>
            </a:prstTxWarp>
          </a:bodyPr>
          <a:lstStyle/>
          <a:p>
            <a:pPr algn="ctr"/>
            <a:r>
              <a:rPr lang="fr-FR" sz="1200" b="1" dirty="0">
                <a:latin typeface="Comic Sans MS" charset="0"/>
              </a:rPr>
              <a:t>3</a:t>
            </a:r>
            <a:endParaRPr lang="fr-FR" sz="1600" dirty="0"/>
          </a:p>
        </p:txBody>
      </p:sp>
      <p:sp>
        <p:nvSpPr>
          <p:cNvPr id="56" name="Oval 25"/>
          <p:cNvSpPr>
            <a:spLocks noChangeAspect="1" noChangeArrowheads="1"/>
          </p:cNvSpPr>
          <p:nvPr/>
        </p:nvSpPr>
        <p:spPr bwMode="auto">
          <a:xfrm>
            <a:off x="1550741" y="4688654"/>
            <a:ext cx="316159" cy="304289"/>
          </a:xfrm>
          <a:prstGeom prst="ellipse">
            <a:avLst/>
          </a:prstGeom>
          <a:ln>
            <a:headEnd/>
            <a:tailEn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lIns="12700" tIns="12700" rIns="12700" bIns="12700" anchor="ctr">
            <a:prstTxWarp prst="textNoShape">
              <a:avLst/>
            </a:prstTxWarp>
          </a:bodyPr>
          <a:lstStyle/>
          <a:p>
            <a:pPr algn="ctr"/>
            <a:r>
              <a:rPr lang="fr-FR" sz="1200" b="1" dirty="0">
                <a:latin typeface="Comic Sans MS" charset="0"/>
              </a:rPr>
              <a:t>2</a:t>
            </a:r>
            <a:endParaRPr lang="fr-FR" sz="1600" dirty="0"/>
          </a:p>
        </p:txBody>
      </p:sp>
      <p:sp>
        <p:nvSpPr>
          <p:cNvPr id="57" name="Oval 26"/>
          <p:cNvSpPr>
            <a:spLocks noChangeAspect="1" noChangeArrowheads="1"/>
          </p:cNvSpPr>
          <p:nvPr/>
        </p:nvSpPr>
        <p:spPr bwMode="auto">
          <a:xfrm>
            <a:off x="1234582" y="4038998"/>
            <a:ext cx="316159" cy="305369"/>
          </a:xfrm>
          <a:prstGeom prst="ellipse">
            <a:avLst/>
          </a:prstGeom>
          <a:ln>
            <a:headEnd/>
            <a:tailEn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lIns="12700" tIns="12700" rIns="12700" bIns="12700" anchor="ctr">
            <a:prstTxWarp prst="textNoShape">
              <a:avLst/>
            </a:prstTxWarp>
          </a:bodyPr>
          <a:lstStyle/>
          <a:p>
            <a:pPr algn="ctr"/>
            <a:r>
              <a:rPr lang="fr-FR" sz="1200" b="1" dirty="0">
                <a:latin typeface="Comic Sans MS" charset="0"/>
              </a:rPr>
              <a:t>9</a:t>
            </a:r>
            <a:endParaRPr lang="fr-FR" sz="1600" dirty="0"/>
          </a:p>
        </p:txBody>
      </p:sp>
      <p:sp>
        <p:nvSpPr>
          <p:cNvPr id="58" name="Oval 27"/>
          <p:cNvSpPr>
            <a:spLocks noChangeAspect="1" noChangeArrowheads="1"/>
          </p:cNvSpPr>
          <p:nvPr/>
        </p:nvSpPr>
        <p:spPr bwMode="auto">
          <a:xfrm>
            <a:off x="520029" y="3896490"/>
            <a:ext cx="316159" cy="304289"/>
          </a:xfrm>
          <a:prstGeom prst="ellipse">
            <a:avLst/>
          </a:prstGeom>
          <a:ln>
            <a:headEnd/>
            <a:tailEn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lIns="12700" tIns="12700" rIns="12700" bIns="12700" anchor="ctr">
            <a:prstTxWarp prst="textNoShape">
              <a:avLst/>
            </a:prstTxWarp>
          </a:bodyPr>
          <a:lstStyle/>
          <a:p>
            <a:pPr algn="ctr"/>
            <a:r>
              <a:rPr lang="fr-FR" sz="1200" b="1" dirty="0">
                <a:latin typeface="Comic Sans MS" charset="0"/>
              </a:rPr>
              <a:t>8</a:t>
            </a:r>
            <a:endParaRPr lang="fr-FR" sz="1600" dirty="0"/>
          </a:p>
        </p:txBody>
      </p:sp>
      <p:sp>
        <p:nvSpPr>
          <p:cNvPr id="59" name="Oval 28"/>
          <p:cNvSpPr>
            <a:spLocks noChangeAspect="1" noChangeArrowheads="1"/>
          </p:cNvSpPr>
          <p:nvPr/>
        </p:nvSpPr>
        <p:spPr bwMode="auto">
          <a:xfrm>
            <a:off x="520029" y="2924648"/>
            <a:ext cx="316159" cy="305369"/>
          </a:xfrm>
          <a:prstGeom prst="ellipse">
            <a:avLst/>
          </a:prstGeom>
          <a:ln>
            <a:headEnd/>
            <a:tailEn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lIns="12700" tIns="12700" rIns="12700" bIns="12700" anchor="ctr">
            <a:prstTxWarp prst="textNoShape">
              <a:avLst/>
            </a:prstTxWarp>
          </a:bodyPr>
          <a:lstStyle/>
          <a:p>
            <a:pPr algn="ctr"/>
            <a:r>
              <a:rPr lang="fr-FR" sz="1200" b="1" dirty="0">
                <a:latin typeface="Comic Sans MS" charset="0"/>
              </a:rPr>
              <a:t>7</a:t>
            </a:r>
            <a:endParaRPr lang="fr-FR" sz="1600" dirty="0"/>
          </a:p>
        </p:txBody>
      </p:sp>
      <p:sp>
        <p:nvSpPr>
          <p:cNvPr id="60" name="Oval 29"/>
          <p:cNvSpPr>
            <a:spLocks noChangeAspect="1" noChangeArrowheads="1"/>
          </p:cNvSpPr>
          <p:nvPr/>
        </p:nvSpPr>
        <p:spPr bwMode="auto">
          <a:xfrm>
            <a:off x="4401219" y="1905254"/>
            <a:ext cx="316158" cy="304289"/>
          </a:xfrm>
          <a:prstGeom prst="ellipse">
            <a:avLst/>
          </a:prstGeom>
          <a:ln>
            <a:headEnd/>
            <a:tailEn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lIns="12700" tIns="12700" rIns="12700" bIns="12700" anchor="ctr">
            <a:prstTxWarp prst="textNoShape">
              <a:avLst/>
            </a:prstTxWarp>
          </a:bodyPr>
          <a:lstStyle/>
          <a:p>
            <a:pPr algn="ctr"/>
            <a:r>
              <a:rPr lang="fr-FR" sz="1200" b="1" dirty="0">
                <a:latin typeface="Comic Sans MS" charset="0"/>
              </a:rPr>
              <a:t>6</a:t>
            </a:r>
            <a:endParaRPr lang="fr-FR" sz="1600" dirty="0"/>
          </a:p>
        </p:txBody>
      </p:sp>
      <p:sp>
        <p:nvSpPr>
          <p:cNvPr id="61" name="Oval 30"/>
          <p:cNvSpPr>
            <a:spLocks noChangeAspect="1" noChangeArrowheads="1"/>
          </p:cNvSpPr>
          <p:nvPr/>
        </p:nvSpPr>
        <p:spPr bwMode="auto">
          <a:xfrm>
            <a:off x="7221291" y="4688655"/>
            <a:ext cx="316158" cy="304289"/>
          </a:xfrm>
          <a:prstGeom prst="ellipse">
            <a:avLst/>
          </a:prstGeom>
          <a:ln>
            <a:headEnd/>
            <a:tailEn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lIns="12700" tIns="12700" rIns="12700" bIns="12700" anchor="ctr">
            <a:prstTxWarp prst="textNoShape">
              <a:avLst/>
            </a:prstTxWarp>
          </a:bodyPr>
          <a:lstStyle/>
          <a:p>
            <a:pPr algn="ctr"/>
            <a:r>
              <a:rPr lang="fr-FR" sz="1200" b="1" dirty="0">
                <a:latin typeface="Comic Sans MS" charset="0"/>
              </a:rPr>
              <a:t>10</a:t>
            </a:r>
            <a:endParaRPr lang="fr-FR" sz="1600" dirty="0"/>
          </a:p>
        </p:txBody>
      </p:sp>
      <p:sp>
        <p:nvSpPr>
          <p:cNvPr id="62" name="Oval 175"/>
          <p:cNvSpPr>
            <a:spLocks noChangeAspect="1" noChangeArrowheads="1"/>
          </p:cNvSpPr>
          <p:nvPr/>
        </p:nvSpPr>
        <p:spPr bwMode="auto">
          <a:xfrm>
            <a:off x="4694663" y="4875268"/>
            <a:ext cx="316158" cy="304289"/>
          </a:xfrm>
          <a:prstGeom prst="ellipse">
            <a:avLst/>
          </a:prstGeom>
          <a:ln>
            <a:headEnd/>
            <a:tailEn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lIns="12700" tIns="12700" rIns="12700" bIns="12700" anchor="ctr">
            <a:prstTxWarp prst="textNoShape">
              <a:avLst/>
            </a:prstTxWarp>
          </a:bodyPr>
          <a:lstStyle/>
          <a:p>
            <a:pPr algn="ctr"/>
            <a:r>
              <a:rPr lang="fr-FR" sz="1200" b="1" dirty="0">
                <a:latin typeface="Comic Sans MS" charset="0"/>
              </a:rPr>
              <a:t>11</a:t>
            </a:r>
            <a:endParaRPr lang="fr-FR" sz="1600" dirty="0"/>
          </a:p>
        </p:txBody>
      </p:sp>
      <p:sp>
        <p:nvSpPr>
          <p:cNvPr id="85" name="Line 6"/>
          <p:cNvSpPr>
            <a:spLocks noChangeShapeType="1"/>
          </p:cNvSpPr>
          <p:nvPr/>
        </p:nvSpPr>
        <p:spPr bwMode="auto">
          <a:xfrm>
            <a:off x="7150946" y="4577900"/>
            <a:ext cx="254000" cy="1587"/>
          </a:xfrm>
          <a:prstGeom prst="line">
            <a:avLst/>
          </a:prstGeom>
          <a:noFill/>
          <a:ln w="25400">
            <a:solidFill>
              <a:schemeClr val="bg1"/>
            </a:solidFill>
            <a:round/>
            <a:headEnd type="none" w="sm" len="sm"/>
            <a:tailEnd type="none" w="sm" len="sm"/>
          </a:ln>
        </p:spPr>
        <p:txBody>
          <a:bodyPr>
            <a:prstTxWarp prst="textNoShape">
              <a:avLst/>
            </a:prstTxWarp>
          </a:bodyPr>
          <a:lstStyle/>
          <a:p>
            <a:endParaRPr lang="fr-FR" dirty="0"/>
          </a:p>
        </p:txBody>
      </p:sp>
    </p:spTree>
    <p:extLst>
      <p:ext uri="{BB962C8B-B14F-4D97-AF65-F5344CB8AC3E}">
        <p14:creationId xmlns:p14="http://schemas.microsoft.com/office/powerpoint/2010/main" val="9158536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3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wipe(left)">
                                      <p:cBhvr>
                                        <p:cTn id="28" dur="1000"/>
                                        <p:tgtEl>
                                          <p:spTgt spid="49"/>
                                        </p:tgtEl>
                                      </p:cBhvr>
                                    </p:animEffect>
                                  </p:childTnLst>
                                </p:cTn>
                              </p:par>
                            </p:childTnLst>
                          </p:cTn>
                        </p:par>
                        <p:par>
                          <p:cTn id="29" fill="hold">
                            <p:stCondLst>
                              <p:cond delay="1000"/>
                            </p:stCondLst>
                            <p:childTnLst>
                              <p:par>
                                <p:cTn id="30" presetID="1" presetClass="entr" presetSubtype="0" fill="hold" grpId="0" nodeType="afterEffect">
                                  <p:stCondLst>
                                    <p:cond delay="0"/>
                                  </p:stCondLst>
                                  <p:childTnLst>
                                    <p:set>
                                      <p:cBhvr>
                                        <p:cTn id="31" dur="1" fill="hold">
                                          <p:stCondLst>
                                            <p:cond delay="0"/>
                                          </p:stCondLst>
                                        </p:cTn>
                                        <p:tgtEl>
                                          <p:spTgt spid="5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wipe(down)">
                                      <p:cBhvr>
                                        <p:cTn id="40" dur="1000"/>
                                        <p:tgtEl>
                                          <p:spTgt spid="47"/>
                                        </p:tgtEl>
                                      </p:cBhvr>
                                    </p:animEffect>
                                  </p:childTnLst>
                                </p:cTn>
                              </p:par>
                            </p:childTnLst>
                          </p:cTn>
                        </p:par>
                        <p:par>
                          <p:cTn id="41" fill="hold">
                            <p:stCondLst>
                              <p:cond delay="1000"/>
                            </p:stCondLst>
                            <p:childTnLst>
                              <p:par>
                                <p:cTn id="42" presetID="1" presetClass="entr" presetSubtype="0" fill="hold" grpId="0" nodeType="afterEffect">
                                  <p:stCondLst>
                                    <p:cond delay="0"/>
                                  </p:stCondLst>
                                  <p:childTnLst>
                                    <p:set>
                                      <p:cBhvr>
                                        <p:cTn id="43" dur="1" fill="hold">
                                          <p:stCondLst>
                                            <p:cond delay="0"/>
                                          </p:stCondLst>
                                        </p:cTn>
                                        <p:tgtEl>
                                          <p:spTgt spid="5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grpId="0" nodeType="click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wipe(right)">
                                      <p:cBhvr>
                                        <p:cTn id="52" dur="1000"/>
                                        <p:tgtEl>
                                          <p:spTgt spid="45"/>
                                        </p:tgtEl>
                                      </p:cBhvr>
                                    </p:animEffect>
                                  </p:childTnLst>
                                </p:cTn>
                              </p:par>
                            </p:childTnLst>
                          </p:cTn>
                        </p:par>
                        <p:par>
                          <p:cTn id="53" fill="hold">
                            <p:stCondLst>
                              <p:cond delay="1000"/>
                            </p:stCondLst>
                            <p:childTnLst>
                              <p:par>
                                <p:cTn id="54" presetID="1" presetClass="entr" presetSubtype="0" fill="hold" grpId="0" nodeType="afterEffect">
                                  <p:stCondLst>
                                    <p:cond delay="0"/>
                                  </p:stCondLst>
                                  <p:childTnLst>
                                    <p:set>
                                      <p:cBhvr>
                                        <p:cTn id="55" dur="1" fill="hold">
                                          <p:stCondLst>
                                            <p:cond delay="0"/>
                                          </p:stCondLst>
                                        </p:cTn>
                                        <p:tgtEl>
                                          <p:spTgt spid="60"/>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4"/>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48"/>
                                        </p:tgtEl>
                                        <p:attrNameLst>
                                          <p:attrName>style.visibility</p:attrName>
                                        </p:attrNameLst>
                                      </p:cBhvr>
                                      <p:to>
                                        <p:strVal val="visible"/>
                                      </p:to>
                                    </p:set>
                                    <p:animEffect transition="in" filter="wipe(up)">
                                      <p:cBhvr>
                                        <p:cTn id="64" dur="1000"/>
                                        <p:tgtEl>
                                          <p:spTgt spid="48"/>
                                        </p:tgtEl>
                                      </p:cBhvr>
                                    </p:animEffect>
                                  </p:childTnLst>
                                </p:cTn>
                              </p:par>
                            </p:childTnLst>
                          </p:cTn>
                        </p:par>
                        <p:par>
                          <p:cTn id="65" fill="hold">
                            <p:stCondLst>
                              <p:cond delay="1000"/>
                            </p:stCondLst>
                            <p:childTnLst>
                              <p:par>
                                <p:cTn id="66" presetID="1" presetClass="entr" presetSubtype="0" fill="hold" grpId="0" nodeType="afterEffect">
                                  <p:stCondLst>
                                    <p:cond delay="0"/>
                                  </p:stCondLst>
                                  <p:childTnLst>
                                    <p:set>
                                      <p:cBhvr>
                                        <p:cTn id="67" dur="1" fill="hold">
                                          <p:stCondLst>
                                            <p:cond delay="0"/>
                                          </p:stCondLst>
                                        </p:cTn>
                                        <p:tgtEl>
                                          <p:spTgt spid="59"/>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5"/>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58"/>
                                        </p:tgtEl>
                                        <p:attrNameLst>
                                          <p:attrName>style.visibility</p:attrName>
                                        </p:attrNameLst>
                                      </p:cBhvr>
                                      <p:to>
                                        <p:strVal val="visible"/>
                                      </p:to>
                                    </p:set>
                                  </p:childTnLst>
                                </p:cTn>
                              </p:par>
                            </p:childTnLst>
                          </p:cTn>
                        </p:par>
                        <p:par>
                          <p:cTn id="76" fill="hold">
                            <p:stCondLst>
                              <p:cond delay="0"/>
                            </p:stCondLst>
                            <p:childTnLst>
                              <p:par>
                                <p:cTn id="77" presetID="1" presetClass="entr" presetSubtype="0" fill="hold" grpId="0" nodeType="after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46"/>
                                        </p:tgtEl>
                                        <p:attrNameLst>
                                          <p:attrName>style.visibility</p:attrName>
                                        </p:attrNameLst>
                                      </p:cBhvr>
                                      <p:to>
                                        <p:strVal val="visible"/>
                                      </p:to>
                                    </p:set>
                                    <p:animEffect transition="in" filter="wipe(left)">
                                      <p:cBhvr>
                                        <p:cTn id="83" dur="500"/>
                                        <p:tgtEl>
                                          <p:spTgt spid="46"/>
                                        </p:tgtEl>
                                      </p:cBhvr>
                                    </p:animEffect>
                                  </p:childTnLst>
                                </p:cTn>
                              </p:par>
                            </p:childTnLst>
                          </p:cTn>
                        </p:par>
                        <p:par>
                          <p:cTn id="84" fill="hold">
                            <p:stCondLst>
                              <p:cond delay="500"/>
                            </p:stCondLst>
                            <p:childTnLst>
                              <p:par>
                                <p:cTn id="85" presetID="1" presetClass="entr" presetSubtype="0" fill="hold" grpId="0" nodeType="afterEffect">
                                  <p:stCondLst>
                                    <p:cond delay="0"/>
                                  </p:stCondLst>
                                  <p:childTnLst>
                                    <p:set>
                                      <p:cBhvr>
                                        <p:cTn id="86" dur="1" fill="hold">
                                          <p:stCondLst>
                                            <p:cond delay="0"/>
                                          </p:stCondLst>
                                        </p:cTn>
                                        <p:tgtEl>
                                          <p:spTgt spid="5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1"/>
                                        </p:tgtEl>
                                        <p:attrNameLst>
                                          <p:attrName>style.visibility</p:attrName>
                                        </p:attrNameLst>
                                      </p:cBhvr>
                                      <p:to>
                                        <p:strVal val="visible"/>
                                      </p:to>
                                    </p:set>
                                  </p:childTnLst>
                                </p:cTn>
                              </p:par>
                            </p:childTnLst>
                          </p:cTn>
                        </p:par>
                        <p:par>
                          <p:cTn id="95" fill="hold">
                            <p:stCondLst>
                              <p:cond delay="0"/>
                            </p:stCondLst>
                            <p:childTnLst>
                              <p:par>
                                <p:cTn id="96" presetID="1" presetClass="entr" presetSubtype="0" fill="hold" grpId="0" nodeType="afterEffect">
                                  <p:stCondLst>
                                    <p:cond delay="0"/>
                                  </p:stCondLst>
                                  <p:childTnLst>
                                    <p:set>
                                      <p:cBhvr>
                                        <p:cTn id="97" dur="1" fill="hold">
                                          <p:stCondLst>
                                            <p:cond delay="0"/>
                                          </p:stCondLst>
                                        </p:cTn>
                                        <p:tgtEl>
                                          <p:spTgt spid="50"/>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62"/>
                                        </p:tgtEl>
                                        <p:attrNameLst>
                                          <p:attrName>style.visibility</p:attrName>
                                        </p:attrNameLst>
                                      </p:cBhvr>
                                      <p:to>
                                        <p:strVal val="visible"/>
                                      </p:to>
                                    </p:set>
                                  </p:childTnLst>
                                </p:cTn>
                              </p:par>
                            </p:childTnLst>
                          </p:cTn>
                        </p:par>
                        <p:par>
                          <p:cTn id="102" fill="hold">
                            <p:stCondLst>
                              <p:cond delay="0"/>
                            </p:stCondLst>
                            <p:childTnLst>
                              <p:par>
                                <p:cTn id="103" presetID="1" presetClass="entr" presetSubtype="0" fill="hold" grpId="0" nodeType="afterEffect">
                                  <p:stCondLst>
                                    <p:cond delay="0"/>
                                  </p:stCondLst>
                                  <p:childTnLst>
                                    <p:set>
                                      <p:cBhvr>
                                        <p:cTn id="10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48" grpId="0" animBg="1"/>
      <p:bldP spid="49" grpId="0" animBg="1"/>
      <p:bldP spid="27" grpId="0" animBg="1"/>
      <p:bldP spid="28" grpId="0" animBg="1"/>
      <p:bldP spid="31" grpId="0" animBg="1"/>
      <p:bldP spid="32" grpId="0" animBg="1"/>
      <p:bldP spid="33" grpId="0" animBg="1"/>
      <p:bldP spid="34" grpId="0" animBg="1"/>
      <p:bldP spid="35" grpId="0" animBg="1"/>
      <p:bldP spid="36" grpId="0" animBg="1"/>
      <p:bldP spid="37"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AutoShape 4"/>
          <p:cNvSpPr>
            <a:spLocks noChangeArrowheads="1"/>
          </p:cNvSpPr>
          <p:nvPr/>
        </p:nvSpPr>
        <p:spPr bwMode="auto">
          <a:xfrm>
            <a:off x="0" y="26988"/>
            <a:ext cx="9144000" cy="578882"/>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eaLnBrk="0" hangingPunct="0">
              <a:spcBef>
                <a:spcPct val="50000"/>
              </a:spcBef>
              <a:defRPr/>
            </a:pPr>
            <a:r>
              <a:rPr lang="fr-F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ＭＳ Ｐゴシック" charset="-128"/>
                <a:cs typeface="Trebuchet MS"/>
              </a:rPr>
              <a:t>LES REGLES DE L’AIR</a:t>
            </a:r>
          </a:p>
        </p:txBody>
      </p:sp>
      <p:sp>
        <p:nvSpPr>
          <p:cNvPr id="13317" name="Rectangle 5"/>
          <p:cNvSpPr>
            <a:spLocks noChangeArrowheads="1"/>
          </p:cNvSpPr>
          <p:nvPr/>
        </p:nvSpPr>
        <p:spPr bwMode="auto">
          <a:xfrm>
            <a:off x="730250" y="925444"/>
            <a:ext cx="7683500" cy="5078254"/>
          </a:xfrm>
          <a:prstGeom prst="rect">
            <a:avLst/>
          </a:prstGeom>
          <a:noFill/>
          <a:ln w="9525">
            <a:noFill/>
            <a:miter lim="800000"/>
            <a:headEnd/>
            <a:tailEnd/>
          </a:ln>
          <a:effectLst/>
        </p:spPr>
        <p:txBody>
          <a:bodyPr wrap="square" lIns="457056" tIns="152352" bIns="38088" anchor="ctr">
            <a:prstTxWarp prst="textNoShape">
              <a:avLst/>
            </a:prstTxWarp>
            <a:spAutoFit/>
          </a:bodyPr>
          <a:lstStyle/>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Responsabilités du commandant de bord</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de priorités</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de prévention des abordages</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de survol des obstacles </a:t>
            </a:r>
            <a:endPar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endParaRPr>
          </a:p>
          <a:p>
            <a:pPr marL="385200" lvl="1" indent="-342900" eaLnBrk="0" hangingPunct="0">
              <a:lnSpc>
                <a:spcPct val="110000"/>
              </a:lnSpc>
              <a:spcBef>
                <a:spcPts val="600"/>
              </a:spcBef>
              <a:spcAft>
                <a:spcPts val="600"/>
              </a:spcAft>
              <a:buSzPct val="100000"/>
              <a:buFont typeface="Lucida Grande"/>
              <a:buChar char="➲"/>
              <a:defRPr/>
            </a:pPr>
            <a:r>
              <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U</a:t>
            </a: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tilisation des ULM</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en circuit d’aérodrome</a:t>
            </a:r>
            <a:endPar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endParaRP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Signalisations visuelle et lumineuse</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Différents statuts d’aérodrome</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Infrastructures d’aérodrome</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Carte d’atterrissage à vue (VAC)</a:t>
            </a:r>
          </a:p>
          <a:p>
            <a:pPr marL="385200" lvl="1" indent="-342900" eaLnBrk="0" hangingPunct="0">
              <a:lnSpc>
                <a:spcPct val="110000"/>
              </a:lnSpc>
              <a:spcBef>
                <a:spcPts val="600"/>
              </a:spcBef>
              <a:spcAft>
                <a:spcPts val="600"/>
              </a:spcAft>
              <a:buSzPct val="100000"/>
              <a:buFont typeface="Lucida Grande"/>
              <a:buChar char="➲"/>
              <a:defRPr/>
            </a:pPr>
            <a:r>
              <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Intégration et circuit d’aérodrome </a:t>
            </a: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standard</a:t>
            </a:r>
            <a:endPar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endParaRPr>
          </a:p>
        </p:txBody>
      </p:sp>
      <p:sp>
        <p:nvSpPr>
          <p:cNvPr id="5" name="Rectangle à coins arrondis 4"/>
          <p:cNvSpPr/>
          <p:nvPr/>
        </p:nvSpPr>
        <p:spPr>
          <a:xfrm>
            <a:off x="1003300" y="1475448"/>
            <a:ext cx="6248400" cy="469900"/>
          </a:xfrm>
          <a:prstGeom prst="roundRect">
            <a:avLst/>
          </a:prstGeom>
          <a:noFill/>
          <a:ln>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dirty="0"/>
          </a:p>
        </p:txBody>
      </p:sp>
    </p:spTree>
    <p:extLst>
      <p:ext uri="{BB962C8B-B14F-4D97-AF65-F5344CB8AC3E}">
        <p14:creationId xmlns:p14="http://schemas.microsoft.com/office/powerpoint/2010/main" val="2392942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r 4"/>
          <p:cNvGrpSpPr/>
          <p:nvPr/>
        </p:nvGrpSpPr>
        <p:grpSpPr>
          <a:xfrm>
            <a:off x="1760575" y="4210658"/>
            <a:ext cx="5644371" cy="1223885"/>
            <a:chOff x="1760575" y="4210658"/>
            <a:chExt cx="5644371" cy="1223885"/>
          </a:xfrm>
        </p:grpSpPr>
        <p:grpSp>
          <p:nvGrpSpPr>
            <p:cNvPr id="14" name="Grouper 13"/>
            <p:cNvGrpSpPr/>
            <p:nvPr/>
          </p:nvGrpSpPr>
          <p:grpSpPr>
            <a:xfrm>
              <a:off x="1760575" y="4210658"/>
              <a:ext cx="5622850" cy="1223885"/>
              <a:chOff x="1638300" y="3817938"/>
              <a:chExt cx="6224588" cy="1223885"/>
            </a:xfrm>
          </p:grpSpPr>
          <p:sp>
            <p:nvSpPr>
              <p:cNvPr id="15" name="Rectangle 2"/>
              <p:cNvSpPr>
                <a:spLocks noChangeArrowheads="1"/>
              </p:cNvSpPr>
              <p:nvPr/>
            </p:nvSpPr>
            <p:spPr bwMode="auto">
              <a:xfrm>
                <a:off x="7607300" y="3817938"/>
                <a:ext cx="255588" cy="447675"/>
              </a:xfrm>
              <a:prstGeom prst="rect">
                <a:avLst/>
              </a:prstGeom>
              <a:solidFill>
                <a:srgbClr val="7F7F7F"/>
              </a:solidFill>
              <a:ln w="6350">
                <a:noFill/>
                <a:miter lim="800000"/>
                <a:headEnd/>
                <a:tailEnd/>
              </a:ln>
            </p:spPr>
            <p:txBody>
              <a:bodyPr>
                <a:prstTxWarp prst="textNoShape">
                  <a:avLst/>
                </a:prstTxWarp>
              </a:bodyPr>
              <a:lstStyle/>
              <a:p>
                <a:endParaRPr lang="fr-FR"/>
              </a:p>
            </p:txBody>
          </p:sp>
          <p:sp>
            <p:nvSpPr>
              <p:cNvPr id="16" name="AutoShape 3"/>
              <p:cNvSpPr>
                <a:spLocks noChangeArrowheads="1"/>
              </p:cNvSpPr>
              <p:nvPr/>
            </p:nvSpPr>
            <p:spPr bwMode="auto">
              <a:xfrm>
                <a:off x="1638300" y="4262968"/>
                <a:ext cx="6224588" cy="185112"/>
              </a:xfrm>
              <a:custGeom>
                <a:avLst/>
                <a:gdLst>
                  <a:gd name="connsiteX0" fmla="*/ 0 w 5622850"/>
                  <a:gd name="connsiteY0" fmla="*/ 49743 h 298450"/>
                  <a:gd name="connsiteX1" fmla="*/ 49743 w 5622850"/>
                  <a:gd name="connsiteY1" fmla="*/ 0 h 298450"/>
                  <a:gd name="connsiteX2" fmla="*/ 5573107 w 5622850"/>
                  <a:gd name="connsiteY2" fmla="*/ 0 h 298450"/>
                  <a:gd name="connsiteX3" fmla="*/ 5622850 w 5622850"/>
                  <a:gd name="connsiteY3" fmla="*/ 49743 h 298450"/>
                  <a:gd name="connsiteX4" fmla="*/ 5622850 w 5622850"/>
                  <a:gd name="connsiteY4" fmla="*/ 248707 h 298450"/>
                  <a:gd name="connsiteX5" fmla="*/ 5573107 w 5622850"/>
                  <a:gd name="connsiteY5" fmla="*/ 298450 h 298450"/>
                  <a:gd name="connsiteX6" fmla="*/ 49743 w 5622850"/>
                  <a:gd name="connsiteY6" fmla="*/ 298450 h 298450"/>
                  <a:gd name="connsiteX7" fmla="*/ 0 w 5622850"/>
                  <a:gd name="connsiteY7" fmla="*/ 248707 h 298450"/>
                  <a:gd name="connsiteX8" fmla="*/ 0 w 5622850"/>
                  <a:gd name="connsiteY8" fmla="*/ 49743 h 298450"/>
                  <a:gd name="connsiteX0" fmla="*/ 0 w 5622850"/>
                  <a:gd name="connsiteY0" fmla="*/ 49743 h 298450"/>
                  <a:gd name="connsiteX1" fmla="*/ 49743 w 5622850"/>
                  <a:gd name="connsiteY1" fmla="*/ 0 h 298450"/>
                  <a:gd name="connsiteX2" fmla="*/ 5622850 w 5622850"/>
                  <a:gd name="connsiteY2" fmla="*/ 49743 h 298450"/>
                  <a:gd name="connsiteX3" fmla="*/ 5622850 w 5622850"/>
                  <a:gd name="connsiteY3" fmla="*/ 248707 h 298450"/>
                  <a:gd name="connsiteX4" fmla="*/ 5573107 w 5622850"/>
                  <a:gd name="connsiteY4" fmla="*/ 298450 h 298450"/>
                  <a:gd name="connsiteX5" fmla="*/ 49743 w 5622850"/>
                  <a:gd name="connsiteY5" fmla="*/ 298450 h 298450"/>
                  <a:gd name="connsiteX6" fmla="*/ 0 w 5622850"/>
                  <a:gd name="connsiteY6" fmla="*/ 248707 h 298450"/>
                  <a:gd name="connsiteX7" fmla="*/ 0 w 5622850"/>
                  <a:gd name="connsiteY7" fmla="*/ 49743 h 298450"/>
                  <a:gd name="connsiteX0" fmla="*/ 0 w 5622850"/>
                  <a:gd name="connsiteY0" fmla="*/ 50800 h 299507"/>
                  <a:gd name="connsiteX1" fmla="*/ 49743 w 5622850"/>
                  <a:gd name="connsiteY1" fmla="*/ 1057 h 299507"/>
                  <a:gd name="connsiteX2" fmla="*/ 5622850 w 5622850"/>
                  <a:gd name="connsiteY2" fmla="*/ 0 h 299507"/>
                  <a:gd name="connsiteX3" fmla="*/ 5622850 w 5622850"/>
                  <a:gd name="connsiteY3" fmla="*/ 249764 h 299507"/>
                  <a:gd name="connsiteX4" fmla="*/ 5573107 w 5622850"/>
                  <a:gd name="connsiteY4" fmla="*/ 299507 h 299507"/>
                  <a:gd name="connsiteX5" fmla="*/ 49743 w 5622850"/>
                  <a:gd name="connsiteY5" fmla="*/ 299507 h 299507"/>
                  <a:gd name="connsiteX6" fmla="*/ 0 w 5622850"/>
                  <a:gd name="connsiteY6" fmla="*/ 249764 h 299507"/>
                  <a:gd name="connsiteX7" fmla="*/ 0 w 5622850"/>
                  <a:gd name="connsiteY7" fmla="*/ 50800 h 29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22850" h="299507">
                    <a:moveTo>
                      <a:pt x="0" y="50800"/>
                    </a:moveTo>
                    <a:cubicBezTo>
                      <a:pt x="0" y="23328"/>
                      <a:pt x="22271" y="1057"/>
                      <a:pt x="49743" y="1057"/>
                    </a:cubicBezTo>
                    <a:lnTo>
                      <a:pt x="5622850" y="0"/>
                    </a:lnTo>
                    <a:lnTo>
                      <a:pt x="5622850" y="249764"/>
                    </a:lnTo>
                    <a:cubicBezTo>
                      <a:pt x="5622850" y="277236"/>
                      <a:pt x="5600579" y="299507"/>
                      <a:pt x="5573107" y="299507"/>
                    </a:cubicBezTo>
                    <a:lnTo>
                      <a:pt x="49743" y="299507"/>
                    </a:lnTo>
                    <a:cubicBezTo>
                      <a:pt x="22271" y="299507"/>
                      <a:pt x="0" y="277236"/>
                      <a:pt x="0" y="249764"/>
                    </a:cubicBezTo>
                    <a:lnTo>
                      <a:pt x="0" y="50800"/>
                    </a:lnTo>
                    <a:close/>
                  </a:path>
                </a:pathLst>
              </a:custGeom>
              <a:solidFill>
                <a:srgbClr val="7F7F7F"/>
              </a:solidFill>
              <a:ln w="6350">
                <a:noFill/>
                <a:round/>
                <a:headEnd/>
                <a:tailEnd/>
              </a:ln>
            </p:spPr>
            <p:txBody>
              <a:bodyPr>
                <a:prstTxWarp prst="textNoShape">
                  <a:avLst/>
                </a:prstTxWarp>
              </a:bodyPr>
              <a:lstStyle/>
              <a:p>
                <a:endParaRPr lang="fr-FR" dirty="0"/>
              </a:p>
            </p:txBody>
          </p:sp>
          <p:sp>
            <p:nvSpPr>
              <p:cNvPr id="17" name="AutoShape 4"/>
              <p:cNvSpPr>
                <a:spLocks noChangeArrowheads="1"/>
              </p:cNvSpPr>
              <p:nvPr/>
            </p:nvSpPr>
            <p:spPr bwMode="auto">
              <a:xfrm>
                <a:off x="4174169" y="4261380"/>
                <a:ext cx="1237203" cy="780443"/>
              </a:xfrm>
              <a:prstGeom prst="roundRect">
                <a:avLst>
                  <a:gd name="adj" fmla="val 16667"/>
                </a:avLst>
              </a:prstGeom>
              <a:solidFill>
                <a:srgbClr val="7F7F7F"/>
              </a:solidFill>
              <a:ln w="6350">
                <a:noFill/>
                <a:round/>
                <a:headEnd/>
                <a:tailEnd/>
              </a:ln>
            </p:spPr>
            <p:txBody>
              <a:bodyPr>
                <a:prstTxWarp prst="textNoShape">
                  <a:avLst/>
                </a:prstTxWarp>
              </a:bodyPr>
              <a:lstStyle/>
              <a:p>
                <a:endParaRPr lang="fr-FR" dirty="0"/>
              </a:p>
            </p:txBody>
          </p:sp>
          <p:sp>
            <p:nvSpPr>
              <p:cNvPr id="18" name="Rectangle 5"/>
              <p:cNvSpPr>
                <a:spLocks noChangeArrowheads="1"/>
              </p:cNvSpPr>
              <p:nvPr/>
            </p:nvSpPr>
            <p:spPr bwMode="auto">
              <a:xfrm>
                <a:off x="1638300" y="3929063"/>
                <a:ext cx="254000" cy="447675"/>
              </a:xfrm>
              <a:prstGeom prst="rect">
                <a:avLst/>
              </a:prstGeom>
              <a:solidFill>
                <a:srgbClr val="7F7F7F"/>
              </a:solidFill>
              <a:ln w="6350">
                <a:noFill/>
                <a:miter lim="800000"/>
                <a:headEnd/>
                <a:tailEnd/>
              </a:ln>
            </p:spPr>
            <p:txBody>
              <a:bodyPr>
                <a:prstTxWarp prst="textNoShape">
                  <a:avLst/>
                </a:prstTxWarp>
              </a:bodyPr>
              <a:lstStyle/>
              <a:p>
                <a:endParaRPr lang="fr-FR" dirty="0"/>
              </a:p>
            </p:txBody>
          </p:sp>
        </p:grpSp>
        <p:sp>
          <p:nvSpPr>
            <p:cNvPr id="24" name="Line 6"/>
            <p:cNvSpPr>
              <a:spLocks noChangeShapeType="1"/>
            </p:cNvSpPr>
            <p:nvPr/>
          </p:nvSpPr>
          <p:spPr bwMode="auto">
            <a:xfrm>
              <a:off x="1761421" y="4590600"/>
              <a:ext cx="254000" cy="1587"/>
            </a:xfrm>
            <a:prstGeom prst="line">
              <a:avLst/>
            </a:prstGeom>
            <a:noFill/>
            <a:ln w="25400">
              <a:solidFill>
                <a:schemeClr val="bg1"/>
              </a:solidFill>
              <a:round/>
              <a:headEnd type="none" w="sm" len="sm"/>
              <a:tailEnd type="none" w="sm" len="sm"/>
            </a:ln>
          </p:spPr>
          <p:txBody>
            <a:bodyPr>
              <a:prstTxWarp prst="textNoShape">
                <a:avLst/>
              </a:prstTxWarp>
            </a:bodyPr>
            <a:lstStyle/>
            <a:p>
              <a:endParaRPr lang="fr-FR" dirty="0"/>
            </a:p>
          </p:txBody>
        </p:sp>
        <p:sp>
          <p:nvSpPr>
            <p:cNvPr id="85" name="Line 6"/>
            <p:cNvSpPr>
              <a:spLocks noChangeShapeType="1"/>
            </p:cNvSpPr>
            <p:nvPr/>
          </p:nvSpPr>
          <p:spPr bwMode="auto">
            <a:xfrm>
              <a:off x="7150946" y="4577900"/>
              <a:ext cx="254000" cy="1587"/>
            </a:xfrm>
            <a:prstGeom prst="line">
              <a:avLst/>
            </a:prstGeom>
            <a:noFill/>
            <a:ln w="25400">
              <a:solidFill>
                <a:schemeClr val="bg1"/>
              </a:solidFill>
              <a:round/>
              <a:headEnd type="none" w="sm" len="sm"/>
              <a:tailEnd type="none" w="sm" len="sm"/>
            </a:ln>
          </p:spPr>
          <p:txBody>
            <a:bodyPr>
              <a:prstTxWarp prst="textNoShape">
                <a:avLst/>
              </a:prstTxWarp>
            </a:bodyPr>
            <a:lstStyle/>
            <a:p>
              <a:endParaRPr lang="fr-FR" dirty="0"/>
            </a:p>
          </p:txBody>
        </p:sp>
      </p:grpSp>
      <p:sp>
        <p:nvSpPr>
          <p:cNvPr id="29" name="AutoShape 11"/>
          <p:cNvSpPr>
            <a:spLocks noChangeArrowheads="1"/>
          </p:cNvSpPr>
          <p:nvPr/>
        </p:nvSpPr>
        <p:spPr bwMode="auto">
          <a:xfrm>
            <a:off x="1562100" y="667622"/>
            <a:ext cx="6019800" cy="408623"/>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defRPr/>
            </a:pPr>
            <a:r>
              <a:rPr lang="en-US" b="1" cap="all"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circuit de </a:t>
            </a:r>
            <a:r>
              <a:rPr lang="en-US" b="1" cap="all"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piste</a:t>
            </a:r>
            <a:r>
              <a:rPr lang="en-US" b="1" cap="all"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et </a:t>
            </a:r>
            <a:r>
              <a:rPr lang="en-US" b="1" cap="all"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intégration</a:t>
            </a:r>
            <a:endParaRPr lang="en-US" b="1" cap="all"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30" name="AutoShape 4"/>
          <p:cNvSpPr>
            <a:spLocks noChangeArrowheads="1"/>
          </p:cNvSpPr>
          <p:nvPr/>
        </p:nvSpPr>
        <p:spPr bwMode="auto">
          <a:xfrm>
            <a:off x="0" y="26988"/>
            <a:ext cx="9144000" cy="578882"/>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eaLnBrk="0" hangingPunct="0">
              <a:spcBef>
                <a:spcPct val="50000"/>
              </a:spcBef>
              <a:defRPr/>
            </a:pPr>
            <a:r>
              <a:rPr lang="fr-F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ＭＳ Ｐゴシック" charset="-128"/>
                <a:cs typeface="Trebuchet MS"/>
              </a:rPr>
              <a:t>LES REGLES DE L’AIR</a:t>
            </a:r>
          </a:p>
        </p:txBody>
      </p:sp>
      <p:grpSp>
        <p:nvGrpSpPr>
          <p:cNvPr id="4" name="Grouper 3"/>
          <p:cNvGrpSpPr/>
          <p:nvPr/>
        </p:nvGrpSpPr>
        <p:grpSpPr>
          <a:xfrm>
            <a:off x="1760575" y="3889734"/>
            <a:ext cx="5622850" cy="539999"/>
            <a:chOff x="1760575" y="3889734"/>
            <a:chExt cx="5622850" cy="539999"/>
          </a:xfrm>
        </p:grpSpPr>
        <p:pic>
          <p:nvPicPr>
            <p:cNvPr id="2" name="Image 1"/>
            <p:cNvPicPr>
              <a:picLocks noChangeAspect="1"/>
            </p:cNvPicPr>
            <p:nvPr/>
          </p:nvPicPr>
          <p:blipFill rotWithShape="1">
            <a:blip r:embed="rId2"/>
            <a:srcRect l="3339" t="23233" r="3957" b="57912"/>
            <a:stretch/>
          </p:blipFill>
          <p:spPr>
            <a:xfrm>
              <a:off x="1760575" y="3889734"/>
              <a:ext cx="5622850" cy="539999"/>
            </a:xfrm>
            <a:prstGeom prst="rect">
              <a:avLst/>
            </a:prstGeom>
          </p:spPr>
        </p:pic>
        <p:sp>
          <p:nvSpPr>
            <p:cNvPr id="3" name="Rectangle 2"/>
            <p:cNvSpPr>
              <a:spLocks noChangeAspect="1"/>
            </p:cNvSpPr>
            <p:nvPr/>
          </p:nvSpPr>
          <p:spPr>
            <a:xfrm>
              <a:off x="2317750" y="4277333"/>
              <a:ext cx="243000" cy="144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p>
          </p:txBody>
        </p:sp>
      </p:grpSp>
      <p:grpSp>
        <p:nvGrpSpPr>
          <p:cNvPr id="26" name="Grouper 25"/>
          <p:cNvGrpSpPr>
            <a:grpSpLocks noChangeAspect="1"/>
          </p:cNvGrpSpPr>
          <p:nvPr/>
        </p:nvGrpSpPr>
        <p:grpSpPr>
          <a:xfrm flipH="1">
            <a:off x="3205344" y="5194232"/>
            <a:ext cx="359997" cy="319763"/>
            <a:chOff x="5162550" y="3824972"/>
            <a:chExt cx="2342569" cy="2435151"/>
          </a:xfrm>
        </p:grpSpPr>
        <p:sp>
          <p:nvSpPr>
            <p:cNvPr id="38" name="Rectangle 12"/>
            <p:cNvSpPr>
              <a:spLocks noChangeArrowheads="1"/>
            </p:cNvSpPr>
            <p:nvPr/>
          </p:nvSpPr>
          <p:spPr bwMode="auto">
            <a:xfrm>
              <a:off x="5162550" y="3832423"/>
              <a:ext cx="60325" cy="2427700"/>
            </a:xfrm>
            <a:prstGeom prst="rect">
              <a:avLst/>
            </a:prstGeom>
            <a:solidFill>
              <a:schemeClr val="bg1">
                <a:lumMod val="85000"/>
              </a:schemeClr>
            </a:solidFill>
            <a:ln w="3175" cap="flat" cmpd="sng" algn="ctr">
              <a:solidFill>
                <a:srgbClr val="000000"/>
              </a:solidFill>
              <a:prstDash val="solid"/>
              <a:miter lim="800000"/>
              <a:headEnd type="none" w="med" len="med"/>
              <a:tailEnd type="none" w="med" len="med"/>
            </a:ln>
            <a:effectLst>
              <a:outerShdw blurRad="152400" dist="12700" dir="8760000" sy="-23000" kx="800400" algn="br">
                <a:srgbClr val="000000">
                  <a:alpha val="15000"/>
                </a:srgbClr>
              </a:outerShdw>
            </a:effectLst>
            <a:scene3d>
              <a:camera prst="orthographicFront"/>
              <a:lightRig rig="threePt" dir="t"/>
            </a:scene3d>
            <a:sp3d>
              <a:bevelT/>
            </a:sp3d>
          </p:spPr>
          <p:txBody>
            <a:bodyPr wrap="none" anchor="ctr">
              <a:prstTxWarp prst="textNoShape">
                <a:avLst/>
              </a:prstTxWarp>
            </a:bodyPr>
            <a:lstStyle/>
            <a:p>
              <a:endParaRPr lang="fr-FR"/>
            </a:p>
          </p:txBody>
        </p:sp>
        <p:grpSp>
          <p:nvGrpSpPr>
            <p:cNvPr id="39" name="Grouper 38"/>
            <p:cNvGrpSpPr/>
            <p:nvPr/>
          </p:nvGrpSpPr>
          <p:grpSpPr>
            <a:xfrm>
              <a:off x="5257798" y="3824972"/>
              <a:ext cx="2247321" cy="791642"/>
              <a:chOff x="3067048" y="1905649"/>
              <a:chExt cx="2859321" cy="1099548"/>
            </a:xfrm>
            <a:effectLst>
              <a:outerShdw blurRad="127000" dist="76200" dir="2700000" algn="br">
                <a:srgbClr val="000000">
                  <a:alpha val="43000"/>
                </a:srgbClr>
              </a:outerShdw>
            </a:effectLst>
          </p:grpSpPr>
          <p:sp>
            <p:nvSpPr>
              <p:cNvPr id="40" name="Trapèze 39"/>
              <p:cNvSpPr/>
              <p:nvPr/>
            </p:nvSpPr>
            <p:spPr>
              <a:xfrm rot="5400000" flipH="1">
                <a:off x="3597980" y="2147068"/>
                <a:ext cx="848464" cy="605863"/>
              </a:xfrm>
              <a:prstGeom prst="trapezoid">
                <a:avLst>
                  <a:gd name="adj" fmla="val 1375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1" name="Trapèze 40"/>
              <p:cNvSpPr/>
              <p:nvPr/>
            </p:nvSpPr>
            <p:spPr>
              <a:xfrm rot="5400000" flipH="1">
                <a:off x="2856206" y="2116491"/>
                <a:ext cx="1099548" cy="677864"/>
              </a:xfrm>
              <a:prstGeom prst="trapezoid">
                <a:avLst>
                  <a:gd name="adj" fmla="val 13759"/>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2" name="Trapèze 41"/>
              <p:cNvSpPr/>
              <p:nvPr/>
            </p:nvSpPr>
            <p:spPr>
              <a:xfrm rot="5400000" flipH="1">
                <a:off x="4282243" y="2163967"/>
                <a:ext cx="668464" cy="569863"/>
              </a:xfrm>
              <a:prstGeom prst="trapezoid">
                <a:avLst>
                  <a:gd name="adj" fmla="val 13759"/>
                </a:avLst>
              </a:prstGeom>
              <a:solidFill>
                <a:srgbClr val="C050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3" name="Trapèze 42"/>
              <p:cNvSpPr/>
              <p:nvPr/>
            </p:nvSpPr>
            <p:spPr>
              <a:xfrm rot="5400000" flipH="1">
                <a:off x="4940006" y="2163599"/>
                <a:ext cx="488464" cy="569863"/>
              </a:xfrm>
              <a:prstGeom prst="trapezoid">
                <a:avLst>
                  <a:gd name="adj" fmla="val 1375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4" name="Trapèze 43"/>
              <p:cNvSpPr/>
              <p:nvPr/>
            </p:nvSpPr>
            <p:spPr>
              <a:xfrm rot="5400000" flipH="1">
                <a:off x="5523207" y="2221799"/>
                <a:ext cx="344462" cy="461863"/>
              </a:xfrm>
              <a:prstGeom prst="trapezoid">
                <a:avLst>
                  <a:gd name="adj" fmla="val 13759"/>
                </a:avLst>
              </a:prstGeom>
              <a:solidFill>
                <a:srgbClr val="C050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grpSp>
      </p:grpSp>
      <p:sp>
        <p:nvSpPr>
          <p:cNvPr id="45" name="Line 146"/>
          <p:cNvSpPr>
            <a:spLocks noChangeShapeType="1"/>
          </p:cNvSpPr>
          <p:nvPr/>
        </p:nvSpPr>
        <p:spPr bwMode="auto">
          <a:xfrm flipH="1" flipV="1">
            <a:off x="1027112" y="2076449"/>
            <a:ext cx="7031037" cy="12699"/>
          </a:xfrm>
          <a:prstGeom prst="line">
            <a:avLst/>
          </a:prstGeom>
          <a:noFill/>
          <a:ln w="28575" cmpd="sng">
            <a:solidFill>
              <a:schemeClr val="accent2"/>
            </a:solidFill>
            <a:round/>
            <a:headEnd type="none"/>
            <a:tailEnd type="arrow" w="med" len="med"/>
          </a:ln>
        </p:spPr>
        <p:txBody>
          <a:bodyPr>
            <a:prstTxWarp prst="textNoShape">
              <a:avLst/>
            </a:prstTxWarp>
          </a:bodyPr>
          <a:lstStyle/>
          <a:p>
            <a:endParaRPr lang="fr-FR" dirty="0"/>
          </a:p>
        </p:txBody>
      </p:sp>
      <p:sp>
        <p:nvSpPr>
          <p:cNvPr id="46" name="Line 147"/>
          <p:cNvSpPr>
            <a:spLocks noChangeShapeType="1"/>
          </p:cNvSpPr>
          <p:nvPr/>
        </p:nvSpPr>
        <p:spPr bwMode="auto">
          <a:xfrm flipV="1">
            <a:off x="1001713" y="4195762"/>
            <a:ext cx="1195387" cy="19420"/>
          </a:xfrm>
          <a:prstGeom prst="line">
            <a:avLst/>
          </a:prstGeom>
          <a:noFill/>
          <a:ln w="28575" cmpd="sng">
            <a:solidFill>
              <a:schemeClr val="accent2"/>
            </a:solidFill>
            <a:round/>
            <a:headEnd type="none"/>
            <a:tailEnd type="arrow" w="med" len="med"/>
          </a:ln>
        </p:spPr>
        <p:txBody>
          <a:bodyPr>
            <a:prstTxWarp prst="textNoShape">
              <a:avLst/>
            </a:prstTxWarp>
          </a:bodyPr>
          <a:lstStyle/>
          <a:p>
            <a:endParaRPr lang="fr-FR" dirty="0"/>
          </a:p>
        </p:txBody>
      </p:sp>
      <p:sp>
        <p:nvSpPr>
          <p:cNvPr id="47" name="Freeform 148"/>
          <p:cNvSpPr>
            <a:spLocks/>
          </p:cNvSpPr>
          <p:nvPr/>
        </p:nvSpPr>
        <p:spPr bwMode="auto">
          <a:xfrm>
            <a:off x="8070850" y="2076450"/>
            <a:ext cx="350838" cy="2108200"/>
          </a:xfrm>
          <a:custGeom>
            <a:avLst/>
            <a:gdLst>
              <a:gd name="T0" fmla="*/ 0 w 221"/>
              <a:gd name="T1" fmla="*/ 1328 h 1328"/>
              <a:gd name="T2" fmla="*/ 132 w 221"/>
              <a:gd name="T3" fmla="*/ 1248 h 1328"/>
              <a:gd name="T4" fmla="*/ 208 w 221"/>
              <a:gd name="T5" fmla="*/ 1036 h 1328"/>
              <a:gd name="T6" fmla="*/ 208 w 221"/>
              <a:gd name="T7" fmla="*/ 364 h 1328"/>
              <a:gd name="T8" fmla="*/ 188 w 221"/>
              <a:gd name="T9" fmla="*/ 76 h 1328"/>
              <a:gd name="T10" fmla="*/ 12 w 221"/>
              <a:gd name="T11" fmla="*/ 0 h 1328"/>
              <a:gd name="T12" fmla="*/ 0 60000 65536"/>
              <a:gd name="T13" fmla="*/ 0 60000 65536"/>
              <a:gd name="T14" fmla="*/ 0 60000 65536"/>
              <a:gd name="T15" fmla="*/ 0 60000 65536"/>
              <a:gd name="T16" fmla="*/ 0 60000 65536"/>
              <a:gd name="T17" fmla="*/ 0 60000 65536"/>
              <a:gd name="T18" fmla="*/ 0 w 221"/>
              <a:gd name="T19" fmla="*/ 0 h 1328"/>
              <a:gd name="T20" fmla="*/ 221 w 221"/>
              <a:gd name="T21" fmla="*/ 1328 h 1328"/>
            </a:gdLst>
            <a:ahLst/>
            <a:cxnLst>
              <a:cxn ang="T12">
                <a:pos x="T0" y="T1"/>
              </a:cxn>
              <a:cxn ang="T13">
                <a:pos x="T2" y="T3"/>
              </a:cxn>
              <a:cxn ang="T14">
                <a:pos x="T4" y="T5"/>
              </a:cxn>
              <a:cxn ang="T15">
                <a:pos x="T6" y="T7"/>
              </a:cxn>
              <a:cxn ang="T16">
                <a:pos x="T8" y="T9"/>
              </a:cxn>
              <a:cxn ang="T17">
                <a:pos x="T10" y="T11"/>
              </a:cxn>
            </a:cxnLst>
            <a:rect l="T18" t="T19" r="T20" b="T21"/>
            <a:pathLst>
              <a:path w="221" h="1328">
                <a:moveTo>
                  <a:pt x="0" y="1328"/>
                </a:moveTo>
                <a:cubicBezTo>
                  <a:pt x="22" y="1315"/>
                  <a:pt x="97" y="1297"/>
                  <a:pt x="132" y="1248"/>
                </a:cubicBezTo>
                <a:cubicBezTo>
                  <a:pt x="167" y="1199"/>
                  <a:pt x="195" y="1183"/>
                  <a:pt x="208" y="1036"/>
                </a:cubicBezTo>
                <a:lnTo>
                  <a:pt x="208" y="364"/>
                </a:lnTo>
                <a:cubicBezTo>
                  <a:pt x="205" y="204"/>
                  <a:pt x="221" y="137"/>
                  <a:pt x="188" y="76"/>
                </a:cubicBezTo>
                <a:cubicBezTo>
                  <a:pt x="155" y="15"/>
                  <a:pt x="49" y="16"/>
                  <a:pt x="12" y="0"/>
                </a:cubicBezTo>
              </a:path>
            </a:pathLst>
          </a:custGeom>
          <a:noFill/>
          <a:ln w="28575" cmpd="sng">
            <a:solidFill>
              <a:schemeClr val="accent2"/>
            </a:solidFill>
            <a:round/>
            <a:headEnd type="none"/>
            <a:tailEnd type="arrow" w="med" len="med"/>
          </a:ln>
        </p:spPr>
        <p:txBody>
          <a:bodyPr>
            <a:prstTxWarp prst="textNoShape">
              <a:avLst/>
            </a:prstTxWarp>
          </a:bodyPr>
          <a:lstStyle/>
          <a:p>
            <a:endParaRPr lang="fr-FR" dirty="0"/>
          </a:p>
        </p:txBody>
      </p:sp>
      <p:sp>
        <p:nvSpPr>
          <p:cNvPr id="48" name="Freeform 149"/>
          <p:cNvSpPr>
            <a:spLocks/>
          </p:cNvSpPr>
          <p:nvPr/>
        </p:nvSpPr>
        <p:spPr bwMode="auto">
          <a:xfrm>
            <a:off x="631825" y="2089150"/>
            <a:ext cx="384175" cy="2133600"/>
          </a:xfrm>
          <a:custGeom>
            <a:avLst/>
            <a:gdLst>
              <a:gd name="T0" fmla="*/ 242 w 242"/>
              <a:gd name="T1" fmla="*/ 0 h 1344"/>
              <a:gd name="T2" fmla="*/ 38 w 242"/>
              <a:gd name="T3" fmla="*/ 60 h 1344"/>
              <a:gd name="T4" fmla="*/ 14 w 242"/>
              <a:gd name="T5" fmla="*/ 308 h 1344"/>
              <a:gd name="T6" fmla="*/ 14 w 242"/>
              <a:gd name="T7" fmla="*/ 1072 h 1344"/>
              <a:gd name="T8" fmla="*/ 46 w 242"/>
              <a:gd name="T9" fmla="*/ 1284 h 1344"/>
              <a:gd name="T10" fmla="*/ 227 w 242"/>
              <a:gd name="T11" fmla="*/ 1344 h 1344"/>
              <a:gd name="T12" fmla="*/ 0 60000 65536"/>
              <a:gd name="T13" fmla="*/ 0 60000 65536"/>
              <a:gd name="T14" fmla="*/ 0 60000 65536"/>
              <a:gd name="T15" fmla="*/ 0 60000 65536"/>
              <a:gd name="T16" fmla="*/ 0 60000 65536"/>
              <a:gd name="T17" fmla="*/ 0 60000 65536"/>
              <a:gd name="T18" fmla="*/ 0 w 242"/>
              <a:gd name="T19" fmla="*/ 0 h 1344"/>
              <a:gd name="T20" fmla="*/ 242 w 242"/>
              <a:gd name="T21" fmla="*/ 1344 h 1344"/>
            </a:gdLst>
            <a:ahLst/>
            <a:cxnLst>
              <a:cxn ang="T12">
                <a:pos x="T0" y="T1"/>
              </a:cxn>
              <a:cxn ang="T13">
                <a:pos x="T2" y="T3"/>
              </a:cxn>
              <a:cxn ang="T14">
                <a:pos x="T4" y="T5"/>
              </a:cxn>
              <a:cxn ang="T15">
                <a:pos x="T6" y="T7"/>
              </a:cxn>
              <a:cxn ang="T16">
                <a:pos x="T8" y="T9"/>
              </a:cxn>
              <a:cxn ang="T17">
                <a:pos x="T10" y="T11"/>
              </a:cxn>
            </a:cxnLst>
            <a:rect l="T18" t="T19" r="T20" b="T21"/>
            <a:pathLst>
              <a:path w="242" h="1344">
                <a:moveTo>
                  <a:pt x="242" y="0"/>
                </a:moveTo>
                <a:cubicBezTo>
                  <a:pt x="208" y="10"/>
                  <a:pt x="76" y="9"/>
                  <a:pt x="38" y="60"/>
                </a:cubicBezTo>
                <a:cubicBezTo>
                  <a:pt x="0" y="111"/>
                  <a:pt x="18" y="139"/>
                  <a:pt x="14" y="308"/>
                </a:cubicBezTo>
                <a:lnTo>
                  <a:pt x="14" y="1072"/>
                </a:lnTo>
                <a:cubicBezTo>
                  <a:pt x="19" y="1235"/>
                  <a:pt x="10" y="1239"/>
                  <a:pt x="46" y="1284"/>
                </a:cubicBezTo>
                <a:cubicBezTo>
                  <a:pt x="82" y="1329"/>
                  <a:pt x="189" y="1331"/>
                  <a:pt x="227" y="1344"/>
                </a:cubicBezTo>
              </a:path>
            </a:pathLst>
          </a:custGeom>
          <a:noFill/>
          <a:ln w="28575" cmpd="sng">
            <a:solidFill>
              <a:schemeClr val="accent2"/>
            </a:solidFill>
            <a:round/>
            <a:headEnd type="none"/>
            <a:tailEnd type="arrow" w="med" len="med"/>
          </a:ln>
        </p:spPr>
        <p:txBody>
          <a:bodyPr>
            <a:prstTxWarp prst="textNoShape">
              <a:avLst/>
            </a:prstTxWarp>
          </a:bodyPr>
          <a:lstStyle/>
          <a:p>
            <a:endParaRPr lang="fr-FR" dirty="0"/>
          </a:p>
        </p:txBody>
      </p:sp>
      <p:sp>
        <p:nvSpPr>
          <p:cNvPr id="49" name="Line 150"/>
          <p:cNvSpPr>
            <a:spLocks noChangeShapeType="1"/>
          </p:cNvSpPr>
          <p:nvPr/>
        </p:nvSpPr>
        <p:spPr bwMode="auto">
          <a:xfrm flipV="1">
            <a:off x="2560750" y="4185258"/>
            <a:ext cx="5483112" cy="10504"/>
          </a:xfrm>
          <a:prstGeom prst="line">
            <a:avLst/>
          </a:prstGeom>
          <a:noFill/>
          <a:ln w="28575" cmpd="sng">
            <a:solidFill>
              <a:schemeClr val="accent2"/>
            </a:solidFill>
            <a:round/>
            <a:headEnd type="none"/>
            <a:tailEnd type="arrow" w="med" len="med"/>
          </a:ln>
        </p:spPr>
        <p:txBody>
          <a:bodyPr>
            <a:prstTxWarp prst="textNoShape">
              <a:avLst/>
            </a:prstTxWarp>
          </a:bodyPr>
          <a:lstStyle/>
          <a:p>
            <a:endParaRPr lang="fr-FR" dirty="0"/>
          </a:p>
        </p:txBody>
      </p:sp>
      <p:sp>
        <p:nvSpPr>
          <p:cNvPr id="63" name="Freeform 9"/>
          <p:cNvSpPr>
            <a:spLocks/>
          </p:cNvSpPr>
          <p:nvPr/>
        </p:nvSpPr>
        <p:spPr bwMode="auto">
          <a:xfrm>
            <a:off x="4564061" y="292127"/>
            <a:ext cx="3841948" cy="6543645"/>
          </a:xfrm>
          <a:custGeom>
            <a:avLst/>
            <a:gdLst>
              <a:gd name="T0" fmla="*/ 1598 w 2380"/>
              <a:gd name="T1" fmla="*/ 888 h 4276"/>
              <a:gd name="T2" fmla="*/ 2233 w 2380"/>
              <a:gd name="T3" fmla="*/ 459 h 4276"/>
              <a:gd name="T4" fmla="*/ 2291 w 2380"/>
              <a:gd name="T5" fmla="*/ 148 h 4276"/>
              <a:gd name="T6" fmla="*/ 1699 w 2380"/>
              <a:gd name="T7" fmla="*/ 42 h 4276"/>
              <a:gd name="T8" fmla="*/ 883 w 2380"/>
              <a:gd name="T9" fmla="*/ 42 h 4276"/>
              <a:gd name="T10" fmla="*/ 192 w 2380"/>
              <a:gd name="T11" fmla="*/ 292 h 4276"/>
              <a:gd name="T12" fmla="*/ 11 w 2380"/>
              <a:gd name="T13" fmla="*/ 1080 h 4276"/>
              <a:gd name="T14" fmla="*/ 0 w 2380"/>
              <a:gd name="T15" fmla="*/ 4276 h 4276"/>
              <a:gd name="T16" fmla="*/ 0 60000 65536"/>
              <a:gd name="T17" fmla="*/ 0 60000 65536"/>
              <a:gd name="T18" fmla="*/ 0 60000 65536"/>
              <a:gd name="T19" fmla="*/ 0 60000 65536"/>
              <a:gd name="T20" fmla="*/ 0 60000 65536"/>
              <a:gd name="T21" fmla="*/ 0 60000 65536"/>
              <a:gd name="T22" fmla="*/ 0 60000 65536"/>
              <a:gd name="T23" fmla="*/ 0 60000 65536"/>
              <a:gd name="T24" fmla="*/ 0 w 2380"/>
              <a:gd name="T25" fmla="*/ 0 h 4276"/>
              <a:gd name="T26" fmla="*/ 2380 w 2380"/>
              <a:gd name="T27" fmla="*/ 4276 h 4276"/>
              <a:gd name="connsiteX0" fmla="*/ 6714 w 9842"/>
              <a:gd name="connsiteY0" fmla="*/ 2034 h 9957"/>
              <a:gd name="connsiteX1" fmla="*/ 9382 w 9842"/>
              <a:gd name="connsiteY1" fmla="*/ 1030 h 9957"/>
              <a:gd name="connsiteX2" fmla="*/ 9626 w 9842"/>
              <a:gd name="connsiteY2" fmla="*/ 303 h 9957"/>
              <a:gd name="connsiteX3" fmla="*/ 7139 w 9842"/>
              <a:gd name="connsiteY3" fmla="*/ 55 h 9957"/>
              <a:gd name="connsiteX4" fmla="*/ 3710 w 9842"/>
              <a:gd name="connsiteY4" fmla="*/ 55 h 9957"/>
              <a:gd name="connsiteX5" fmla="*/ 807 w 9842"/>
              <a:gd name="connsiteY5" fmla="*/ 640 h 9957"/>
              <a:gd name="connsiteX6" fmla="*/ 12 w 9842"/>
              <a:gd name="connsiteY6" fmla="*/ 2951 h 9957"/>
              <a:gd name="connsiteX7" fmla="*/ 0 w 9842"/>
              <a:gd name="connsiteY7" fmla="*/ 9957 h 9957"/>
              <a:gd name="connsiteX0" fmla="*/ 6822 w 10000"/>
              <a:gd name="connsiteY0" fmla="*/ 2038 h 9995"/>
              <a:gd name="connsiteX1" fmla="*/ 9533 w 10000"/>
              <a:gd name="connsiteY1" fmla="*/ 1029 h 9995"/>
              <a:gd name="connsiteX2" fmla="*/ 9781 w 10000"/>
              <a:gd name="connsiteY2" fmla="*/ 299 h 9995"/>
              <a:gd name="connsiteX3" fmla="*/ 7254 w 10000"/>
              <a:gd name="connsiteY3" fmla="*/ 50 h 9995"/>
              <a:gd name="connsiteX4" fmla="*/ 3770 w 10000"/>
              <a:gd name="connsiteY4" fmla="*/ 50 h 9995"/>
              <a:gd name="connsiteX5" fmla="*/ 1640 w 10000"/>
              <a:gd name="connsiteY5" fmla="*/ 574 h 9995"/>
              <a:gd name="connsiteX6" fmla="*/ 12 w 10000"/>
              <a:gd name="connsiteY6" fmla="*/ 2959 h 9995"/>
              <a:gd name="connsiteX7" fmla="*/ 0 w 10000"/>
              <a:gd name="connsiteY7" fmla="*/ 9995 h 9995"/>
              <a:gd name="connsiteX0" fmla="*/ 6822 w 10000"/>
              <a:gd name="connsiteY0" fmla="*/ 2039 h 10000"/>
              <a:gd name="connsiteX1" fmla="*/ 9533 w 10000"/>
              <a:gd name="connsiteY1" fmla="*/ 1030 h 10000"/>
              <a:gd name="connsiteX2" fmla="*/ 9781 w 10000"/>
              <a:gd name="connsiteY2" fmla="*/ 299 h 10000"/>
              <a:gd name="connsiteX3" fmla="*/ 7254 w 10000"/>
              <a:gd name="connsiteY3" fmla="*/ 50 h 10000"/>
              <a:gd name="connsiteX4" fmla="*/ 3770 w 10000"/>
              <a:gd name="connsiteY4" fmla="*/ 50 h 10000"/>
              <a:gd name="connsiteX5" fmla="*/ 1640 w 10000"/>
              <a:gd name="connsiteY5" fmla="*/ 574 h 10000"/>
              <a:gd name="connsiteX6" fmla="*/ 12 w 10000"/>
              <a:gd name="connsiteY6" fmla="*/ 2960 h 10000"/>
              <a:gd name="connsiteX7" fmla="*/ 0 w 10000"/>
              <a:gd name="connsiteY7" fmla="*/ 10000 h 10000"/>
              <a:gd name="connsiteX0" fmla="*/ 6822 w 10000"/>
              <a:gd name="connsiteY0" fmla="*/ 2039 h 10000"/>
              <a:gd name="connsiteX1" fmla="*/ 9533 w 10000"/>
              <a:gd name="connsiteY1" fmla="*/ 1030 h 10000"/>
              <a:gd name="connsiteX2" fmla="*/ 9781 w 10000"/>
              <a:gd name="connsiteY2" fmla="*/ 299 h 10000"/>
              <a:gd name="connsiteX3" fmla="*/ 7254 w 10000"/>
              <a:gd name="connsiteY3" fmla="*/ 50 h 10000"/>
              <a:gd name="connsiteX4" fmla="*/ 4180 w 10000"/>
              <a:gd name="connsiteY4" fmla="*/ 50 h 10000"/>
              <a:gd name="connsiteX5" fmla="*/ 1640 w 10000"/>
              <a:gd name="connsiteY5" fmla="*/ 574 h 10000"/>
              <a:gd name="connsiteX6" fmla="*/ 12 w 10000"/>
              <a:gd name="connsiteY6" fmla="*/ 2960 h 10000"/>
              <a:gd name="connsiteX7" fmla="*/ 0 w 10000"/>
              <a:gd name="connsiteY7" fmla="*/ 10000 h 10000"/>
              <a:gd name="connsiteX0" fmla="*/ 6822 w 10000"/>
              <a:gd name="connsiteY0" fmla="*/ 2047 h 10008"/>
              <a:gd name="connsiteX1" fmla="*/ 9533 w 10000"/>
              <a:gd name="connsiteY1" fmla="*/ 1038 h 10008"/>
              <a:gd name="connsiteX2" fmla="*/ 9781 w 10000"/>
              <a:gd name="connsiteY2" fmla="*/ 307 h 10008"/>
              <a:gd name="connsiteX3" fmla="*/ 7254 w 10000"/>
              <a:gd name="connsiteY3" fmla="*/ 58 h 10008"/>
              <a:gd name="connsiteX4" fmla="*/ 4180 w 10000"/>
              <a:gd name="connsiteY4" fmla="*/ 58 h 10008"/>
              <a:gd name="connsiteX5" fmla="*/ 1401 w 10000"/>
              <a:gd name="connsiteY5" fmla="*/ 710 h 10008"/>
              <a:gd name="connsiteX6" fmla="*/ 12 w 10000"/>
              <a:gd name="connsiteY6" fmla="*/ 2968 h 10008"/>
              <a:gd name="connsiteX7" fmla="*/ 0 w 10000"/>
              <a:gd name="connsiteY7" fmla="*/ 10008 h 10008"/>
              <a:gd name="connsiteX0" fmla="*/ 6822 w 9995"/>
              <a:gd name="connsiteY0" fmla="*/ 2315 h 10276"/>
              <a:gd name="connsiteX1" fmla="*/ 9533 w 9995"/>
              <a:gd name="connsiteY1" fmla="*/ 1306 h 10276"/>
              <a:gd name="connsiteX2" fmla="*/ 9781 w 9995"/>
              <a:gd name="connsiteY2" fmla="*/ 575 h 10276"/>
              <a:gd name="connsiteX3" fmla="*/ 7322 w 9995"/>
              <a:gd name="connsiteY3" fmla="*/ 5 h 10276"/>
              <a:gd name="connsiteX4" fmla="*/ 4180 w 9995"/>
              <a:gd name="connsiteY4" fmla="*/ 326 h 10276"/>
              <a:gd name="connsiteX5" fmla="*/ 1401 w 9995"/>
              <a:gd name="connsiteY5" fmla="*/ 978 h 10276"/>
              <a:gd name="connsiteX6" fmla="*/ 12 w 9995"/>
              <a:gd name="connsiteY6" fmla="*/ 3236 h 10276"/>
              <a:gd name="connsiteX7" fmla="*/ 0 w 9995"/>
              <a:gd name="connsiteY7" fmla="*/ 10276 h 10276"/>
              <a:gd name="connsiteX0" fmla="*/ 6825 w 10000"/>
              <a:gd name="connsiteY0" fmla="*/ 2357 h 10104"/>
              <a:gd name="connsiteX1" fmla="*/ 9538 w 10000"/>
              <a:gd name="connsiteY1" fmla="*/ 1375 h 10104"/>
              <a:gd name="connsiteX2" fmla="*/ 9786 w 10000"/>
              <a:gd name="connsiteY2" fmla="*/ 664 h 10104"/>
              <a:gd name="connsiteX3" fmla="*/ 7326 w 10000"/>
              <a:gd name="connsiteY3" fmla="*/ 109 h 10104"/>
              <a:gd name="connsiteX4" fmla="*/ 4011 w 10000"/>
              <a:gd name="connsiteY4" fmla="*/ 88 h 10104"/>
              <a:gd name="connsiteX5" fmla="*/ 1402 w 10000"/>
              <a:gd name="connsiteY5" fmla="*/ 1056 h 10104"/>
              <a:gd name="connsiteX6" fmla="*/ 12 w 10000"/>
              <a:gd name="connsiteY6" fmla="*/ 3253 h 10104"/>
              <a:gd name="connsiteX7" fmla="*/ 0 w 10000"/>
              <a:gd name="connsiteY7" fmla="*/ 10104 h 10104"/>
              <a:gd name="connsiteX0" fmla="*/ 6825 w 10000"/>
              <a:gd name="connsiteY0" fmla="*/ 2353 h 10100"/>
              <a:gd name="connsiteX1" fmla="*/ 9538 w 10000"/>
              <a:gd name="connsiteY1" fmla="*/ 1371 h 10100"/>
              <a:gd name="connsiteX2" fmla="*/ 9786 w 10000"/>
              <a:gd name="connsiteY2" fmla="*/ 660 h 10100"/>
              <a:gd name="connsiteX3" fmla="*/ 7326 w 10000"/>
              <a:gd name="connsiteY3" fmla="*/ 105 h 10100"/>
              <a:gd name="connsiteX4" fmla="*/ 4011 w 10000"/>
              <a:gd name="connsiteY4" fmla="*/ 84 h 10100"/>
              <a:gd name="connsiteX5" fmla="*/ 1334 w 10000"/>
              <a:gd name="connsiteY5" fmla="*/ 990 h 10100"/>
              <a:gd name="connsiteX6" fmla="*/ 12 w 10000"/>
              <a:gd name="connsiteY6" fmla="*/ 3249 h 10100"/>
              <a:gd name="connsiteX7" fmla="*/ 0 w 10000"/>
              <a:gd name="connsiteY7" fmla="*/ 10100 h 10100"/>
              <a:gd name="connsiteX0" fmla="*/ 6825 w 10357"/>
              <a:gd name="connsiteY0" fmla="*/ 2342 h 10089"/>
              <a:gd name="connsiteX1" fmla="*/ 9538 w 10357"/>
              <a:gd name="connsiteY1" fmla="*/ 1360 h 10089"/>
              <a:gd name="connsiteX2" fmla="*/ 10230 w 10357"/>
              <a:gd name="connsiteY2" fmla="*/ 399 h 10089"/>
              <a:gd name="connsiteX3" fmla="*/ 7326 w 10357"/>
              <a:gd name="connsiteY3" fmla="*/ 94 h 10089"/>
              <a:gd name="connsiteX4" fmla="*/ 4011 w 10357"/>
              <a:gd name="connsiteY4" fmla="*/ 73 h 10089"/>
              <a:gd name="connsiteX5" fmla="*/ 1334 w 10357"/>
              <a:gd name="connsiteY5" fmla="*/ 979 h 10089"/>
              <a:gd name="connsiteX6" fmla="*/ 12 w 10357"/>
              <a:gd name="connsiteY6" fmla="*/ 3238 h 10089"/>
              <a:gd name="connsiteX7" fmla="*/ 0 w 10357"/>
              <a:gd name="connsiteY7" fmla="*/ 10089 h 10089"/>
              <a:gd name="connsiteX0" fmla="*/ 6825 w 10331"/>
              <a:gd name="connsiteY0" fmla="*/ 2610 h 10357"/>
              <a:gd name="connsiteX1" fmla="*/ 9538 w 10331"/>
              <a:gd name="connsiteY1" fmla="*/ 1628 h 10357"/>
              <a:gd name="connsiteX2" fmla="*/ 10230 w 10331"/>
              <a:gd name="connsiteY2" fmla="*/ 667 h 10357"/>
              <a:gd name="connsiteX3" fmla="*/ 7702 w 10331"/>
              <a:gd name="connsiteY3" fmla="*/ 9 h 10357"/>
              <a:gd name="connsiteX4" fmla="*/ 4011 w 10331"/>
              <a:gd name="connsiteY4" fmla="*/ 341 h 10357"/>
              <a:gd name="connsiteX5" fmla="*/ 1334 w 10331"/>
              <a:gd name="connsiteY5" fmla="*/ 1247 h 10357"/>
              <a:gd name="connsiteX6" fmla="*/ 12 w 10331"/>
              <a:gd name="connsiteY6" fmla="*/ 3506 h 10357"/>
              <a:gd name="connsiteX7" fmla="*/ 0 w 10331"/>
              <a:gd name="connsiteY7" fmla="*/ 10357 h 10357"/>
              <a:gd name="connsiteX0" fmla="*/ 6825 w 10392"/>
              <a:gd name="connsiteY0" fmla="*/ 2610 h 10357"/>
              <a:gd name="connsiteX1" fmla="*/ 9777 w 10392"/>
              <a:gd name="connsiteY1" fmla="*/ 1878 h 10357"/>
              <a:gd name="connsiteX2" fmla="*/ 10230 w 10392"/>
              <a:gd name="connsiteY2" fmla="*/ 667 h 10357"/>
              <a:gd name="connsiteX3" fmla="*/ 7702 w 10392"/>
              <a:gd name="connsiteY3" fmla="*/ 9 h 10357"/>
              <a:gd name="connsiteX4" fmla="*/ 4011 w 10392"/>
              <a:gd name="connsiteY4" fmla="*/ 341 h 10357"/>
              <a:gd name="connsiteX5" fmla="*/ 1334 w 10392"/>
              <a:gd name="connsiteY5" fmla="*/ 1247 h 10357"/>
              <a:gd name="connsiteX6" fmla="*/ 12 w 10392"/>
              <a:gd name="connsiteY6" fmla="*/ 3506 h 10357"/>
              <a:gd name="connsiteX7" fmla="*/ 0 w 10392"/>
              <a:gd name="connsiteY7" fmla="*/ 10357 h 10357"/>
              <a:gd name="connsiteX0" fmla="*/ 7611 w 10367"/>
              <a:gd name="connsiteY0" fmla="*/ 2610 h 10357"/>
              <a:gd name="connsiteX1" fmla="*/ 9777 w 10367"/>
              <a:gd name="connsiteY1" fmla="*/ 1878 h 10357"/>
              <a:gd name="connsiteX2" fmla="*/ 10230 w 10367"/>
              <a:gd name="connsiteY2" fmla="*/ 667 h 10357"/>
              <a:gd name="connsiteX3" fmla="*/ 7702 w 10367"/>
              <a:gd name="connsiteY3" fmla="*/ 9 h 10357"/>
              <a:gd name="connsiteX4" fmla="*/ 4011 w 10367"/>
              <a:gd name="connsiteY4" fmla="*/ 341 h 10357"/>
              <a:gd name="connsiteX5" fmla="*/ 1334 w 10367"/>
              <a:gd name="connsiteY5" fmla="*/ 1247 h 10357"/>
              <a:gd name="connsiteX6" fmla="*/ 12 w 10367"/>
              <a:gd name="connsiteY6" fmla="*/ 3506 h 10357"/>
              <a:gd name="connsiteX7" fmla="*/ 0 w 10367"/>
              <a:gd name="connsiteY7" fmla="*/ 10357 h 10357"/>
              <a:gd name="connsiteX0" fmla="*/ 7611 w 10367"/>
              <a:gd name="connsiteY0" fmla="*/ 2610 h 10357"/>
              <a:gd name="connsiteX1" fmla="*/ 9777 w 10367"/>
              <a:gd name="connsiteY1" fmla="*/ 1878 h 10357"/>
              <a:gd name="connsiteX2" fmla="*/ 10230 w 10367"/>
              <a:gd name="connsiteY2" fmla="*/ 667 h 10357"/>
              <a:gd name="connsiteX3" fmla="*/ 7702 w 10367"/>
              <a:gd name="connsiteY3" fmla="*/ 9 h 10357"/>
              <a:gd name="connsiteX4" fmla="*/ 4011 w 10367"/>
              <a:gd name="connsiteY4" fmla="*/ 341 h 10357"/>
              <a:gd name="connsiteX5" fmla="*/ 2222 w 10367"/>
              <a:gd name="connsiteY5" fmla="*/ 977 h 10357"/>
              <a:gd name="connsiteX6" fmla="*/ 12 w 10367"/>
              <a:gd name="connsiteY6" fmla="*/ 3506 h 10357"/>
              <a:gd name="connsiteX7" fmla="*/ 0 w 10367"/>
              <a:gd name="connsiteY7" fmla="*/ 10357 h 10357"/>
              <a:gd name="connsiteX0" fmla="*/ 7611 w 10367"/>
              <a:gd name="connsiteY0" fmla="*/ 2610 h 10357"/>
              <a:gd name="connsiteX1" fmla="*/ 9777 w 10367"/>
              <a:gd name="connsiteY1" fmla="*/ 1878 h 10357"/>
              <a:gd name="connsiteX2" fmla="*/ 10230 w 10367"/>
              <a:gd name="connsiteY2" fmla="*/ 667 h 10357"/>
              <a:gd name="connsiteX3" fmla="*/ 7702 w 10367"/>
              <a:gd name="connsiteY3" fmla="*/ 9 h 10357"/>
              <a:gd name="connsiteX4" fmla="*/ 4011 w 10367"/>
              <a:gd name="connsiteY4" fmla="*/ 341 h 10357"/>
              <a:gd name="connsiteX5" fmla="*/ 2222 w 10367"/>
              <a:gd name="connsiteY5" fmla="*/ 977 h 10357"/>
              <a:gd name="connsiteX6" fmla="*/ 12 w 10367"/>
              <a:gd name="connsiteY6" fmla="*/ 3506 h 10357"/>
              <a:gd name="connsiteX7" fmla="*/ 0 w 10367"/>
              <a:gd name="connsiteY7" fmla="*/ 10357 h 10357"/>
              <a:gd name="connsiteX0" fmla="*/ 7611 w 10367"/>
              <a:gd name="connsiteY0" fmla="*/ 2620 h 10367"/>
              <a:gd name="connsiteX1" fmla="*/ 9777 w 10367"/>
              <a:gd name="connsiteY1" fmla="*/ 1888 h 10367"/>
              <a:gd name="connsiteX2" fmla="*/ 10230 w 10367"/>
              <a:gd name="connsiteY2" fmla="*/ 677 h 10367"/>
              <a:gd name="connsiteX3" fmla="*/ 7702 w 10367"/>
              <a:gd name="connsiteY3" fmla="*/ 19 h 10367"/>
              <a:gd name="connsiteX4" fmla="*/ 4899 w 10367"/>
              <a:gd name="connsiteY4" fmla="*/ 247 h 10367"/>
              <a:gd name="connsiteX5" fmla="*/ 2222 w 10367"/>
              <a:gd name="connsiteY5" fmla="*/ 987 h 10367"/>
              <a:gd name="connsiteX6" fmla="*/ 12 w 10367"/>
              <a:gd name="connsiteY6" fmla="*/ 3516 h 10367"/>
              <a:gd name="connsiteX7" fmla="*/ 0 w 10367"/>
              <a:gd name="connsiteY7" fmla="*/ 10367 h 10367"/>
              <a:gd name="connsiteX0" fmla="*/ 7611 w 10367"/>
              <a:gd name="connsiteY0" fmla="*/ 2622 h 10369"/>
              <a:gd name="connsiteX1" fmla="*/ 9777 w 10367"/>
              <a:gd name="connsiteY1" fmla="*/ 1890 h 10369"/>
              <a:gd name="connsiteX2" fmla="*/ 10230 w 10367"/>
              <a:gd name="connsiteY2" fmla="*/ 679 h 10369"/>
              <a:gd name="connsiteX3" fmla="*/ 7702 w 10367"/>
              <a:gd name="connsiteY3" fmla="*/ 21 h 10369"/>
              <a:gd name="connsiteX4" fmla="*/ 4899 w 10367"/>
              <a:gd name="connsiteY4" fmla="*/ 249 h 10369"/>
              <a:gd name="connsiteX5" fmla="*/ 2222 w 10367"/>
              <a:gd name="connsiteY5" fmla="*/ 989 h 10369"/>
              <a:gd name="connsiteX6" fmla="*/ 12 w 10367"/>
              <a:gd name="connsiteY6" fmla="*/ 3518 h 10369"/>
              <a:gd name="connsiteX7" fmla="*/ 0 w 10367"/>
              <a:gd name="connsiteY7" fmla="*/ 10369 h 10369"/>
              <a:gd name="connsiteX0" fmla="*/ 7611 w 10367"/>
              <a:gd name="connsiteY0" fmla="*/ 2622 h 10369"/>
              <a:gd name="connsiteX1" fmla="*/ 9777 w 10367"/>
              <a:gd name="connsiteY1" fmla="*/ 1890 h 10369"/>
              <a:gd name="connsiteX2" fmla="*/ 10230 w 10367"/>
              <a:gd name="connsiteY2" fmla="*/ 679 h 10369"/>
              <a:gd name="connsiteX3" fmla="*/ 7702 w 10367"/>
              <a:gd name="connsiteY3" fmla="*/ 21 h 10369"/>
              <a:gd name="connsiteX4" fmla="*/ 4899 w 10367"/>
              <a:gd name="connsiteY4" fmla="*/ 249 h 10369"/>
              <a:gd name="connsiteX5" fmla="*/ 2222 w 10367"/>
              <a:gd name="connsiteY5" fmla="*/ 989 h 10369"/>
              <a:gd name="connsiteX6" fmla="*/ 12 w 10367"/>
              <a:gd name="connsiteY6" fmla="*/ 3518 h 10369"/>
              <a:gd name="connsiteX7" fmla="*/ 0 w 10367"/>
              <a:gd name="connsiteY7" fmla="*/ 10369 h 10369"/>
              <a:gd name="connsiteX0" fmla="*/ 7611 w 10367"/>
              <a:gd name="connsiteY0" fmla="*/ 2666 h 10413"/>
              <a:gd name="connsiteX1" fmla="*/ 9777 w 10367"/>
              <a:gd name="connsiteY1" fmla="*/ 1934 h 10413"/>
              <a:gd name="connsiteX2" fmla="*/ 10230 w 10367"/>
              <a:gd name="connsiteY2" fmla="*/ 723 h 10413"/>
              <a:gd name="connsiteX3" fmla="*/ 7702 w 10367"/>
              <a:gd name="connsiteY3" fmla="*/ 65 h 10413"/>
              <a:gd name="connsiteX4" fmla="*/ 4899 w 10367"/>
              <a:gd name="connsiteY4" fmla="*/ 147 h 10413"/>
              <a:gd name="connsiteX5" fmla="*/ 2222 w 10367"/>
              <a:gd name="connsiteY5" fmla="*/ 1033 h 10413"/>
              <a:gd name="connsiteX6" fmla="*/ 12 w 10367"/>
              <a:gd name="connsiteY6" fmla="*/ 3562 h 10413"/>
              <a:gd name="connsiteX7" fmla="*/ 0 w 10367"/>
              <a:gd name="connsiteY7" fmla="*/ 10413 h 10413"/>
              <a:gd name="connsiteX0" fmla="*/ 7611 w 10347"/>
              <a:gd name="connsiteY0" fmla="*/ 2932 h 10679"/>
              <a:gd name="connsiteX1" fmla="*/ 9777 w 10347"/>
              <a:gd name="connsiteY1" fmla="*/ 2200 h 10679"/>
              <a:gd name="connsiteX2" fmla="*/ 10230 w 10347"/>
              <a:gd name="connsiteY2" fmla="*/ 989 h 10679"/>
              <a:gd name="connsiteX3" fmla="*/ 7975 w 10347"/>
              <a:gd name="connsiteY3" fmla="*/ 19 h 10679"/>
              <a:gd name="connsiteX4" fmla="*/ 4899 w 10347"/>
              <a:gd name="connsiteY4" fmla="*/ 413 h 10679"/>
              <a:gd name="connsiteX5" fmla="*/ 2222 w 10347"/>
              <a:gd name="connsiteY5" fmla="*/ 1299 h 10679"/>
              <a:gd name="connsiteX6" fmla="*/ 12 w 10347"/>
              <a:gd name="connsiteY6" fmla="*/ 3828 h 10679"/>
              <a:gd name="connsiteX7" fmla="*/ 0 w 10347"/>
              <a:gd name="connsiteY7" fmla="*/ 10679 h 10679"/>
              <a:gd name="connsiteX0" fmla="*/ 7611 w 10347"/>
              <a:gd name="connsiteY0" fmla="*/ 2932 h 10679"/>
              <a:gd name="connsiteX1" fmla="*/ 9777 w 10347"/>
              <a:gd name="connsiteY1" fmla="*/ 2200 h 10679"/>
              <a:gd name="connsiteX2" fmla="*/ 10230 w 10347"/>
              <a:gd name="connsiteY2" fmla="*/ 989 h 10679"/>
              <a:gd name="connsiteX3" fmla="*/ 7975 w 10347"/>
              <a:gd name="connsiteY3" fmla="*/ 19 h 10679"/>
              <a:gd name="connsiteX4" fmla="*/ 4899 w 10347"/>
              <a:gd name="connsiteY4" fmla="*/ 413 h 10679"/>
              <a:gd name="connsiteX5" fmla="*/ 2222 w 10347"/>
              <a:gd name="connsiteY5" fmla="*/ 1299 h 10679"/>
              <a:gd name="connsiteX6" fmla="*/ 12 w 10347"/>
              <a:gd name="connsiteY6" fmla="*/ 3828 h 10679"/>
              <a:gd name="connsiteX7" fmla="*/ 0 w 10347"/>
              <a:gd name="connsiteY7" fmla="*/ 10679 h 10679"/>
              <a:gd name="connsiteX0" fmla="*/ 7611 w 10347"/>
              <a:gd name="connsiteY0" fmla="*/ 2950 h 10697"/>
              <a:gd name="connsiteX1" fmla="*/ 9777 w 10347"/>
              <a:gd name="connsiteY1" fmla="*/ 2218 h 10697"/>
              <a:gd name="connsiteX2" fmla="*/ 10230 w 10347"/>
              <a:gd name="connsiteY2" fmla="*/ 1007 h 10697"/>
              <a:gd name="connsiteX3" fmla="*/ 7975 w 10347"/>
              <a:gd name="connsiteY3" fmla="*/ 37 h 10697"/>
              <a:gd name="connsiteX4" fmla="*/ 4899 w 10347"/>
              <a:gd name="connsiteY4" fmla="*/ 306 h 10697"/>
              <a:gd name="connsiteX5" fmla="*/ 2222 w 10347"/>
              <a:gd name="connsiteY5" fmla="*/ 1317 h 10697"/>
              <a:gd name="connsiteX6" fmla="*/ 12 w 10347"/>
              <a:gd name="connsiteY6" fmla="*/ 3846 h 10697"/>
              <a:gd name="connsiteX7" fmla="*/ 0 w 10347"/>
              <a:gd name="connsiteY7" fmla="*/ 10697 h 10697"/>
              <a:gd name="connsiteX0" fmla="*/ 7611 w 10347"/>
              <a:gd name="connsiteY0" fmla="*/ 2956 h 10703"/>
              <a:gd name="connsiteX1" fmla="*/ 9777 w 10347"/>
              <a:gd name="connsiteY1" fmla="*/ 2224 h 10703"/>
              <a:gd name="connsiteX2" fmla="*/ 10230 w 10347"/>
              <a:gd name="connsiteY2" fmla="*/ 1013 h 10703"/>
              <a:gd name="connsiteX3" fmla="*/ 7975 w 10347"/>
              <a:gd name="connsiteY3" fmla="*/ 43 h 10703"/>
              <a:gd name="connsiteX4" fmla="*/ 4899 w 10347"/>
              <a:gd name="connsiteY4" fmla="*/ 312 h 10703"/>
              <a:gd name="connsiteX5" fmla="*/ 1641 w 10347"/>
              <a:gd name="connsiteY5" fmla="*/ 1573 h 10703"/>
              <a:gd name="connsiteX6" fmla="*/ 12 w 10347"/>
              <a:gd name="connsiteY6" fmla="*/ 3852 h 10703"/>
              <a:gd name="connsiteX7" fmla="*/ 0 w 10347"/>
              <a:gd name="connsiteY7" fmla="*/ 10703 h 10703"/>
              <a:gd name="connsiteX0" fmla="*/ 7611 w 10347"/>
              <a:gd name="connsiteY0" fmla="*/ 2956 h 10703"/>
              <a:gd name="connsiteX1" fmla="*/ 9777 w 10347"/>
              <a:gd name="connsiteY1" fmla="*/ 2224 h 10703"/>
              <a:gd name="connsiteX2" fmla="*/ 10230 w 10347"/>
              <a:gd name="connsiteY2" fmla="*/ 1013 h 10703"/>
              <a:gd name="connsiteX3" fmla="*/ 7975 w 10347"/>
              <a:gd name="connsiteY3" fmla="*/ 43 h 10703"/>
              <a:gd name="connsiteX4" fmla="*/ 4899 w 10347"/>
              <a:gd name="connsiteY4" fmla="*/ 312 h 10703"/>
              <a:gd name="connsiteX5" fmla="*/ 1641 w 10347"/>
              <a:gd name="connsiteY5" fmla="*/ 1573 h 10703"/>
              <a:gd name="connsiteX6" fmla="*/ 12 w 10347"/>
              <a:gd name="connsiteY6" fmla="*/ 3852 h 10703"/>
              <a:gd name="connsiteX7" fmla="*/ 0 w 10347"/>
              <a:gd name="connsiteY7" fmla="*/ 10703 h 10703"/>
              <a:gd name="connsiteX0" fmla="*/ 7611 w 10347"/>
              <a:gd name="connsiteY0" fmla="*/ 2956 h 10703"/>
              <a:gd name="connsiteX1" fmla="*/ 9777 w 10347"/>
              <a:gd name="connsiteY1" fmla="*/ 2224 h 10703"/>
              <a:gd name="connsiteX2" fmla="*/ 10230 w 10347"/>
              <a:gd name="connsiteY2" fmla="*/ 1013 h 10703"/>
              <a:gd name="connsiteX3" fmla="*/ 7975 w 10347"/>
              <a:gd name="connsiteY3" fmla="*/ 43 h 10703"/>
              <a:gd name="connsiteX4" fmla="*/ 4899 w 10347"/>
              <a:gd name="connsiteY4" fmla="*/ 312 h 10703"/>
              <a:gd name="connsiteX5" fmla="*/ 1641 w 10347"/>
              <a:gd name="connsiteY5" fmla="*/ 1573 h 10703"/>
              <a:gd name="connsiteX6" fmla="*/ 12 w 10347"/>
              <a:gd name="connsiteY6" fmla="*/ 3852 h 10703"/>
              <a:gd name="connsiteX7" fmla="*/ 0 w 10347"/>
              <a:gd name="connsiteY7" fmla="*/ 10703 h 10703"/>
              <a:gd name="connsiteX0" fmla="*/ 7611 w 10347"/>
              <a:gd name="connsiteY0" fmla="*/ 2956 h 10703"/>
              <a:gd name="connsiteX1" fmla="*/ 9777 w 10347"/>
              <a:gd name="connsiteY1" fmla="*/ 2224 h 10703"/>
              <a:gd name="connsiteX2" fmla="*/ 10230 w 10347"/>
              <a:gd name="connsiteY2" fmla="*/ 1013 h 10703"/>
              <a:gd name="connsiteX3" fmla="*/ 7975 w 10347"/>
              <a:gd name="connsiteY3" fmla="*/ 43 h 10703"/>
              <a:gd name="connsiteX4" fmla="*/ 4899 w 10347"/>
              <a:gd name="connsiteY4" fmla="*/ 312 h 10703"/>
              <a:gd name="connsiteX5" fmla="*/ 855 w 10347"/>
              <a:gd name="connsiteY5" fmla="*/ 1531 h 10703"/>
              <a:gd name="connsiteX6" fmla="*/ 12 w 10347"/>
              <a:gd name="connsiteY6" fmla="*/ 3852 h 10703"/>
              <a:gd name="connsiteX7" fmla="*/ 0 w 10347"/>
              <a:gd name="connsiteY7" fmla="*/ 10703 h 10703"/>
              <a:gd name="connsiteX0" fmla="*/ 7611 w 10347"/>
              <a:gd name="connsiteY0" fmla="*/ 2956 h 10703"/>
              <a:gd name="connsiteX1" fmla="*/ 9777 w 10347"/>
              <a:gd name="connsiteY1" fmla="*/ 2224 h 10703"/>
              <a:gd name="connsiteX2" fmla="*/ 10230 w 10347"/>
              <a:gd name="connsiteY2" fmla="*/ 1013 h 10703"/>
              <a:gd name="connsiteX3" fmla="*/ 7975 w 10347"/>
              <a:gd name="connsiteY3" fmla="*/ 43 h 10703"/>
              <a:gd name="connsiteX4" fmla="*/ 4899 w 10347"/>
              <a:gd name="connsiteY4" fmla="*/ 312 h 10703"/>
              <a:gd name="connsiteX5" fmla="*/ 855 w 10347"/>
              <a:gd name="connsiteY5" fmla="*/ 1531 h 10703"/>
              <a:gd name="connsiteX6" fmla="*/ 12 w 10347"/>
              <a:gd name="connsiteY6" fmla="*/ 3852 h 10703"/>
              <a:gd name="connsiteX7" fmla="*/ 0 w 10347"/>
              <a:gd name="connsiteY7" fmla="*/ 10703 h 10703"/>
              <a:gd name="connsiteX0" fmla="*/ 7611 w 10347"/>
              <a:gd name="connsiteY0" fmla="*/ 2942 h 10689"/>
              <a:gd name="connsiteX1" fmla="*/ 9777 w 10347"/>
              <a:gd name="connsiteY1" fmla="*/ 2210 h 10689"/>
              <a:gd name="connsiteX2" fmla="*/ 10230 w 10347"/>
              <a:gd name="connsiteY2" fmla="*/ 999 h 10689"/>
              <a:gd name="connsiteX3" fmla="*/ 7975 w 10347"/>
              <a:gd name="connsiteY3" fmla="*/ 29 h 10689"/>
              <a:gd name="connsiteX4" fmla="*/ 4899 w 10347"/>
              <a:gd name="connsiteY4" fmla="*/ 298 h 10689"/>
              <a:gd name="connsiteX5" fmla="*/ 2516 w 10347"/>
              <a:gd name="connsiteY5" fmla="*/ 744 h 10689"/>
              <a:gd name="connsiteX6" fmla="*/ 855 w 10347"/>
              <a:gd name="connsiteY6" fmla="*/ 1517 h 10689"/>
              <a:gd name="connsiteX7" fmla="*/ 12 w 10347"/>
              <a:gd name="connsiteY7" fmla="*/ 3838 h 10689"/>
              <a:gd name="connsiteX8" fmla="*/ 0 w 10347"/>
              <a:gd name="connsiteY8" fmla="*/ 10689 h 10689"/>
              <a:gd name="connsiteX0" fmla="*/ 7611 w 10347"/>
              <a:gd name="connsiteY0" fmla="*/ 2942 h 10689"/>
              <a:gd name="connsiteX1" fmla="*/ 9777 w 10347"/>
              <a:gd name="connsiteY1" fmla="*/ 2210 h 10689"/>
              <a:gd name="connsiteX2" fmla="*/ 10230 w 10347"/>
              <a:gd name="connsiteY2" fmla="*/ 999 h 10689"/>
              <a:gd name="connsiteX3" fmla="*/ 7975 w 10347"/>
              <a:gd name="connsiteY3" fmla="*/ 29 h 10689"/>
              <a:gd name="connsiteX4" fmla="*/ 4899 w 10347"/>
              <a:gd name="connsiteY4" fmla="*/ 298 h 10689"/>
              <a:gd name="connsiteX5" fmla="*/ 1969 w 10347"/>
              <a:gd name="connsiteY5" fmla="*/ 702 h 10689"/>
              <a:gd name="connsiteX6" fmla="*/ 855 w 10347"/>
              <a:gd name="connsiteY6" fmla="*/ 1517 h 10689"/>
              <a:gd name="connsiteX7" fmla="*/ 12 w 10347"/>
              <a:gd name="connsiteY7" fmla="*/ 3838 h 10689"/>
              <a:gd name="connsiteX8" fmla="*/ 0 w 10347"/>
              <a:gd name="connsiteY8" fmla="*/ 10689 h 10689"/>
              <a:gd name="connsiteX0" fmla="*/ 7611 w 10347"/>
              <a:gd name="connsiteY0" fmla="*/ 2942 h 10689"/>
              <a:gd name="connsiteX1" fmla="*/ 9777 w 10347"/>
              <a:gd name="connsiteY1" fmla="*/ 2210 h 10689"/>
              <a:gd name="connsiteX2" fmla="*/ 10230 w 10347"/>
              <a:gd name="connsiteY2" fmla="*/ 999 h 10689"/>
              <a:gd name="connsiteX3" fmla="*/ 7975 w 10347"/>
              <a:gd name="connsiteY3" fmla="*/ 29 h 10689"/>
              <a:gd name="connsiteX4" fmla="*/ 4899 w 10347"/>
              <a:gd name="connsiteY4" fmla="*/ 298 h 10689"/>
              <a:gd name="connsiteX5" fmla="*/ 1969 w 10347"/>
              <a:gd name="connsiteY5" fmla="*/ 702 h 10689"/>
              <a:gd name="connsiteX6" fmla="*/ 855 w 10347"/>
              <a:gd name="connsiteY6" fmla="*/ 1517 h 10689"/>
              <a:gd name="connsiteX7" fmla="*/ 12 w 10347"/>
              <a:gd name="connsiteY7" fmla="*/ 3838 h 10689"/>
              <a:gd name="connsiteX8" fmla="*/ 0 w 10347"/>
              <a:gd name="connsiteY8" fmla="*/ 10689 h 10689"/>
              <a:gd name="connsiteX0" fmla="*/ 7611 w 10347"/>
              <a:gd name="connsiteY0" fmla="*/ 2942 h 10689"/>
              <a:gd name="connsiteX1" fmla="*/ 9777 w 10347"/>
              <a:gd name="connsiteY1" fmla="*/ 2210 h 10689"/>
              <a:gd name="connsiteX2" fmla="*/ 10230 w 10347"/>
              <a:gd name="connsiteY2" fmla="*/ 999 h 10689"/>
              <a:gd name="connsiteX3" fmla="*/ 7975 w 10347"/>
              <a:gd name="connsiteY3" fmla="*/ 29 h 10689"/>
              <a:gd name="connsiteX4" fmla="*/ 3908 w 10347"/>
              <a:gd name="connsiteY4" fmla="*/ 298 h 10689"/>
              <a:gd name="connsiteX5" fmla="*/ 1969 w 10347"/>
              <a:gd name="connsiteY5" fmla="*/ 702 h 10689"/>
              <a:gd name="connsiteX6" fmla="*/ 855 w 10347"/>
              <a:gd name="connsiteY6" fmla="*/ 1517 h 10689"/>
              <a:gd name="connsiteX7" fmla="*/ 12 w 10347"/>
              <a:gd name="connsiteY7" fmla="*/ 3838 h 10689"/>
              <a:gd name="connsiteX8" fmla="*/ 0 w 10347"/>
              <a:gd name="connsiteY8" fmla="*/ 10689 h 10689"/>
              <a:gd name="connsiteX0" fmla="*/ 7611 w 10347"/>
              <a:gd name="connsiteY0" fmla="*/ 2955 h 10702"/>
              <a:gd name="connsiteX1" fmla="*/ 9777 w 10347"/>
              <a:gd name="connsiteY1" fmla="*/ 2223 h 10702"/>
              <a:gd name="connsiteX2" fmla="*/ 10230 w 10347"/>
              <a:gd name="connsiteY2" fmla="*/ 1012 h 10702"/>
              <a:gd name="connsiteX3" fmla="*/ 7975 w 10347"/>
              <a:gd name="connsiteY3" fmla="*/ 42 h 10702"/>
              <a:gd name="connsiteX4" fmla="*/ 3908 w 10347"/>
              <a:gd name="connsiteY4" fmla="*/ 228 h 10702"/>
              <a:gd name="connsiteX5" fmla="*/ 1969 w 10347"/>
              <a:gd name="connsiteY5" fmla="*/ 715 h 10702"/>
              <a:gd name="connsiteX6" fmla="*/ 855 w 10347"/>
              <a:gd name="connsiteY6" fmla="*/ 1530 h 10702"/>
              <a:gd name="connsiteX7" fmla="*/ 12 w 10347"/>
              <a:gd name="connsiteY7" fmla="*/ 3851 h 10702"/>
              <a:gd name="connsiteX8" fmla="*/ 0 w 10347"/>
              <a:gd name="connsiteY8" fmla="*/ 10702 h 10702"/>
              <a:gd name="connsiteX0" fmla="*/ 7611 w 10347"/>
              <a:gd name="connsiteY0" fmla="*/ 2967 h 10714"/>
              <a:gd name="connsiteX1" fmla="*/ 9777 w 10347"/>
              <a:gd name="connsiteY1" fmla="*/ 2235 h 10714"/>
              <a:gd name="connsiteX2" fmla="*/ 10230 w 10347"/>
              <a:gd name="connsiteY2" fmla="*/ 1024 h 10714"/>
              <a:gd name="connsiteX3" fmla="*/ 7975 w 10347"/>
              <a:gd name="connsiteY3" fmla="*/ 54 h 10714"/>
              <a:gd name="connsiteX4" fmla="*/ 3908 w 10347"/>
              <a:gd name="connsiteY4" fmla="*/ 240 h 10714"/>
              <a:gd name="connsiteX5" fmla="*/ 1969 w 10347"/>
              <a:gd name="connsiteY5" fmla="*/ 727 h 10714"/>
              <a:gd name="connsiteX6" fmla="*/ 855 w 10347"/>
              <a:gd name="connsiteY6" fmla="*/ 1542 h 10714"/>
              <a:gd name="connsiteX7" fmla="*/ 12 w 10347"/>
              <a:gd name="connsiteY7" fmla="*/ 3863 h 10714"/>
              <a:gd name="connsiteX8" fmla="*/ 0 w 10347"/>
              <a:gd name="connsiteY8" fmla="*/ 10714 h 10714"/>
              <a:gd name="connsiteX0" fmla="*/ 7611 w 10347"/>
              <a:gd name="connsiteY0" fmla="*/ 2967 h 10714"/>
              <a:gd name="connsiteX1" fmla="*/ 9777 w 10347"/>
              <a:gd name="connsiteY1" fmla="*/ 2235 h 10714"/>
              <a:gd name="connsiteX2" fmla="*/ 10230 w 10347"/>
              <a:gd name="connsiteY2" fmla="*/ 1024 h 10714"/>
              <a:gd name="connsiteX3" fmla="*/ 7975 w 10347"/>
              <a:gd name="connsiteY3" fmla="*/ 54 h 10714"/>
              <a:gd name="connsiteX4" fmla="*/ 3908 w 10347"/>
              <a:gd name="connsiteY4" fmla="*/ 240 h 10714"/>
              <a:gd name="connsiteX5" fmla="*/ 1969 w 10347"/>
              <a:gd name="connsiteY5" fmla="*/ 727 h 10714"/>
              <a:gd name="connsiteX6" fmla="*/ 616 w 10347"/>
              <a:gd name="connsiteY6" fmla="*/ 1750 h 10714"/>
              <a:gd name="connsiteX7" fmla="*/ 12 w 10347"/>
              <a:gd name="connsiteY7" fmla="*/ 3863 h 10714"/>
              <a:gd name="connsiteX8" fmla="*/ 0 w 10347"/>
              <a:gd name="connsiteY8" fmla="*/ 10714 h 10714"/>
              <a:gd name="connsiteX0" fmla="*/ 8021 w 10337"/>
              <a:gd name="connsiteY0" fmla="*/ 2925 h 10714"/>
              <a:gd name="connsiteX1" fmla="*/ 9777 w 10337"/>
              <a:gd name="connsiteY1" fmla="*/ 2235 h 10714"/>
              <a:gd name="connsiteX2" fmla="*/ 10230 w 10337"/>
              <a:gd name="connsiteY2" fmla="*/ 1024 h 10714"/>
              <a:gd name="connsiteX3" fmla="*/ 7975 w 10337"/>
              <a:gd name="connsiteY3" fmla="*/ 54 h 10714"/>
              <a:gd name="connsiteX4" fmla="*/ 3908 w 10337"/>
              <a:gd name="connsiteY4" fmla="*/ 240 h 10714"/>
              <a:gd name="connsiteX5" fmla="*/ 1969 w 10337"/>
              <a:gd name="connsiteY5" fmla="*/ 727 h 10714"/>
              <a:gd name="connsiteX6" fmla="*/ 616 w 10337"/>
              <a:gd name="connsiteY6" fmla="*/ 1750 h 10714"/>
              <a:gd name="connsiteX7" fmla="*/ 12 w 10337"/>
              <a:gd name="connsiteY7" fmla="*/ 3863 h 10714"/>
              <a:gd name="connsiteX8" fmla="*/ 0 w 10337"/>
              <a:gd name="connsiteY8" fmla="*/ 10714 h 10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37" h="10714">
                <a:moveTo>
                  <a:pt x="8021" y="2925"/>
                </a:moveTo>
                <a:cubicBezTo>
                  <a:pt x="8475" y="2759"/>
                  <a:pt x="9409" y="2552"/>
                  <a:pt x="9777" y="2235"/>
                </a:cubicBezTo>
                <a:cubicBezTo>
                  <a:pt x="10145" y="1918"/>
                  <a:pt x="10530" y="1387"/>
                  <a:pt x="10230" y="1024"/>
                </a:cubicBezTo>
                <a:cubicBezTo>
                  <a:pt x="9930" y="661"/>
                  <a:pt x="9029" y="185"/>
                  <a:pt x="7975" y="54"/>
                </a:cubicBezTo>
                <a:cubicBezTo>
                  <a:pt x="6921" y="-77"/>
                  <a:pt x="4909" y="45"/>
                  <a:pt x="3908" y="240"/>
                </a:cubicBezTo>
                <a:cubicBezTo>
                  <a:pt x="2907" y="435"/>
                  <a:pt x="2643" y="524"/>
                  <a:pt x="1969" y="727"/>
                </a:cubicBezTo>
                <a:cubicBezTo>
                  <a:pt x="1466" y="951"/>
                  <a:pt x="942" y="1227"/>
                  <a:pt x="616" y="1750"/>
                </a:cubicBezTo>
                <a:cubicBezTo>
                  <a:pt x="290" y="2273"/>
                  <a:pt x="149" y="2345"/>
                  <a:pt x="12" y="3863"/>
                </a:cubicBezTo>
                <a:cubicBezTo>
                  <a:pt x="-3" y="6300"/>
                  <a:pt x="15" y="8278"/>
                  <a:pt x="0" y="10714"/>
                </a:cubicBezTo>
              </a:path>
            </a:pathLst>
          </a:custGeom>
          <a:noFill/>
          <a:ln w="28575" cmpd="sng">
            <a:solidFill>
              <a:srgbClr val="008000"/>
            </a:solidFill>
            <a:round/>
            <a:headEnd type="arrow" w="med" len="med"/>
            <a:tailEnd type="none"/>
          </a:ln>
        </p:spPr>
        <p:txBody>
          <a:bodyPr>
            <a:prstTxWarp prst="textNoShape">
              <a:avLst/>
            </a:prstTxWarp>
          </a:bodyPr>
          <a:lstStyle/>
          <a:p>
            <a:endParaRPr lang="fr-FR" dirty="0"/>
          </a:p>
        </p:txBody>
      </p:sp>
      <p:grpSp>
        <p:nvGrpSpPr>
          <p:cNvPr id="64" name="Group 10"/>
          <p:cNvGrpSpPr>
            <a:grpSpLocks/>
          </p:cNvGrpSpPr>
          <p:nvPr/>
        </p:nvGrpSpPr>
        <p:grpSpPr bwMode="auto">
          <a:xfrm>
            <a:off x="7535013" y="1763714"/>
            <a:ext cx="771535" cy="477838"/>
            <a:chOff x="4774" y="686"/>
            <a:chExt cx="626" cy="301"/>
          </a:xfrm>
        </p:grpSpPr>
        <p:sp>
          <p:nvSpPr>
            <p:cNvPr id="65" name="AutoShape 11"/>
            <p:cNvSpPr>
              <a:spLocks noChangeArrowheads="1"/>
            </p:cNvSpPr>
            <p:nvPr/>
          </p:nvSpPr>
          <p:spPr bwMode="auto">
            <a:xfrm flipH="1">
              <a:off x="4774" y="686"/>
              <a:ext cx="446" cy="205"/>
            </a:xfrm>
            <a:prstGeom prst="rtTriangle">
              <a:avLst/>
            </a:prstGeom>
            <a:solidFill>
              <a:srgbClr val="77933C">
                <a:alpha val="50195"/>
              </a:srgbClr>
            </a:solidFill>
            <a:ln w="9525">
              <a:noFill/>
              <a:miter lim="800000"/>
              <a:headEnd/>
              <a:tailEnd/>
            </a:ln>
          </p:spPr>
          <p:txBody>
            <a:bodyPr>
              <a:prstTxWarp prst="textNoShape">
                <a:avLst/>
              </a:prstTxWarp>
            </a:bodyPr>
            <a:lstStyle/>
            <a:p>
              <a:pPr algn="ctr"/>
              <a:endParaRPr lang="fr-FR" dirty="0"/>
            </a:p>
          </p:txBody>
        </p:sp>
        <p:sp>
          <p:nvSpPr>
            <p:cNvPr id="66" name="Text Box 12"/>
            <p:cNvSpPr txBox="1">
              <a:spLocks noChangeArrowheads="1"/>
            </p:cNvSpPr>
            <p:nvPr/>
          </p:nvSpPr>
          <p:spPr bwMode="auto">
            <a:xfrm>
              <a:off x="4967" y="726"/>
              <a:ext cx="433" cy="261"/>
            </a:xfrm>
            <a:prstGeom prst="rect">
              <a:avLst/>
            </a:prstGeom>
            <a:noFill/>
            <a:ln w="9525">
              <a:noFill/>
              <a:miter lim="800000"/>
              <a:headEnd/>
              <a:tailEnd/>
            </a:ln>
          </p:spPr>
          <p:txBody>
            <a:bodyPr>
              <a:prstTxWarp prst="textNoShape">
                <a:avLst/>
              </a:prstTxWarp>
            </a:bodyPr>
            <a:lstStyle/>
            <a:p>
              <a:r>
                <a:rPr lang="fr-FR" sz="1200" b="1" dirty="0">
                  <a:latin typeface="+mj-lt"/>
                </a:rPr>
                <a:t>45°</a:t>
              </a:r>
              <a:endParaRPr lang="fr-FR" sz="1600" dirty="0">
                <a:latin typeface="+mj-lt"/>
              </a:endParaRPr>
            </a:p>
          </p:txBody>
        </p:sp>
      </p:grpSp>
    </p:spTree>
    <p:extLst>
      <p:ext uri="{BB962C8B-B14F-4D97-AF65-F5344CB8AC3E}">
        <p14:creationId xmlns:p14="http://schemas.microsoft.com/office/powerpoint/2010/main" val="19748402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ipe(down)">
                                      <p:cBhvr>
                                        <p:cTn id="7" dur="2000"/>
                                        <p:tgtEl>
                                          <p:spTgt spid="63"/>
                                        </p:tgtEl>
                                      </p:cBhvr>
                                    </p:animEffect>
                                  </p:childTnLst>
                                </p:cTn>
                              </p:par>
                            </p:childTnLst>
                          </p:cTn>
                        </p:par>
                        <p:par>
                          <p:cTn id="8" fill="hold">
                            <p:stCondLst>
                              <p:cond delay="2000"/>
                            </p:stCondLst>
                            <p:childTnLst>
                              <p:par>
                                <p:cTn id="9" presetID="1" presetClass="entr" presetSubtype="0" fill="hold" nodeType="after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idx="4294967295"/>
          </p:nvPr>
        </p:nvSpPr>
        <p:spPr>
          <a:xfrm>
            <a:off x="0" y="1422400"/>
            <a:ext cx="6248400" cy="2044700"/>
          </a:xfrm>
          <a:prstGeom prst="rect">
            <a:avLst/>
          </a:prstGeom>
          <a:effectLst/>
        </p:spPr>
        <p:txBody>
          <a:bodyPr rtlCol="0">
            <a:normAutofit/>
          </a:bodyPr>
          <a:lstStyle/>
          <a:p>
            <a:pPr marL="285750" indent="-285750" fontAlgn="base">
              <a:lnSpc>
                <a:spcPct val="120000"/>
              </a:lnSpc>
              <a:spcBef>
                <a:spcPct val="0"/>
              </a:spcBef>
              <a:spcAft>
                <a:spcPts val="1200"/>
              </a:spcAft>
              <a:buFont typeface="Lucida Grande"/>
              <a:buChar char="✈"/>
              <a:tabLst>
                <a:tab pos="457200" algn="l"/>
              </a:tabLst>
              <a:defRPr/>
            </a:pPr>
            <a:r>
              <a:rPr lang="fr-FR" sz="1800" dirty="0">
                <a:latin typeface="+mj-lt"/>
              </a:rPr>
              <a:t>Priorité à droite.</a:t>
            </a:r>
          </a:p>
          <a:p>
            <a:pPr marL="285750" indent="-285750" fontAlgn="base">
              <a:lnSpc>
                <a:spcPct val="120000"/>
              </a:lnSpc>
              <a:spcBef>
                <a:spcPct val="0"/>
              </a:spcBef>
              <a:spcAft>
                <a:spcPts val="1200"/>
              </a:spcAft>
              <a:buFont typeface="Lucida Grande"/>
              <a:buChar char="✈"/>
              <a:tabLst>
                <a:tab pos="457200" algn="l"/>
              </a:tabLst>
              <a:defRPr/>
            </a:pPr>
            <a:r>
              <a:rPr lang="fr-FR" sz="1800" dirty="0">
                <a:latin typeface="+mj-lt"/>
              </a:rPr>
              <a:t>Priorité à l’avion le plus bas.</a:t>
            </a:r>
          </a:p>
          <a:p>
            <a:pPr marL="285750" indent="-285750" fontAlgn="base">
              <a:lnSpc>
                <a:spcPct val="120000"/>
              </a:lnSpc>
              <a:spcBef>
                <a:spcPct val="0"/>
              </a:spcBef>
              <a:spcAft>
                <a:spcPts val="1200"/>
              </a:spcAft>
              <a:buFont typeface="Lucida Grande"/>
              <a:buChar char="✈"/>
              <a:tabLst>
                <a:tab pos="457200" algn="l"/>
              </a:tabLst>
              <a:defRPr/>
            </a:pPr>
            <a:r>
              <a:rPr lang="fr-FR" sz="1800" dirty="0">
                <a:latin typeface="+mj-lt"/>
              </a:rPr>
              <a:t>Priorité à l’aéronef le moins manœuvrant.</a:t>
            </a:r>
          </a:p>
          <a:p>
            <a:pPr marL="285750" indent="-285750" fontAlgn="base">
              <a:lnSpc>
                <a:spcPct val="120000"/>
              </a:lnSpc>
              <a:spcBef>
                <a:spcPct val="0"/>
              </a:spcBef>
              <a:spcAft>
                <a:spcPts val="1200"/>
              </a:spcAft>
              <a:buFont typeface="Lucida Grande"/>
              <a:buChar char="✈"/>
              <a:tabLst>
                <a:tab pos="457200" algn="l"/>
              </a:tabLst>
              <a:defRPr/>
            </a:pPr>
            <a:r>
              <a:rPr lang="fr-FR" sz="1800" dirty="0">
                <a:latin typeface="+mj-lt"/>
              </a:rPr>
              <a:t>L’avion en vol à toujours priorité sur l’avion au sol.</a:t>
            </a:r>
          </a:p>
        </p:txBody>
      </p:sp>
      <p:sp>
        <p:nvSpPr>
          <p:cNvPr id="5" name="AutoShape 4"/>
          <p:cNvSpPr>
            <a:spLocks noChangeArrowheads="1"/>
          </p:cNvSpPr>
          <p:nvPr/>
        </p:nvSpPr>
        <p:spPr bwMode="auto">
          <a:xfrm>
            <a:off x="0" y="26988"/>
            <a:ext cx="9144000" cy="578882"/>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eaLnBrk="0" hangingPunct="0">
              <a:spcBef>
                <a:spcPct val="50000"/>
              </a:spcBef>
              <a:defRPr/>
            </a:pPr>
            <a:r>
              <a:rPr lang="fr-F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ＭＳ Ｐゴシック" charset="-128"/>
                <a:cs typeface="Trebuchet MS"/>
              </a:rPr>
              <a:t>LES REGLES DE L’AIR</a:t>
            </a:r>
          </a:p>
        </p:txBody>
      </p:sp>
      <p:sp>
        <p:nvSpPr>
          <p:cNvPr id="6" name="AutoShape 11"/>
          <p:cNvSpPr>
            <a:spLocks noChangeArrowheads="1"/>
          </p:cNvSpPr>
          <p:nvPr/>
        </p:nvSpPr>
        <p:spPr bwMode="auto">
          <a:xfrm>
            <a:off x="1562100" y="694770"/>
            <a:ext cx="6019800" cy="408623"/>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defRPr/>
            </a:pP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REGLES GENERALES DE PRIORITE</a:t>
            </a:r>
            <a:endPar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4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43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2"/>
          <a:srcRect l="12800" r="19464"/>
          <a:stretch>
            <a:fillRect/>
          </a:stretch>
        </p:blipFill>
        <p:spPr>
          <a:xfrm>
            <a:off x="4106631" y="1441450"/>
            <a:ext cx="1104900" cy="1223400"/>
          </a:xfrm>
          <a:prstGeom prst="ellipse">
            <a:avLst/>
          </a:prstGeom>
          <a:effectLst>
            <a:outerShdw blurRad="50800" dist="38100" dir="2700000">
              <a:srgbClr val="000000">
                <a:alpha val="43000"/>
              </a:srgbClr>
            </a:outerShdw>
          </a:effectLst>
        </p:spPr>
      </p:pic>
      <p:pic>
        <p:nvPicPr>
          <p:cNvPr id="11" name="Image 10"/>
          <p:cNvPicPr>
            <a:picLocks noChangeAspect="1"/>
          </p:cNvPicPr>
          <p:nvPr/>
        </p:nvPicPr>
        <p:blipFill>
          <a:blip r:embed="rId3"/>
          <a:stretch>
            <a:fillRect/>
          </a:stretch>
        </p:blipFill>
        <p:spPr>
          <a:xfrm>
            <a:off x="5737341" y="5035550"/>
            <a:ext cx="1407400" cy="908000"/>
          </a:xfrm>
          <a:prstGeom prst="ellipse">
            <a:avLst/>
          </a:prstGeom>
          <a:effectLst>
            <a:outerShdw blurRad="50800" dist="38100" dir="2700000">
              <a:srgbClr val="000000">
                <a:alpha val="43000"/>
              </a:srgbClr>
            </a:outerShdw>
          </a:effectLst>
        </p:spPr>
      </p:pic>
      <p:pic>
        <p:nvPicPr>
          <p:cNvPr id="12" name="Image 11"/>
          <p:cNvPicPr>
            <a:picLocks noChangeAspect="1"/>
          </p:cNvPicPr>
          <p:nvPr/>
        </p:nvPicPr>
        <p:blipFill>
          <a:blip r:embed="rId4"/>
          <a:stretch>
            <a:fillRect/>
          </a:stretch>
        </p:blipFill>
        <p:spPr>
          <a:xfrm>
            <a:off x="4406108" y="5466351"/>
            <a:ext cx="1465922" cy="969400"/>
          </a:xfrm>
          <a:prstGeom prst="ellipse">
            <a:avLst/>
          </a:prstGeom>
          <a:effectLst>
            <a:outerShdw blurRad="50800" dist="38100" dir="2700000">
              <a:srgbClr val="000000">
                <a:alpha val="43000"/>
              </a:srgbClr>
            </a:outerShdw>
          </a:effectLst>
        </p:spPr>
      </p:pic>
      <p:pic>
        <p:nvPicPr>
          <p:cNvPr id="15" name="Image 14"/>
          <p:cNvPicPr>
            <a:picLocks noChangeAspect="1"/>
          </p:cNvPicPr>
          <p:nvPr/>
        </p:nvPicPr>
        <p:blipFill>
          <a:blip r:embed="rId5"/>
          <a:stretch>
            <a:fillRect/>
          </a:stretch>
        </p:blipFill>
        <p:spPr>
          <a:xfrm>
            <a:off x="4950255" y="2316651"/>
            <a:ext cx="1451536" cy="971500"/>
          </a:xfrm>
          <a:prstGeom prst="ellipse">
            <a:avLst/>
          </a:prstGeom>
          <a:effectLst>
            <a:outerShdw blurRad="50800" dist="38100" dir="2700000">
              <a:srgbClr val="000000">
                <a:alpha val="43000"/>
              </a:srgbClr>
            </a:outerShdw>
          </a:effectLst>
        </p:spPr>
      </p:pic>
      <p:pic>
        <p:nvPicPr>
          <p:cNvPr id="14" name="Image 13"/>
          <p:cNvPicPr>
            <a:picLocks noChangeAspect="1"/>
          </p:cNvPicPr>
          <p:nvPr/>
        </p:nvPicPr>
        <p:blipFill>
          <a:blip r:embed="rId6"/>
          <a:stretch>
            <a:fillRect/>
          </a:stretch>
        </p:blipFill>
        <p:spPr>
          <a:xfrm>
            <a:off x="5319579" y="3319000"/>
            <a:ext cx="1460400" cy="973600"/>
          </a:xfrm>
          <a:prstGeom prst="ellipse">
            <a:avLst/>
          </a:prstGeom>
          <a:effectLst>
            <a:outerShdw blurRad="50800" dist="38100" dir="2700000">
              <a:srgbClr val="000000">
                <a:alpha val="43000"/>
              </a:srgbClr>
            </a:outerShdw>
          </a:effectLst>
        </p:spPr>
      </p:pic>
      <p:pic>
        <p:nvPicPr>
          <p:cNvPr id="16" name="Image 15"/>
          <p:cNvPicPr>
            <a:picLocks noChangeAspect="1"/>
          </p:cNvPicPr>
          <p:nvPr/>
        </p:nvPicPr>
        <p:blipFill>
          <a:blip r:embed="rId7"/>
          <a:srcRect b="29518"/>
          <a:stretch>
            <a:fillRect/>
          </a:stretch>
        </p:blipFill>
        <p:spPr>
          <a:xfrm>
            <a:off x="5976341" y="4254500"/>
            <a:ext cx="1409700" cy="742950"/>
          </a:xfrm>
          <a:prstGeom prst="ellipse">
            <a:avLst/>
          </a:prstGeom>
          <a:effectLst>
            <a:outerShdw blurRad="50800" dist="38100" dir="2700000">
              <a:srgbClr val="000000">
                <a:alpha val="43000"/>
              </a:srgbClr>
            </a:outerShdw>
          </a:effectLst>
        </p:spPr>
      </p:pic>
      <p:sp>
        <p:nvSpPr>
          <p:cNvPr id="10" name="Rectangle 3"/>
          <p:cNvSpPr txBox="1">
            <a:spLocks noChangeArrowheads="1"/>
          </p:cNvSpPr>
          <p:nvPr/>
        </p:nvSpPr>
        <p:spPr bwMode="auto">
          <a:xfrm>
            <a:off x="483491" y="5448301"/>
            <a:ext cx="3301109" cy="774699"/>
          </a:xfrm>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normAutofit/>
          </a:bodyPr>
          <a:lstStyle/>
          <a:p>
            <a:pPr marL="282575" marR="0" lvl="0" indent="-282575" algn="ctr" defTabSz="914400" rtl="0" eaLnBrk="1" fontAlgn="auto" latinLnBrk="0" hangingPunct="1">
              <a:lnSpc>
                <a:spcPct val="100000"/>
              </a:lnSpc>
              <a:spcBef>
                <a:spcPts val="2000"/>
              </a:spcBef>
              <a:spcAft>
                <a:spcPts val="0"/>
              </a:spcAft>
              <a:buClrTx/>
              <a:buSzTx/>
              <a:buFont typeface="Wingdings" charset="2"/>
              <a:buNone/>
              <a:tabLst/>
              <a:defRPr/>
            </a:pPr>
            <a:endParaRPr kumimoji="0" lang="fr-FR" sz="1600" b="0" i="0" u="none" strike="noStrike" kern="1200" cap="none" spc="0" normalizeH="0" baseline="0" noProof="0" dirty="0" smtClean="0">
              <a:ln>
                <a:noFill/>
              </a:ln>
              <a:solidFill>
                <a:srgbClr val="FFFF00"/>
              </a:solidFill>
              <a:effectLst>
                <a:outerShdw blurRad="63500" dist="38100" dir="2700000">
                  <a:srgbClr val="7F7F7F">
                    <a:alpha val="80000"/>
                  </a:srgbClr>
                </a:outerShdw>
              </a:effectLst>
              <a:uLnTx/>
              <a:uFillTx/>
              <a:latin typeface="+mj-lt"/>
              <a:ea typeface="+mn-ea"/>
              <a:cs typeface="+mn-cs"/>
            </a:endParaRPr>
          </a:p>
          <a:p>
            <a:pPr marL="285750" marR="0" lvl="1" indent="-285750" defTabSz="914400" eaLnBrk="1" latinLnBrk="0" hangingPunct="1">
              <a:lnSpc>
                <a:spcPct val="130000"/>
              </a:lnSpc>
              <a:spcAft>
                <a:spcPts val="1800"/>
              </a:spcAft>
              <a:buSzTx/>
              <a:buFont typeface="Lucida Grande"/>
              <a:buChar char="✈"/>
              <a:tabLst>
                <a:tab pos="457200" algn="l"/>
              </a:tabLst>
              <a:defRPr/>
            </a:pPr>
            <a:r>
              <a:rPr lang="fr-FR" dirty="0">
                <a:latin typeface="+mj-lt"/>
              </a:rPr>
              <a:t>Les avions seuls.</a:t>
            </a:r>
          </a:p>
        </p:txBody>
      </p:sp>
      <p:sp>
        <p:nvSpPr>
          <p:cNvPr id="17" name="Rectangle 3"/>
          <p:cNvSpPr txBox="1">
            <a:spLocks noChangeArrowheads="1"/>
          </p:cNvSpPr>
          <p:nvPr/>
        </p:nvSpPr>
        <p:spPr bwMode="auto">
          <a:xfrm>
            <a:off x="488951" y="3443801"/>
            <a:ext cx="6038849" cy="757700"/>
          </a:xfrm>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normAutofit/>
          </a:bodyPr>
          <a:lstStyle/>
          <a:p>
            <a:pPr marL="285750" marR="0" lvl="1" indent="-285750" defTabSz="914400" eaLnBrk="1" latinLnBrk="0" hangingPunct="1">
              <a:lnSpc>
                <a:spcPct val="130000"/>
              </a:lnSpc>
              <a:spcAft>
                <a:spcPts val="1800"/>
              </a:spcAft>
              <a:buSzTx/>
              <a:buFont typeface="Lucida Grande"/>
              <a:buChar char="✈"/>
              <a:tabLst>
                <a:tab pos="457200" algn="l"/>
              </a:tabLst>
              <a:defRPr/>
            </a:pPr>
            <a:r>
              <a:rPr lang="fr-FR" dirty="0">
                <a:latin typeface="+mj-lt"/>
              </a:rPr>
              <a:t>Les dirigeables qui sont prioritaires sur,</a:t>
            </a:r>
          </a:p>
        </p:txBody>
      </p:sp>
      <p:sp>
        <p:nvSpPr>
          <p:cNvPr id="18" name="Rectangle 3"/>
          <p:cNvSpPr txBox="1">
            <a:spLocks noChangeArrowheads="1"/>
          </p:cNvSpPr>
          <p:nvPr/>
        </p:nvSpPr>
        <p:spPr bwMode="auto">
          <a:xfrm>
            <a:off x="493713" y="2389174"/>
            <a:ext cx="4717818" cy="1287951"/>
          </a:xfrm>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normAutofit/>
          </a:bodyPr>
          <a:lstStyle/>
          <a:p>
            <a:pPr marL="282575" marR="0" lvl="0" indent="-282575" algn="ctr" defTabSz="914400" rtl="0" eaLnBrk="1" fontAlgn="auto" latinLnBrk="0" hangingPunct="1">
              <a:lnSpc>
                <a:spcPct val="100000"/>
              </a:lnSpc>
              <a:spcBef>
                <a:spcPts val="2000"/>
              </a:spcBef>
              <a:spcAft>
                <a:spcPts val="0"/>
              </a:spcAft>
              <a:buClrTx/>
              <a:buSzTx/>
              <a:buFont typeface="Wingdings" charset="2"/>
              <a:buNone/>
              <a:tabLst/>
              <a:defRPr/>
            </a:pPr>
            <a:endParaRPr kumimoji="0" lang="fr-FR" sz="1600" b="0" i="0" u="none" strike="noStrike" kern="1200" cap="none" spc="0" normalizeH="0" baseline="0" noProof="0" dirty="0" smtClean="0">
              <a:ln>
                <a:noFill/>
              </a:ln>
              <a:solidFill>
                <a:srgbClr val="FFFF00"/>
              </a:solidFill>
              <a:effectLst>
                <a:outerShdw blurRad="63500" dist="38100" dir="2700000">
                  <a:srgbClr val="7F7F7F">
                    <a:alpha val="80000"/>
                  </a:srgbClr>
                </a:outerShdw>
              </a:effectLst>
              <a:uLnTx/>
              <a:uFillTx/>
              <a:latin typeface="+mj-lt"/>
              <a:ea typeface="+mn-ea"/>
              <a:cs typeface="+mn-cs"/>
            </a:endParaRPr>
          </a:p>
          <a:p>
            <a:pPr marL="285750" marR="0" lvl="1" indent="-285750" defTabSz="914400" eaLnBrk="1" latinLnBrk="0" hangingPunct="1">
              <a:lnSpc>
                <a:spcPct val="130000"/>
              </a:lnSpc>
              <a:spcAft>
                <a:spcPts val="1800"/>
              </a:spcAft>
              <a:buSzTx/>
              <a:buFont typeface="Lucida Grande"/>
              <a:buChar char="✈"/>
              <a:tabLst>
                <a:tab pos="457200" algn="l"/>
              </a:tabLst>
              <a:defRPr/>
            </a:pPr>
            <a:r>
              <a:rPr lang="fr-FR" dirty="0">
                <a:latin typeface="+mj-lt"/>
              </a:rPr>
              <a:t>Les planeurs qui sont prioritaires sur,</a:t>
            </a:r>
          </a:p>
        </p:txBody>
      </p:sp>
      <p:sp>
        <p:nvSpPr>
          <p:cNvPr id="19" name="Rectangle 3"/>
          <p:cNvSpPr txBox="1">
            <a:spLocks noChangeArrowheads="1"/>
          </p:cNvSpPr>
          <p:nvPr/>
        </p:nvSpPr>
        <p:spPr bwMode="auto">
          <a:xfrm>
            <a:off x="493713" y="1606550"/>
            <a:ext cx="4717818" cy="849801"/>
          </a:xfrm>
          <a:prstGeom prst="rect">
            <a:avLst/>
          </a:prstGeom>
          <a:noFill/>
          <a:ln w="9525">
            <a:noFill/>
            <a:miter lim="800000"/>
            <a:headEnd/>
            <a:tailEnd/>
          </a:ln>
          <a:effectLst/>
        </p:spPr>
        <p:txBody>
          <a:bodyPr vert="horz" wrap="square" lIns="91440" tIns="45720" rIns="91440" bIns="45720" numCol="1" rtlCol="0" anchor="ctr" anchorCtr="0" compatLnSpc="1">
            <a:prstTxWarp prst="textNoShape">
              <a:avLst/>
            </a:prstTxWarp>
            <a:noAutofit/>
          </a:bodyPr>
          <a:lstStyle/>
          <a:p>
            <a:pPr marL="282575" marR="0" lvl="0" indent="-282575" algn="ctr" defTabSz="914400" rtl="0" eaLnBrk="1" fontAlgn="auto" latinLnBrk="0" hangingPunct="1">
              <a:lnSpc>
                <a:spcPct val="100000"/>
              </a:lnSpc>
              <a:spcBef>
                <a:spcPts val="2000"/>
              </a:spcBef>
              <a:spcAft>
                <a:spcPts val="0"/>
              </a:spcAft>
              <a:buClrTx/>
              <a:buSzTx/>
              <a:buFont typeface="Wingdings" charset="2"/>
              <a:buNone/>
              <a:tabLst/>
              <a:defRPr/>
            </a:pPr>
            <a:endParaRPr kumimoji="0" lang="fr-FR" sz="2000" i="1" u="sng" strike="noStrike" kern="1200" cap="none" spc="0" normalizeH="0" baseline="0" noProof="0" dirty="0" smtClean="0">
              <a:ln>
                <a:noFill/>
              </a:ln>
              <a:solidFill>
                <a:srgbClr val="FFFF00"/>
              </a:solidFill>
              <a:effectLst>
                <a:outerShdw blurRad="63500" dist="38100" dir="2700000">
                  <a:srgbClr val="7F7F7F">
                    <a:alpha val="80000"/>
                  </a:srgbClr>
                </a:outerShdw>
              </a:effectLst>
              <a:uLnTx/>
              <a:uFillTx/>
              <a:latin typeface="+mj-lt"/>
              <a:ea typeface="+mn-ea"/>
              <a:cs typeface="+mn-cs"/>
            </a:endParaRPr>
          </a:p>
          <a:p>
            <a:pPr marL="285750" marR="0" lvl="1" indent="-285750" defTabSz="914400" eaLnBrk="1" latinLnBrk="0" hangingPunct="1">
              <a:lnSpc>
                <a:spcPct val="130000"/>
              </a:lnSpc>
              <a:spcAft>
                <a:spcPts val="1800"/>
              </a:spcAft>
              <a:buSzTx/>
              <a:buFont typeface="Lucida Grande"/>
              <a:buChar char="✈"/>
              <a:tabLst>
                <a:tab pos="457200" algn="l"/>
              </a:tabLst>
              <a:defRPr/>
            </a:pPr>
            <a:r>
              <a:rPr lang="fr-FR" dirty="0">
                <a:latin typeface="+mj-lt"/>
              </a:rPr>
              <a:t>Les ballons sont prioritaires sur,</a:t>
            </a:r>
          </a:p>
        </p:txBody>
      </p:sp>
      <p:sp>
        <p:nvSpPr>
          <p:cNvPr id="20" name="Rectangle 3"/>
          <p:cNvSpPr txBox="1">
            <a:spLocks noChangeArrowheads="1"/>
          </p:cNvSpPr>
          <p:nvPr/>
        </p:nvSpPr>
        <p:spPr bwMode="auto">
          <a:xfrm>
            <a:off x="488951" y="3978275"/>
            <a:ext cx="6983232" cy="1174750"/>
          </a:xfrm>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normAutofit/>
          </a:bodyPr>
          <a:lstStyle/>
          <a:p>
            <a:pPr marL="282575" marR="0" lvl="0" indent="-282575" algn="ctr" defTabSz="914400" rtl="0" eaLnBrk="1" fontAlgn="auto" latinLnBrk="0" hangingPunct="1">
              <a:lnSpc>
                <a:spcPct val="100000"/>
              </a:lnSpc>
              <a:spcBef>
                <a:spcPts val="2000"/>
              </a:spcBef>
              <a:spcAft>
                <a:spcPts val="0"/>
              </a:spcAft>
              <a:buClrTx/>
              <a:buSzTx/>
              <a:buFont typeface="Wingdings" charset="2"/>
              <a:buNone/>
              <a:tabLst/>
              <a:defRPr/>
            </a:pPr>
            <a:endParaRPr kumimoji="0" lang="fr-FR" sz="1600" b="0" i="0" u="none" strike="noStrike" kern="1200" cap="none" spc="0" normalizeH="0" baseline="0" noProof="0" dirty="0" smtClean="0">
              <a:ln>
                <a:noFill/>
              </a:ln>
              <a:solidFill>
                <a:srgbClr val="FFFF00"/>
              </a:solidFill>
              <a:effectLst>
                <a:outerShdw blurRad="63500" dist="38100" dir="2700000">
                  <a:srgbClr val="7F7F7F">
                    <a:alpha val="80000"/>
                  </a:srgbClr>
                </a:outerShdw>
              </a:effectLst>
              <a:uLnTx/>
              <a:uFillTx/>
              <a:latin typeface="+mj-lt"/>
              <a:ea typeface="+mn-ea"/>
              <a:cs typeface="+mn-cs"/>
            </a:endParaRPr>
          </a:p>
          <a:p>
            <a:pPr marL="285750" marR="0" lvl="1" indent="-285750" defTabSz="914400" eaLnBrk="1" latinLnBrk="0" hangingPunct="1">
              <a:lnSpc>
                <a:spcPct val="130000"/>
              </a:lnSpc>
              <a:spcAft>
                <a:spcPts val="1800"/>
              </a:spcAft>
              <a:buSzTx/>
              <a:buFont typeface="Lucida Grande"/>
              <a:buChar char="✈"/>
              <a:tabLst>
                <a:tab pos="457200" algn="l"/>
              </a:tabLst>
              <a:defRPr/>
            </a:pPr>
            <a:r>
              <a:rPr lang="fr-FR" dirty="0">
                <a:latin typeface="+mj-lt"/>
              </a:rPr>
              <a:t>Les avions remorquant qui sont prioritaires sur,</a:t>
            </a:r>
          </a:p>
        </p:txBody>
      </p:sp>
      <p:sp>
        <p:nvSpPr>
          <p:cNvPr id="21" name="Rectangle 3"/>
          <p:cNvSpPr txBox="1">
            <a:spLocks noChangeArrowheads="1"/>
          </p:cNvSpPr>
          <p:nvPr/>
        </p:nvSpPr>
        <p:spPr bwMode="auto">
          <a:xfrm>
            <a:off x="482547" y="4781550"/>
            <a:ext cx="6983232" cy="971551"/>
          </a:xfrm>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noAutofit/>
          </a:bodyPr>
          <a:lstStyle/>
          <a:p>
            <a:pPr marL="282575" marR="0" lvl="0" indent="-282575" algn="ctr" defTabSz="914400" rtl="0" eaLnBrk="1" fontAlgn="auto" latinLnBrk="0" hangingPunct="1">
              <a:lnSpc>
                <a:spcPct val="100000"/>
              </a:lnSpc>
              <a:spcBef>
                <a:spcPts val="2000"/>
              </a:spcBef>
              <a:spcAft>
                <a:spcPts val="0"/>
              </a:spcAft>
              <a:buClrTx/>
              <a:buSzTx/>
              <a:buFont typeface="Wingdings" charset="2"/>
              <a:buNone/>
              <a:tabLst/>
              <a:defRPr/>
            </a:pPr>
            <a:endParaRPr kumimoji="0" lang="fr-FR" sz="1600" b="0" i="0" u="none" strike="noStrike" kern="1200" cap="none" spc="0" normalizeH="0" baseline="0" noProof="0" dirty="0" smtClean="0">
              <a:ln>
                <a:noFill/>
              </a:ln>
              <a:solidFill>
                <a:srgbClr val="FFFF00"/>
              </a:solidFill>
              <a:effectLst>
                <a:outerShdw blurRad="63500" dist="38100" dir="2700000">
                  <a:srgbClr val="7F7F7F">
                    <a:alpha val="80000"/>
                  </a:srgbClr>
                </a:outerShdw>
              </a:effectLst>
              <a:uLnTx/>
              <a:uFillTx/>
              <a:latin typeface="+mj-lt"/>
              <a:ea typeface="+mn-ea"/>
              <a:cs typeface="+mn-cs"/>
            </a:endParaRPr>
          </a:p>
          <a:p>
            <a:pPr marL="285750" marR="0" lvl="1" indent="-285750" defTabSz="914400" eaLnBrk="1" latinLnBrk="0" hangingPunct="1">
              <a:lnSpc>
                <a:spcPct val="130000"/>
              </a:lnSpc>
              <a:spcAft>
                <a:spcPts val="1800"/>
              </a:spcAft>
              <a:buSzTx/>
              <a:buFont typeface="Lucida Grande"/>
              <a:buChar char="✈"/>
              <a:tabLst>
                <a:tab pos="457200" algn="l"/>
              </a:tabLst>
              <a:defRPr/>
            </a:pPr>
            <a:r>
              <a:rPr lang="fr-FR" dirty="0">
                <a:latin typeface="+mj-lt"/>
              </a:rPr>
              <a:t>Les avions en formation qui sont prioritaires sur,</a:t>
            </a:r>
          </a:p>
        </p:txBody>
      </p:sp>
      <p:sp>
        <p:nvSpPr>
          <p:cNvPr id="23" name="AutoShape 4"/>
          <p:cNvSpPr>
            <a:spLocks noChangeArrowheads="1"/>
          </p:cNvSpPr>
          <p:nvPr/>
        </p:nvSpPr>
        <p:spPr bwMode="auto">
          <a:xfrm>
            <a:off x="0" y="26988"/>
            <a:ext cx="9144000" cy="578882"/>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eaLnBrk="0" hangingPunct="0">
              <a:spcBef>
                <a:spcPct val="50000"/>
              </a:spcBef>
              <a:defRPr/>
            </a:pPr>
            <a:r>
              <a:rPr lang="fr-F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ＭＳ Ｐゴシック" charset="-128"/>
                <a:cs typeface="Trebuchet MS"/>
              </a:rPr>
              <a:t>LES REGLES DE L’AIR</a:t>
            </a:r>
          </a:p>
        </p:txBody>
      </p:sp>
      <p:sp>
        <p:nvSpPr>
          <p:cNvPr id="24" name="AutoShape 11"/>
          <p:cNvSpPr>
            <a:spLocks noChangeArrowheads="1"/>
          </p:cNvSpPr>
          <p:nvPr/>
        </p:nvSpPr>
        <p:spPr bwMode="auto">
          <a:xfrm>
            <a:off x="1562100" y="667622"/>
            <a:ext cx="6019800" cy="408623"/>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defRPr/>
            </a:pP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ORDRE DE PRIORITE ENTRE AENONEFS</a:t>
            </a:r>
            <a:endPar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3" presetClass="entr" presetSubtype="16"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0-#ppt_w/2"/>
                                          </p:val>
                                        </p:tav>
                                        <p:tav tm="100000">
                                          <p:val>
                                            <p:strVal val="#ppt_x"/>
                                          </p:val>
                                        </p:tav>
                                      </p:tavLst>
                                    </p:anim>
                                    <p:anim calcmode="lin" valueType="num">
                                      <p:cBhvr additive="base">
                                        <p:cTn id="18" dur="500" fill="hold"/>
                                        <p:tgtEl>
                                          <p:spTgt spid="18"/>
                                        </p:tgtEl>
                                        <p:attrNameLst>
                                          <p:attrName>ppt_y</p:attrName>
                                        </p:attrNameLst>
                                      </p:cBhvr>
                                      <p:tavLst>
                                        <p:tav tm="0">
                                          <p:val>
                                            <p:strVal val="#ppt_y"/>
                                          </p:val>
                                        </p:tav>
                                        <p:tav tm="100000">
                                          <p:val>
                                            <p:strVal val="#ppt_y"/>
                                          </p:val>
                                        </p:tav>
                                      </p:tavLst>
                                    </p:anim>
                                  </p:childTnLst>
                                </p:cTn>
                              </p:par>
                              <p:par>
                                <p:cTn id="19" presetID="23" presetClass="entr" presetSubtype="16"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accel="50000" decel="5000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par>
                                <p:cTn id="29" presetID="23" presetClass="entr" presetSubtype="16"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accel="50000" decel="5000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0-#ppt_w/2"/>
                                          </p:val>
                                        </p:tav>
                                        <p:tav tm="100000">
                                          <p:val>
                                            <p:strVal val="#ppt_x"/>
                                          </p:val>
                                        </p:tav>
                                      </p:tavLst>
                                    </p:anim>
                                    <p:anim calcmode="lin" valueType="num">
                                      <p:cBhvr additive="base">
                                        <p:cTn id="38" dur="500" fill="hold"/>
                                        <p:tgtEl>
                                          <p:spTgt spid="20"/>
                                        </p:tgtEl>
                                        <p:attrNameLst>
                                          <p:attrName>ppt_y</p:attrName>
                                        </p:attrNameLst>
                                      </p:cBhvr>
                                      <p:tavLst>
                                        <p:tav tm="0">
                                          <p:val>
                                            <p:strVal val="#ppt_y"/>
                                          </p:val>
                                        </p:tav>
                                        <p:tav tm="100000">
                                          <p:val>
                                            <p:strVal val="#ppt_y"/>
                                          </p:val>
                                        </p:tav>
                                      </p:tavLst>
                                    </p:anim>
                                  </p:childTnLst>
                                </p:cTn>
                              </p:par>
                              <p:par>
                                <p:cTn id="39" presetID="23" presetClass="entr" presetSubtype="16"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accel="50000" decel="5000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0-#ppt_w/2"/>
                                          </p:val>
                                        </p:tav>
                                        <p:tav tm="100000">
                                          <p:val>
                                            <p:strVal val="#ppt_x"/>
                                          </p:val>
                                        </p:tav>
                                      </p:tavLst>
                                    </p:anim>
                                    <p:anim calcmode="lin" valueType="num">
                                      <p:cBhvr additive="base">
                                        <p:cTn id="48" dur="500" fill="hold"/>
                                        <p:tgtEl>
                                          <p:spTgt spid="21"/>
                                        </p:tgtEl>
                                        <p:attrNameLst>
                                          <p:attrName>ppt_y</p:attrName>
                                        </p:attrNameLst>
                                      </p:cBhvr>
                                      <p:tavLst>
                                        <p:tav tm="0">
                                          <p:val>
                                            <p:strVal val="#ppt_y"/>
                                          </p:val>
                                        </p:tav>
                                        <p:tav tm="100000">
                                          <p:val>
                                            <p:strVal val="#ppt_y"/>
                                          </p:val>
                                        </p:tav>
                                      </p:tavLst>
                                    </p:anim>
                                  </p:childTnLst>
                                </p:cTn>
                              </p:par>
                              <p:par>
                                <p:cTn id="49" presetID="23" presetClass="entr" presetSubtype="16"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fltVal val="0"/>
                                          </p:val>
                                        </p:tav>
                                        <p:tav tm="100000">
                                          <p:val>
                                            <p:strVal val="#ppt_w"/>
                                          </p:val>
                                        </p:tav>
                                      </p:tavLst>
                                    </p:anim>
                                    <p:anim calcmode="lin" valueType="num">
                                      <p:cBhvr>
                                        <p:cTn id="52"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accel="50000" decel="5000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500" fill="hold"/>
                                        <p:tgtEl>
                                          <p:spTgt spid="10"/>
                                        </p:tgtEl>
                                        <p:attrNameLst>
                                          <p:attrName>ppt_x</p:attrName>
                                        </p:attrNameLst>
                                      </p:cBhvr>
                                      <p:tavLst>
                                        <p:tav tm="0">
                                          <p:val>
                                            <p:strVal val="0-#ppt_w/2"/>
                                          </p:val>
                                        </p:tav>
                                        <p:tav tm="100000">
                                          <p:val>
                                            <p:strVal val="#ppt_x"/>
                                          </p:val>
                                        </p:tav>
                                      </p:tavLst>
                                    </p:anim>
                                    <p:anim calcmode="lin" valueType="num">
                                      <p:cBhvr additive="base">
                                        <p:cTn id="58" dur="500" fill="hold"/>
                                        <p:tgtEl>
                                          <p:spTgt spid="10"/>
                                        </p:tgtEl>
                                        <p:attrNameLst>
                                          <p:attrName>ppt_y</p:attrName>
                                        </p:attrNameLst>
                                      </p:cBhvr>
                                      <p:tavLst>
                                        <p:tav tm="0">
                                          <p:val>
                                            <p:strVal val="#ppt_y"/>
                                          </p:val>
                                        </p:tav>
                                        <p:tav tm="100000">
                                          <p:val>
                                            <p:strVal val="#ppt_y"/>
                                          </p:val>
                                        </p:tav>
                                      </p:tavLst>
                                    </p:anim>
                                  </p:childTnLst>
                                </p:cTn>
                              </p:par>
                              <p:par>
                                <p:cTn id="59" presetID="23" presetClass="entr" presetSubtype="16"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p:cTn id="61" dur="500" fill="hold"/>
                                        <p:tgtEl>
                                          <p:spTgt spid="12"/>
                                        </p:tgtEl>
                                        <p:attrNameLst>
                                          <p:attrName>ppt_w</p:attrName>
                                        </p:attrNameLst>
                                      </p:cBhvr>
                                      <p:tavLst>
                                        <p:tav tm="0">
                                          <p:val>
                                            <p:fltVal val="0"/>
                                          </p:val>
                                        </p:tav>
                                        <p:tav tm="100000">
                                          <p:val>
                                            <p:strVal val="#ppt_w"/>
                                          </p:val>
                                        </p:tav>
                                      </p:tavLst>
                                    </p:anim>
                                    <p:anim calcmode="lin" valueType="num">
                                      <p:cBhvr>
                                        <p:cTn id="62"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18" grpId="0"/>
      <p:bldP spid="19" grpId="0"/>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AutoShape 4"/>
          <p:cNvSpPr>
            <a:spLocks noChangeArrowheads="1"/>
          </p:cNvSpPr>
          <p:nvPr/>
        </p:nvSpPr>
        <p:spPr bwMode="auto">
          <a:xfrm>
            <a:off x="0" y="26988"/>
            <a:ext cx="9144000" cy="578882"/>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eaLnBrk="0" hangingPunct="0">
              <a:spcBef>
                <a:spcPct val="50000"/>
              </a:spcBef>
              <a:defRPr/>
            </a:pPr>
            <a:r>
              <a:rPr lang="fr-F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ＭＳ Ｐゴシック" charset="-128"/>
                <a:cs typeface="Trebuchet MS"/>
              </a:rPr>
              <a:t>LES REGLES DE L’AIR</a:t>
            </a:r>
          </a:p>
        </p:txBody>
      </p:sp>
      <p:sp>
        <p:nvSpPr>
          <p:cNvPr id="13317" name="Rectangle 5"/>
          <p:cNvSpPr>
            <a:spLocks noChangeArrowheads="1"/>
          </p:cNvSpPr>
          <p:nvPr/>
        </p:nvSpPr>
        <p:spPr bwMode="auto">
          <a:xfrm>
            <a:off x="730250" y="925444"/>
            <a:ext cx="7683500" cy="5078254"/>
          </a:xfrm>
          <a:prstGeom prst="rect">
            <a:avLst/>
          </a:prstGeom>
          <a:noFill/>
          <a:ln w="9525">
            <a:noFill/>
            <a:miter lim="800000"/>
            <a:headEnd/>
            <a:tailEnd/>
          </a:ln>
          <a:effectLst/>
        </p:spPr>
        <p:txBody>
          <a:bodyPr wrap="square" lIns="457056" tIns="152352" bIns="38088" anchor="ctr">
            <a:prstTxWarp prst="textNoShape">
              <a:avLst/>
            </a:prstTxWarp>
            <a:spAutoFit/>
          </a:bodyPr>
          <a:lstStyle/>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Responsabilités du commandant de bord</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de priorités</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de prévention des abordages</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de survol des obstacles </a:t>
            </a:r>
            <a:endPar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endParaRPr>
          </a:p>
          <a:p>
            <a:pPr marL="385200" lvl="1" indent="-342900" eaLnBrk="0" hangingPunct="0">
              <a:lnSpc>
                <a:spcPct val="110000"/>
              </a:lnSpc>
              <a:spcBef>
                <a:spcPts val="600"/>
              </a:spcBef>
              <a:spcAft>
                <a:spcPts val="600"/>
              </a:spcAft>
              <a:buSzPct val="100000"/>
              <a:buFont typeface="Lucida Grande"/>
              <a:buChar char="➲"/>
              <a:defRPr/>
            </a:pPr>
            <a:r>
              <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U</a:t>
            </a: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tilisation des ULM</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en circuit d’aérodrome</a:t>
            </a:r>
            <a:endPar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endParaRP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Signalisations visuelle et lumineuse</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Différents statuts d’aérodrome</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Infrastructures d’aérodrome</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Carte d’atterrissage à vue (VAC)</a:t>
            </a:r>
          </a:p>
          <a:p>
            <a:pPr marL="385200" lvl="1" indent="-342900" eaLnBrk="0" hangingPunct="0">
              <a:lnSpc>
                <a:spcPct val="110000"/>
              </a:lnSpc>
              <a:spcBef>
                <a:spcPts val="600"/>
              </a:spcBef>
              <a:spcAft>
                <a:spcPts val="600"/>
              </a:spcAft>
              <a:buSzPct val="100000"/>
              <a:buFont typeface="Lucida Grande"/>
              <a:buChar char="➲"/>
              <a:defRPr/>
            </a:pPr>
            <a:r>
              <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Intégration et circuit d’aérodrome </a:t>
            </a: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standard</a:t>
            </a:r>
            <a:endPar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endParaRPr>
          </a:p>
        </p:txBody>
      </p:sp>
      <p:sp>
        <p:nvSpPr>
          <p:cNvPr id="5" name="Rectangle à coins arrondis 4"/>
          <p:cNvSpPr/>
          <p:nvPr/>
        </p:nvSpPr>
        <p:spPr>
          <a:xfrm>
            <a:off x="1003300" y="1945348"/>
            <a:ext cx="6248400" cy="469900"/>
          </a:xfrm>
          <a:prstGeom prst="roundRect">
            <a:avLst/>
          </a:prstGeom>
          <a:noFill/>
          <a:ln>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dirty="0"/>
          </a:p>
        </p:txBody>
      </p:sp>
    </p:spTree>
    <p:extLst>
      <p:ext uri="{BB962C8B-B14F-4D97-AF65-F5344CB8AC3E}">
        <p14:creationId xmlns:p14="http://schemas.microsoft.com/office/powerpoint/2010/main" val="26774060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ext Box 177"/>
          <p:cNvSpPr txBox="1">
            <a:spLocks noChangeArrowheads="1"/>
          </p:cNvSpPr>
          <p:nvPr/>
        </p:nvSpPr>
        <p:spPr bwMode="auto">
          <a:xfrm>
            <a:off x="2274888" y="1159390"/>
            <a:ext cx="4583112" cy="307777"/>
          </a:xfrm>
          <a:prstGeom prst="rect">
            <a:avLst/>
          </a:prstGeom>
          <a:noFill/>
          <a:ln w="9525">
            <a:noFill/>
            <a:miter lim="800000"/>
            <a:headEnd/>
            <a:tailEnd/>
          </a:ln>
          <a:effectLst/>
        </p:spPr>
        <p:txBody>
          <a:bodyPr wrap="square">
            <a:prstTxWarp prst="textNoShape">
              <a:avLst/>
            </a:prstTxWarp>
            <a:spAutoFit/>
          </a:bodyPr>
          <a:lstStyle/>
          <a:p>
            <a:pPr algn="ctr">
              <a:spcBef>
                <a:spcPct val="50000"/>
              </a:spcBef>
              <a:defRPr/>
            </a:pPr>
            <a:r>
              <a:rPr lang="fr-FR" sz="1400" b="1" cap="all" dirty="0" smtClean="0">
                <a:ln w="0"/>
                <a:effectLst>
                  <a:reflection blurRad="12700" stA="50000" endPos="50000" dist="5000" dir="5400000" sy="-100000" rotWithShape="0"/>
                </a:effectLst>
                <a:latin typeface="+mj-lt"/>
                <a:cs typeface="Trebuchet MS"/>
              </a:rPr>
              <a:t>Dépassement d’un aéronef  </a:t>
            </a:r>
            <a:endParaRPr lang="fr-FR" sz="1400" b="1" cap="all" dirty="0">
              <a:ln w="0"/>
              <a:effectLst>
                <a:reflection blurRad="12700" stA="50000" endPos="50000" dist="5000" dir="5400000" sy="-100000" rotWithShape="0"/>
              </a:effectLst>
              <a:latin typeface="+mj-lt"/>
              <a:cs typeface="Trebuchet MS"/>
            </a:endParaRPr>
          </a:p>
        </p:txBody>
      </p:sp>
      <p:cxnSp>
        <p:nvCxnSpPr>
          <p:cNvPr id="8" name="Connecteur droit 7"/>
          <p:cNvCxnSpPr/>
          <p:nvPr/>
        </p:nvCxnSpPr>
        <p:spPr>
          <a:xfrm flipV="1">
            <a:off x="-184935" y="1686745"/>
            <a:ext cx="7415994" cy="69567"/>
          </a:xfrm>
          <a:prstGeom prst="line">
            <a:avLst/>
          </a:prstGeom>
          <a:ln w="19050" cmpd="sng">
            <a:solidFill>
              <a:schemeClr val="accent5">
                <a:lumMod val="75000"/>
              </a:schemeClr>
            </a:solidFill>
          </a:ln>
          <a:effectLst/>
        </p:spPr>
        <p:style>
          <a:lnRef idx="2">
            <a:schemeClr val="accent3"/>
          </a:lnRef>
          <a:fillRef idx="0">
            <a:schemeClr val="accent3"/>
          </a:fillRef>
          <a:effectRef idx="1">
            <a:schemeClr val="accent3"/>
          </a:effectRef>
          <a:fontRef idx="minor">
            <a:schemeClr val="tx1"/>
          </a:fontRef>
        </p:style>
      </p:cxnSp>
      <p:sp>
        <p:nvSpPr>
          <p:cNvPr id="9" name="Forme libre 8"/>
          <p:cNvSpPr/>
          <p:nvPr/>
        </p:nvSpPr>
        <p:spPr>
          <a:xfrm>
            <a:off x="-763402" y="2157851"/>
            <a:ext cx="9297801" cy="458349"/>
          </a:xfrm>
          <a:custGeom>
            <a:avLst/>
            <a:gdLst>
              <a:gd name="connsiteX0" fmla="*/ 0 w 6197600"/>
              <a:gd name="connsiteY0" fmla="*/ 0 h 1152878"/>
              <a:gd name="connsiteX1" fmla="*/ 1185333 w 6197600"/>
              <a:gd name="connsiteY1" fmla="*/ 8467 h 1152878"/>
              <a:gd name="connsiteX2" fmla="*/ 1769533 w 6197600"/>
              <a:gd name="connsiteY2" fmla="*/ 67733 h 1152878"/>
              <a:gd name="connsiteX3" fmla="*/ 2353733 w 6197600"/>
              <a:gd name="connsiteY3" fmla="*/ 287867 h 1152878"/>
              <a:gd name="connsiteX4" fmla="*/ 3395133 w 6197600"/>
              <a:gd name="connsiteY4" fmla="*/ 889000 h 1152878"/>
              <a:gd name="connsiteX5" fmla="*/ 3911600 w 6197600"/>
              <a:gd name="connsiteY5" fmla="*/ 1066800 h 1152878"/>
              <a:gd name="connsiteX6" fmla="*/ 4275666 w 6197600"/>
              <a:gd name="connsiteY6" fmla="*/ 1143000 h 1152878"/>
              <a:gd name="connsiteX7" fmla="*/ 6197600 w 6197600"/>
              <a:gd name="connsiteY7" fmla="*/ 1126067 h 1152878"/>
              <a:gd name="connsiteX0" fmla="*/ 0 w 6197600"/>
              <a:gd name="connsiteY0" fmla="*/ 0 h 1152878"/>
              <a:gd name="connsiteX1" fmla="*/ 1185333 w 6197600"/>
              <a:gd name="connsiteY1" fmla="*/ 8467 h 1152878"/>
              <a:gd name="connsiteX2" fmla="*/ 1769533 w 6197600"/>
              <a:gd name="connsiteY2" fmla="*/ 67733 h 1152878"/>
              <a:gd name="connsiteX3" fmla="*/ 2353733 w 6197600"/>
              <a:gd name="connsiteY3" fmla="*/ 287867 h 1152878"/>
              <a:gd name="connsiteX4" fmla="*/ 3395133 w 6197600"/>
              <a:gd name="connsiteY4" fmla="*/ 889000 h 1152878"/>
              <a:gd name="connsiteX5" fmla="*/ 3911600 w 6197600"/>
              <a:gd name="connsiteY5" fmla="*/ 1066800 h 1152878"/>
              <a:gd name="connsiteX6" fmla="*/ 4275666 w 6197600"/>
              <a:gd name="connsiteY6" fmla="*/ 1143000 h 1152878"/>
              <a:gd name="connsiteX7" fmla="*/ 6197600 w 6197600"/>
              <a:gd name="connsiteY7" fmla="*/ 1126067 h 1152878"/>
              <a:gd name="connsiteX0" fmla="*/ 0 w 6197600"/>
              <a:gd name="connsiteY0" fmla="*/ 0 h 1152878"/>
              <a:gd name="connsiteX1" fmla="*/ 1185333 w 6197600"/>
              <a:gd name="connsiteY1" fmla="*/ 8467 h 1152878"/>
              <a:gd name="connsiteX2" fmla="*/ 1769533 w 6197600"/>
              <a:gd name="connsiteY2" fmla="*/ 67733 h 1152878"/>
              <a:gd name="connsiteX3" fmla="*/ 2353733 w 6197600"/>
              <a:gd name="connsiteY3" fmla="*/ 287867 h 1152878"/>
              <a:gd name="connsiteX4" fmla="*/ 3395133 w 6197600"/>
              <a:gd name="connsiteY4" fmla="*/ 889000 h 1152878"/>
              <a:gd name="connsiteX5" fmla="*/ 3851193 w 6197600"/>
              <a:gd name="connsiteY5" fmla="*/ 1066800 h 1152878"/>
              <a:gd name="connsiteX6" fmla="*/ 4275666 w 6197600"/>
              <a:gd name="connsiteY6" fmla="*/ 1143000 h 1152878"/>
              <a:gd name="connsiteX7" fmla="*/ 6197600 w 6197600"/>
              <a:gd name="connsiteY7" fmla="*/ 1126067 h 1152878"/>
              <a:gd name="connsiteX0" fmla="*/ 0 w 6213122"/>
              <a:gd name="connsiteY0" fmla="*/ 0 h 1154482"/>
              <a:gd name="connsiteX1" fmla="*/ 1185333 w 6213122"/>
              <a:gd name="connsiteY1" fmla="*/ 8467 h 1154482"/>
              <a:gd name="connsiteX2" fmla="*/ 1769533 w 6213122"/>
              <a:gd name="connsiteY2" fmla="*/ 67733 h 1154482"/>
              <a:gd name="connsiteX3" fmla="*/ 2353733 w 6213122"/>
              <a:gd name="connsiteY3" fmla="*/ 287867 h 1154482"/>
              <a:gd name="connsiteX4" fmla="*/ 3395133 w 6213122"/>
              <a:gd name="connsiteY4" fmla="*/ 889000 h 1154482"/>
              <a:gd name="connsiteX5" fmla="*/ 3851193 w 6213122"/>
              <a:gd name="connsiteY5" fmla="*/ 1066800 h 1154482"/>
              <a:gd name="connsiteX6" fmla="*/ 4275666 w 6213122"/>
              <a:gd name="connsiteY6" fmla="*/ 1143000 h 1154482"/>
              <a:gd name="connsiteX7" fmla="*/ 5892800 w 6213122"/>
              <a:gd name="connsiteY7" fmla="*/ 1135693 h 1154482"/>
              <a:gd name="connsiteX8" fmla="*/ 6197600 w 6213122"/>
              <a:gd name="connsiteY8" fmla="*/ 1126067 h 1154482"/>
              <a:gd name="connsiteX0" fmla="*/ 0 w 6197600"/>
              <a:gd name="connsiteY0" fmla="*/ 0 h 1154482"/>
              <a:gd name="connsiteX1" fmla="*/ 1185333 w 6197600"/>
              <a:gd name="connsiteY1" fmla="*/ 8467 h 1154482"/>
              <a:gd name="connsiteX2" fmla="*/ 1769533 w 6197600"/>
              <a:gd name="connsiteY2" fmla="*/ 67733 h 1154482"/>
              <a:gd name="connsiteX3" fmla="*/ 2353733 w 6197600"/>
              <a:gd name="connsiteY3" fmla="*/ 287867 h 1154482"/>
              <a:gd name="connsiteX4" fmla="*/ 3395133 w 6197600"/>
              <a:gd name="connsiteY4" fmla="*/ 889000 h 1154482"/>
              <a:gd name="connsiteX5" fmla="*/ 3851193 w 6197600"/>
              <a:gd name="connsiteY5" fmla="*/ 1066800 h 1154482"/>
              <a:gd name="connsiteX6" fmla="*/ 4275666 w 6197600"/>
              <a:gd name="connsiteY6" fmla="*/ 1143000 h 1154482"/>
              <a:gd name="connsiteX7" fmla="*/ 5892800 w 6197600"/>
              <a:gd name="connsiteY7" fmla="*/ 1135693 h 1154482"/>
              <a:gd name="connsiteX8" fmla="*/ 6197600 w 6197600"/>
              <a:gd name="connsiteY8" fmla="*/ 1126067 h 1154482"/>
              <a:gd name="connsiteX0" fmla="*/ 0 w 7950200"/>
              <a:gd name="connsiteY0" fmla="*/ 0 h 1154482"/>
              <a:gd name="connsiteX1" fmla="*/ 1185333 w 7950200"/>
              <a:gd name="connsiteY1" fmla="*/ 8467 h 1154482"/>
              <a:gd name="connsiteX2" fmla="*/ 1769533 w 7950200"/>
              <a:gd name="connsiteY2" fmla="*/ 67733 h 1154482"/>
              <a:gd name="connsiteX3" fmla="*/ 2353733 w 7950200"/>
              <a:gd name="connsiteY3" fmla="*/ 287867 h 1154482"/>
              <a:gd name="connsiteX4" fmla="*/ 3395133 w 7950200"/>
              <a:gd name="connsiteY4" fmla="*/ 889000 h 1154482"/>
              <a:gd name="connsiteX5" fmla="*/ 3851193 w 7950200"/>
              <a:gd name="connsiteY5" fmla="*/ 1066800 h 1154482"/>
              <a:gd name="connsiteX6" fmla="*/ 4275666 w 7950200"/>
              <a:gd name="connsiteY6" fmla="*/ 1143000 h 1154482"/>
              <a:gd name="connsiteX7" fmla="*/ 5892800 w 7950200"/>
              <a:gd name="connsiteY7" fmla="*/ 1135693 h 1154482"/>
              <a:gd name="connsiteX8" fmla="*/ 7950200 w 7950200"/>
              <a:gd name="connsiteY8" fmla="*/ 1022611 h 1154482"/>
              <a:gd name="connsiteX0" fmla="*/ 0 w 7950200"/>
              <a:gd name="connsiteY0" fmla="*/ 0 h 1154482"/>
              <a:gd name="connsiteX1" fmla="*/ 1185333 w 7950200"/>
              <a:gd name="connsiteY1" fmla="*/ 8467 h 1154482"/>
              <a:gd name="connsiteX2" fmla="*/ 1769533 w 7950200"/>
              <a:gd name="connsiteY2" fmla="*/ 67733 h 1154482"/>
              <a:gd name="connsiteX3" fmla="*/ 2353733 w 7950200"/>
              <a:gd name="connsiteY3" fmla="*/ 287867 h 1154482"/>
              <a:gd name="connsiteX4" fmla="*/ 3395133 w 7950200"/>
              <a:gd name="connsiteY4" fmla="*/ 889000 h 1154482"/>
              <a:gd name="connsiteX5" fmla="*/ 3851193 w 7950200"/>
              <a:gd name="connsiteY5" fmla="*/ 1066800 h 1154482"/>
              <a:gd name="connsiteX6" fmla="*/ 4275666 w 7950200"/>
              <a:gd name="connsiteY6" fmla="*/ 1143000 h 1154482"/>
              <a:gd name="connsiteX7" fmla="*/ 5892800 w 7950200"/>
              <a:gd name="connsiteY7" fmla="*/ 1135693 h 1154482"/>
              <a:gd name="connsiteX8" fmla="*/ 5884333 w 7950200"/>
              <a:gd name="connsiteY8" fmla="*/ 1127226 h 1154482"/>
              <a:gd name="connsiteX9" fmla="*/ 7950200 w 7950200"/>
              <a:gd name="connsiteY9" fmla="*/ 1022611 h 1154482"/>
              <a:gd name="connsiteX0" fmla="*/ 0 w 7950200"/>
              <a:gd name="connsiteY0" fmla="*/ 0 h 1154482"/>
              <a:gd name="connsiteX1" fmla="*/ 1185333 w 7950200"/>
              <a:gd name="connsiteY1" fmla="*/ 8467 h 1154482"/>
              <a:gd name="connsiteX2" fmla="*/ 1769533 w 7950200"/>
              <a:gd name="connsiteY2" fmla="*/ 67733 h 1154482"/>
              <a:gd name="connsiteX3" fmla="*/ 2353733 w 7950200"/>
              <a:gd name="connsiteY3" fmla="*/ 287867 h 1154482"/>
              <a:gd name="connsiteX4" fmla="*/ 3395133 w 7950200"/>
              <a:gd name="connsiteY4" fmla="*/ 889000 h 1154482"/>
              <a:gd name="connsiteX5" fmla="*/ 3851193 w 7950200"/>
              <a:gd name="connsiteY5" fmla="*/ 1066800 h 1154482"/>
              <a:gd name="connsiteX6" fmla="*/ 4275666 w 7950200"/>
              <a:gd name="connsiteY6" fmla="*/ 1143000 h 1154482"/>
              <a:gd name="connsiteX7" fmla="*/ 5892800 w 7950200"/>
              <a:gd name="connsiteY7" fmla="*/ 1135693 h 1154482"/>
              <a:gd name="connsiteX8" fmla="*/ 5884333 w 7950200"/>
              <a:gd name="connsiteY8" fmla="*/ 1127226 h 1154482"/>
              <a:gd name="connsiteX9" fmla="*/ 7950200 w 7950200"/>
              <a:gd name="connsiteY9" fmla="*/ 1022611 h 1154482"/>
              <a:gd name="connsiteX0" fmla="*/ 0 w 7950200"/>
              <a:gd name="connsiteY0" fmla="*/ 0 h 1154482"/>
              <a:gd name="connsiteX1" fmla="*/ 1185333 w 7950200"/>
              <a:gd name="connsiteY1" fmla="*/ 8467 h 1154482"/>
              <a:gd name="connsiteX2" fmla="*/ 1769533 w 7950200"/>
              <a:gd name="connsiteY2" fmla="*/ 67733 h 1154482"/>
              <a:gd name="connsiteX3" fmla="*/ 2353733 w 7950200"/>
              <a:gd name="connsiteY3" fmla="*/ 287867 h 1154482"/>
              <a:gd name="connsiteX4" fmla="*/ 3395133 w 7950200"/>
              <a:gd name="connsiteY4" fmla="*/ 889000 h 1154482"/>
              <a:gd name="connsiteX5" fmla="*/ 3851193 w 7950200"/>
              <a:gd name="connsiteY5" fmla="*/ 1066800 h 1154482"/>
              <a:gd name="connsiteX6" fmla="*/ 4275666 w 7950200"/>
              <a:gd name="connsiteY6" fmla="*/ 1143000 h 1154482"/>
              <a:gd name="connsiteX7" fmla="*/ 5892800 w 7950200"/>
              <a:gd name="connsiteY7" fmla="*/ 1135693 h 1154482"/>
              <a:gd name="connsiteX8" fmla="*/ 5884333 w 7950200"/>
              <a:gd name="connsiteY8" fmla="*/ 1127226 h 1154482"/>
              <a:gd name="connsiteX9" fmla="*/ 7950200 w 7950200"/>
              <a:gd name="connsiteY9" fmla="*/ 1022611 h 1154482"/>
              <a:gd name="connsiteX0" fmla="*/ 0 w 7950200"/>
              <a:gd name="connsiteY0" fmla="*/ 0 h 1154482"/>
              <a:gd name="connsiteX1" fmla="*/ 1185333 w 7950200"/>
              <a:gd name="connsiteY1" fmla="*/ 8467 h 1154482"/>
              <a:gd name="connsiteX2" fmla="*/ 1769533 w 7950200"/>
              <a:gd name="connsiteY2" fmla="*/ 67733 h 1154482"/>
              <a:gd name="connsiteX3" fmla="*/ 2353733 w 7950200"/>
              <a:gd name="connsiteY3" fmla="*/ 287867 h 1154482"/>
              <a:gd name="connsiteX4" fmla="*/ 3395133 w 7950200"/>
              <a:gd name="connsiteY4" fmla="*/ 889000 h 1154482"/>
              <a:gd name="connsiteX5" fmla="*/ 3851193 w 7950200"/>
              <a:gd name="connsiteY5" fmla="*/ 1066800 h 1154482"/>
              <a:gd name="connsiteX6" fmla="*/ 4284133 w 7950200"/>
              <a:gd name="connsiteY6" fmla="*/ 1143000 h 1154482"/>
              <a:gd name="connsiteX7" fmla="*/ 5892800 w 7950200"/>
              <a:gd name="connsiteY7" fmla="*/ 1135693 h 1154482"/>
              <a:gd name="connsiteX8" fmla="*/ 5884333 w 7950200"/>
              <a:gd name="connsiteY8" fmla="*/ 1127226 h 1154482"/>
              <a:gd name="connsiteX9" fmla="*/ 7950200 w 7950200"/>
              <a:gd name="connsiteY9" fmla="*/ 1022611 h 1154482"/>
              <a:gd name="connsiteX0" fmla="*/ 0 w 7947242"/>
              <a:gd name="connsiteY0" fmla="*/ 0 h 1154482"/>
              <a:gd name="connsiteX1" fmla="*/ 1185333 w 7947242"/>
              <a:gd name="connsiteY1" fmla="*/ 8467 h 1154482"/>
              <a:gd name="connsiteX2" fmla="*/ 1769533 w 7947242"/>
              <a:gd name="connsiteY2" fmla="*/ 67733 h 1154482"/>
              <a:gd name="connsiteX3" fmla="*/ 2353733 w 7947242"/>
              <a:gd name="connsiteY3" fmla="*/ 287867 h 1154482"/>
              <a:gd name="connsiteX4" fmla="*/ 3395133 w 7947242"/>
              <a:gd name="connsiteY4" fmla="*/ 889000 h 1154482"/>
              <a:gd name="connsiteX5" fmla="*/ 3851193 w 7947242"/>
              <a:gd name="connsiteY5" fmla="*/ 1066800 h 1154482"/>
              <a:gd name="connsiteX6" fmla="*/ 4284133 w 7947242"/>
              <a:gd name="connsiteY6" fmla="*/ 1143000 h 1154482"/>
              <a:gd name="connsiteX7" fmla="*/ 5892800 w 7947242"/>
              <a:gd name="connsiteY7" fmla="*/ 1135693 h 1154482"/>
              <a:gd name="connsiteX8" fmla="*/ 5884333 w 7947242"/>
              <a:gd name="connsiteY8" fmla="*/ 1127226 h 1154482"/>
              <a:gd name="connsiteX9" fmla="*/ 7947242 w 7947242"/>
              <a:gd name="connsiteY9" fmla="*/ 1128974 h 1154482"/>
              <a:gd name="connsiteX0" fmla="*/ 0 w 7947242"/>
              <a:gd name="connsiteY0" fmla="*/ 0 h 1154482"/>
              <a:gd name="connsiteX1" fmla="*/ 1185333 w 7947242"/>
              <a:gd name="connsiteY1" fmla="*/ 8467 h 1154482"/>
              <a:gd name="connsiteX2" fmla="*/ 1769533 w 7947242"/>
              <a:gd name="connsiteY2" fmla="*/ 67733 h 1154482"/>
              <a:gd name="connsiteX3" fmla="*/ 2353733 w 7947242"/>
              <a:gd name="connsiteY3" fmla="*/ 287867 h 1154482"/>
              <a:gd name="connsiteX4" fmla="*/ 3395133 w 7947242"/>
              <a:gd name="connsiteY4" fmla="*/ 889000 h 1154482"/>
              <a:gd name="connsiteX5" fmla="*/ 3851193 w 7947242"/>
              <a:gd name="connsiteY5" fmla="*/ 1066800 h 1154482"/>
              <a:gd name="connsiteX6" fmla="*/ 4478866 w 7947242"/>
              <a:gd name="connsiteY6" fmla="*/ 1143000 h 1154482"/>
              <a:gd name="connsiteX7" fmla="*/ 5892800 w 7947242"/>
              <a:gd name="connsiteY7" fmla="*/ 1135693 h 1154482"/>
              <a:gd name="connsiteX8" fmla="*/ 5884333 w 7947242"/>
              <a:gd name="connsiteY8" fmla="*/ 1127226 h 1154482"/>
              <a:gd name="connsiteX9" fmla="*/ 7947242 w 7947242"/>
              <a:gd name="connsiteY9" fmla="*/ 1128974 h 1154482"/>
              <a:gd name="connsiteX0" fmla="*/ 0 w 7947242"/>
              <a:gd name="connsiteY0" fmla="*/ 0 h 1147074"/>
              <a:gd name="connsiteX1" fmla="*/ 1185333 w 7947242"/>
              <a:gd name="connsiteY1" fmla="*/ 8467 h 1147074"/>
              <a:gd name="connsiteX2" fmla="*/ 1769533 w 7947242"/>
              <a:gd name="connsiteY2" fmla="*/ 67733 h 1147074"/>
              <a:gd name="connsiteX3" fmla="*/ 2353733 w 7947242"/>
              <a:gd name="connsiteY3" fmla="*/ 287867 h 1147074"/>
              <a:gd name="connsiteX4" fmla="*/ 3395133 w 7947242"/>
              <a:gd name="connsiteY4" fmla="*/ 889000 h 1147074"/>
              <a:gd name="connsiteX5" fmla="*/ 3851193 w 7947242"/>
              <a:gd name="connsiteY5" fmla="*/ 1066800 h 1147074"/>
              <a:gd name="connsiteX6" fmla="*/ 4478866 w 7947242"/>
              <a:gd name="connsiteY6" fmla="*/ 1143000 h 1147074"/>
              <a:gd name="connsiteX7" fmla="*/ 5892800 w 7947242"/>
              <a:gd name="connsiteY7" fmla="*/ 1135693 h 1147074"/>
              <a:gd name="connsiteX8" fmla="*/ 7947242 w 7947242"/>
              <a:gd name="connsiteY8" fmla="*/ 1128974 h 1147074"/>
              <a:gd name="connsiteX0" fmla="*/ 0 w 7947242"/>
              <a:gd name="connsiteY0" fmla="*/ 0 h 1161756"/>
              <a:gd name="connsiteX1" fmla="*/ 1185333 w 7947242"/>
              <a:gd name="connsiteY1" fmla="*/ 8467 h 1161756"/>
              <a:gd name="connsiteX2" fmla="*/ 1769533 w 7947242"/>
              <a:gd name="connsiteY2" fmla="*/ 67733 h 1161756"/>
              <a:gd name="connsiteX3" fmla="*/ 2353733 w 7947242"/>
              <a:gd name="connsiteY3" fmla="*/ 287867 h 1161756"/>
              <a:gd name="connsiteX4" fmla="*/ 3395133 w 7947242"/>
              <a:gd name="connsiteY4" fmla="*/ 889000 h 1161756"/>
              <a:gd name="connsiteX5" fmla="*/ 3851193 w 7947242"/>
              <a:gd name="connsiteY5" fmla="*/ 1066800 h 1161756"/>
              <a:gd name="connsiteX6" fmla="*/ 4478866 w 7947242"/>
              <a:gd name="connsiteY6" fmla="*/ 1143000 h 1161756"/>
              <a:gd name="connsiteX7" fmla="*/ 5892800 w 7947242"/>
              <a:gd name="connsiteY7" fmla="*/ 1161093 h 1161756"/>
              <a:gd name="connsiteX8" fmla="*/ 7947242 w 7947242"/>
              <a:gd name="connsiteY8" fmla="*/ 1128974 h 1161756"/>
              <a:gd name="connsiteX0" fmla="*/ 0 w 7947242"/>
              <a:gd name="connsiteY0" fmla="*/ 0 h 1145805"/>
              <a:gd name="connsiteX1" fmla="*/ 1185333 w 7947242"/>
              <a:gd name="connsiteY1" fmla="*/ 8467 h 1145805"/>
              <a:gd name="connsiteX2" fmla="*/ 1769533 w 7947242"/>
              <a:gd name="connsiteY2" fmla="*/ 67733 h 1145805"/>
              <a:gd name="connsiteX3" fmla="*/ 2353733 w 7947242"/>
              <a:gd name="connsiteY3" fmla="*/ 287867 h 1145805"/>
              <a:gd name="connsiteX4" fmla="*/ 3395133 w 7947242"/>
              <a:gd name="connsiteY4" fmla="*/ 889000 h 1145805"/>
              <a:gd name="connsiteX5" fmla="*/ 3851193 w 7947242"/>
              <a:gd name="connsiteY5" fmla="*/ 1066800 h 1145805"/>
              <a:gd name="connsiteX6" fmla="*/ 4478866 w 7947242"/>
              <a:gd name="connsiteY6" fmla="*/ 1143000 h 1145805"/>
              <a:gd name="connsiteX7" fmla="*/ 7947242 w 7947242"/>
              <a:gd name="connsiteY7" fmla="*/ 1128974 h 1145805"/>
              <a:gd name="connsiteX0" fmla="*/ 0 w 7947242"/>
              <a:gd name="connsiteY0" fmla="*/ 0 h 1143000"/>
              <a:gd name="connsiteX1" fmla="*/ 1185333 w 7947242"/>
              <a:gd name="connsiteY1" fmla="*/ 8467 h 1143000"/>
              <a:gd name="connsiteX2" fmla="*/ 1769533 w 7947242"/>
              <a:gd name="connsiteY2" fmla="*/ 67733 h 1143000"/>
              <a:gd name="connsiteX3" fmla="*/ 2353733 w 7947242"/>
              <a:gd name="connsiteY3" fmla="*/ 287867 h 1143000"/>
              <a:gd name="connsiteX4" fmla="*/ 3395133 w 7947242"/>
              <a:gd name="connsiteY4" fmla="*/ 889000 h 1143000"/>
              <a:gd name="connsiteX5" fmla="*/ 3851193 w 7947242"/>
              <a:gd name="connsiteY5" fmla="*/ 1100667 h 1143000"/>
              <a:gd name="connsiteX6" fmla="*/ 4478866 w 7947242"/>
              <a:gd name="connsiteY6" fmla="*/ 1143000 h 1143000"/>
              <a:gd name="connsiteX7" fmla="*/ 7947242 w 7947242"/>
              <a:gd name="connsiteY7" fmla="*/ 1128974 h 1143000"/>
              <a:gd name="connsiteX0" fmla="*/ 0 w 7947242"/>
              <a:gd name="connsiteY0" fmla="*/ 0 h 1157721"/>
              <a:gd name="connsiteX1" fmla="*/ 1185333 w 7947242"/>
              <a:gd name="connsiteY1" fmla="*/ 8467 h 1157721"/>
              <a:gd name="connsiteX2" fmla="*/ 1769533 w 7947242"/>
              <a:gd name="connsiteY2" fmla="*/ 67733 h 1157721"/>
              <a:gd name="connsiteX3" fmla="*/ 2353733 w 7947242"/>
              <a:gd name="connsiteY3" fmla="*/ 287867 h 1157721"/>
              <a:gd name="connsiteX4" fmla="*/ 3395133 w 7947242"/>
              <a:gd name="connsiteY4" fmla="*/ 889000 h 1157721"/>
              <a:gd name="connsiteX5" fmla="*/ 3851193 w 7947242"/>
              <a:gd name="connsiteY5" fmla="*/ 1100667 h 1157721"/>
              <a:gd name="connsiteX6" fmla="*/ 4478866 w 7947242"/>
              <a:gd name="connsiteY6" fmla="*/ 1143000 h 1157721"/>
              <a:gd name="connsiteX7" fmla="*/ 7947242 w 7947242"/>
              <a:gd name="connsiteY7" fmla="*/ 1128974 h 1157721"/>
              <a:gd name="connsiteX0" fmla="*/ 0 w 7947242"/>
              <a:gd name="connsiteY0" fmla="*/ 0 h 1143000"/>
              <a:gd name="connsiteX1" fmla="*/ 1185333 w 7947242"/>
              <a:gd name="connsiteY1" fmla="*/ 8467 h 1143000"/>
              <a:gd name="connsiteX2" fmla="*/ 1769533 w 7947242"/>
              <a:gd name="connsiteY2" fmla="*/ 67733 h 1143000"/>
              <a:gd name="connsiteX3" fmla="*/ 2353733 w 7947242"/>
              <a:gd name="connsiteY3" fmla="*/ 287867 h 1143000"/>
              <a:gd name="connsiteX4" fmla="*/ 3395133 w 7947242"/>
              <a:gd name="connsiteY4" fmla="*/ 889000 h 1143000"/>
              <a:gd name="connsiteX5" fmla="*/ 3851193 w 7947242"/>
              <a:gd name="connsiteY5" fmla="*/ 1100667 h 1143000"/>
              <a:gd name="connsiteX6" fmla="*/ 4478866 w 7947242"/>
              <a:gd name="connsiteY6" fmla="*/ 1143000 h 1143000"/>
              <a:gd name="connsiteX7" fmla="*/ 7947242 w 7947242"/>
              <a:gd name="connsiteY7" fmla="*/ 1128974 h 1143000"/>
              <a:gd name="connsiteX0" fmla="*/ 0 w 6761909"/>
              <a:gd name="connsiteY0" fmla="*/ -1 h 1134532"/>
              <a:gd name="connsiteX1" fmla="*/ 584200 w 6761909"/>
              <a:gd name="connsiteY1" fmla="*/ 59265 h 1134532"/>
              <a:gd name="connsiteX2" fmla="*/ 1168400 w 6761909"/>
              <a:gd name="connsiteY2" fmla="*/ 279399 h 1134532"/>
              <a:gd name="connsiteX3" fmla="*/ 2209800 w 6761909"/>
              <a:gd name="connsiteY3" fmla="*/ 880532 h 1134532"/>
              <a:gd name="connsiteX4" fmla="*/ 2665860 w 6761909"/>
              <a:gd name="connsiteY4" fmla="*/ 1092199 h 1134532"/>
              <a:gd name="connsiteX5" fmla="*/ 3293533 w 6761909"/>
              <a:gd name="connsiteY5" fmla="*/ 1134532 h 1134532"/>
              <a:gd name="connsiteX6" fmla="*/ 6761909 w 6761909"/>
              <a:gd name="connsiteY6" fmla="*/ 1120506 h 1134532"/>
              <a:gd name="connsiteX0" fmla="*/ 0 w 7068752"/>
              <a:gd name="connsiteY0" fmla="*/ 0 h 1104357"/>
              <a:gd name="connsiteX1" fmla="*/ 891043 w 7068752"/>
              <a:gd name="connsiteY1" fmla="*/ 29090 h 1104357"/>
              <a:gd name="connsiteX2" fmla="*/ 1475243 w 7068752"/>
              <a:gd name="connsiteY2" fmla="*/ 249224 h 1104357"/>
              <a:gd name="connsiteX3" fmla="*/ 2516643 w 7068752"/>
              <a:gd name="connsiteY3" fmla="*/ 850357 h 1104357"/>
              <a:gd name="connsiteX4" fmla="*/ 2972703 w 7068752"/>
              <a:gd name="connsiteY4" fmla="*/ 1062024 h 1104357"/>
              <a:gd name="connsiteX5" fmla="*/ 3600376 w 7068752"/>
              <a:gd name="connsiteY5" fmla="*/ 1104357 h 1104357"/>
              <a:gd name="connsiteX6" fmla="*/ 7068752 w 7068752"/>
              <a:gd name="connsiteY6" fmla="*/ 1090331 h 1104357"/>
              <a:gd name="connsiteX0" fmla="*/ 0 w 7171033"/>
              <a:gd name="connsiteY0" fmla="*/ 0 h 1104357"/>
              <a:gd name="connsiteX1" fmla="*/ 993324 w 7171033"/>
              <a:gd name="connsiteY1" fmla="*/ 29090 h 1104357"/>
              <a:gd name="connsiteX2" fmla="*/ 1577524 w 7171033"/>
              <a:gd name="connsiteY2" fmla="*/ 249224 h 1104357"/>
              <a:gd name="connsiteX3" fmla="*/ 2618924 w 7171033"/>
              <a:gd name="connsiteY3" fmla="*/ 850357 h 1104357"/>
              <a:gd name="connsiteX4" fmla="*/ 3074984 w 7171033"/>
              <a:gd name="connsiteY4" fmla="*/ 1062024 h 1104357"/>
              <a:gd name="connsiteX5" fmla="*/ 3702657 w 7171033"/>
              <a:gd name="connsiteY5" fmla="*/ 1104357 h 1104357"/>
              <a:gd name="connsiteX6" fmla="*/ 7171033 w 7171033"/>
              <a:gd name="connsiteY6" fmla="*/ 1090331 h 1104357"/>
              <a:gd name="connsiteX0" fmla="*/ 0 w 7498333"/>
              <a:gd name="connsiteY0" fmla="*/ 14864 h 1089046"/>
              <a:gd name="connsiteX1" fmla="*/ 1320624 w 7498333"/>
              <a:gd name="connsiteY1" fmla="*/ 13779 h 1089046"/>
              <a:gd name="connsiteX2" fmla="*/ 1904824 w 7498333"/>
              <a:gd name="connsiteY2" fmla="*/ 233913 h 1089046"/>
              <a:gd name="connsiteX3" fmla="*/ 2946224 w 7498333"/>
              <a:gd name="connsiteY3" fmla="*/ 835046 h 1089046"/>
              <a:gd name="connsiteX4" fmla="*/ 3402284 w 7498333"/>
              <a:gd name="connsiteY4" fmla="*/ 1046713 h 1089046"/>
              <a:gd name="connsiteX5" fmla="*/ 4029957 w 7498333"/>
              <a:gd name="connsiteY5" fmla="*/ 1089046 h 1089046"/>
              <a:gd name="connsiteX6" fmla="*/ 7498333 w 7498333"/>
              <a:gd name="connsiteY6" fmla="*/ 1075020 h 1089046"/>
              <a:gd name="connsiteX0" fmla="*/ 0 w 7498333"/>
              <a:gd name="connsiteY0" fmla="*/ 14864 h 1089046"/>
              <a:gd name="connsiteX1" fmla="*/ 1320624 w 7498333"/>
              <a:gd name="connsiteY1" fmla="*/ 13779 h 1089046"/>
              <a:gd name="connsiteX2" fmla="*/ 1904824 w 7498333"/>
              <a:gd name="connsiteY2" fmla="*/ 233913 h 1089046"/>
              <a:gd name="connsiteX3" fmla="*/ 2946224 w 7498333"/>
              <a:gd name="connsiteY3" fmla="*/ 835046 h 1089046"/>
              <a:gd name="connsiteX4" fmla="*/ 3402284 w 7498333"/>
              <a:gd name="connsiteY4" fmla="*/ 1046713 h 1089046"/>
              <a:gd name="connsiteX5" fmla="*/ 4029957 w 7498333"/>
              <a:gd name="connsiteY5" fmla="*/ 1089046 h 1089046"/>
              <a:gd name="connsiteX6" fmla="*/ 7498333 w 7498333"/>
              <a:gd name="connsiteY6" fmla="*/ 893968 h 1089046"/>
              <a:gd name="connsiteX0" fmla="*/ 0 w 7488105"/>
              <a:gd name="connsiteY0" fmla="*/ 14864 h 1089046"/>
              <a:gd name="connsiteX1" fmla="*/ 1320624 w 7488105"/>
              <a:gd name="connsiteY1" fmla="*/ 13779 h 1089046"/>
              <a:gd name="connsiteX2" fmla="*/ 1904824 w 7488105"/>
              <a:gd name="connsiteY2" fmla="*/ 233913 h 1089046"/>
              <a:gd name="connsiteX3" fmla="*/ 2946224 w 7488105"/>
              <a:gd name="connsiteY3" fmla="*/ 835046 h 1089046"/>
              <a:gd name="connsiteX4" fmla="*/ 3402284 w 7488105"/>
              <a:gd name="connsiteY4" fmla="*/ 1046713 h 1089046"/>
              <a:gd name="connsiteX5" fmla="*/ 4029957 w 7488105"/>
              <a:gd name="connsiteY5" fmla="*/ 1089046 h 1089046"/>
              <a:gd name="connsiteX6" fmla="*/ 7488105 w 7488105"/>
              <a:gd name="connsiteY6" fmla="*/ 984494 h 108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8105" h="1089046">
                <a:moveTo>
                  <a:pt x="0" y="14864"/>
                </a:moveTo>
                <a:cubicBezTo>
                  <a:pt x="294922" y="26153"/>
                  <a:pt x="1003153" y="-22729"/>
                  <a:pt x="1320624" y="13779"/>
                </a:cubicBezTo>
                <a:cubicBezTo>
                  <a:pt x="1638095" y="50287"/>
                  <a:pt x="1633891" y="97035"/>
                  <a:pt x="1904824" y="233913"/>
                </a:cubicBezTo>
                <a:cubicBezTo>
                  <a:pt x="2175757" y="370791"/>
                  <a:pt x="2696647" y="699579"/>
                  <a:pt x="2946224" y="835046"/>
                </a:cubicBezTo>
                <a:cubicBezTo>
                  <a:pt x="3195801" y="970513"/>
                  <a:pt x="3348662" y="1029780"/>
                  <a:pt x="3402284" y="1046713"/>
                </a:cubicBezTo>
                <a:cubicBezTo>
                  <a:pt x="3455906" y="1063646"/>
                  <a:pt x="3347282" y="1084328"/>
                  <a:pt x="4029957" y="1089046"/>
                </a:cubicBezTo>
                <a:cubicBezTo>
                  <a:pt x="5186082" y="1084371"/>
                  <a:pt x="6331980" y="989169"/>
                  <a:pt x="7488105" y="984494"/>
                </a:cubicBezTo>
              </a:path>
            </a:pathLst>
          </a:custGeom>
          <a:noFill/>
          <a:ln w="1905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nvGrpSpPr>
          <p:cNvPr id="10" name="Group 11"/>
          <p:cNvGrpSpPr>
            <a:grpSpLocks/>
          </p:cNvGrpSpPr>
          <p:nvPr/>
        </p:nvGrpSpPr>
        <p:grpSpPr bwMode="auto">
          <a:xfrm rot="5401674" flipH="1">
            <a:off x="-726704" y="1397959"/>
            <a:ext cx="719999" cy="692262"/>
            <a:chOff x="1592" y="1904"/>
            <a:chExt cx="1776" cy="1416"/>
          </a:xfrm>
          <a:effectLst>
            <a:outerShdw blurRad="127000" dist="635000" dir="3000000">
              <a:srgbClr val="000000">
                <a:alpha val="55000"/>
              </a:srgbClr>
            </a:outerShdw>
          </a:effectLst>
        </p:grpSpPr>
        <p:sp>
          <p:nvSpPr>
            <p:cNvPr id="11" name="AutoShape 12"/>
            <p:cNvSpPr>
              <a:spLocks noChangeArrowheads="1"/>
            </p:cNvSpPr>
            <p:nvPr/>
          </p:nvSpPr>
          <p:spPr bwMode="auto">
            <a:xfrm>
              <a:off x="1592" y="2200"/>
              <a:ext cx="1776" cy="224"/>
            </a:xfrm>
            <a:prstGeom prst="roundRect">
              <a:avLst>
                <a:gd name="adj" fmla="val 16667"/>
              </a:avLst>
            </a:prstGeom>
            <a:gradFill rotWithShape="0">
              <a:gsLst>
                <a:gs pos="0">
                  <a:srgbClr val="339966"/>
                </a:gs>
                <a:gs pos="100000">
                  <a:srgbClr val="FFFFFF"/>
                </a:gs>
              </a:gsLst>
              <a:lin ang="5400000" scaled="1"/>
            </a:gradFill>
            <a:ln w="9525">
              <a:solidFill>
                <a:srgbClr val="000000"/>
              </a:solidFill>
              <a:round/>
              <a:headEnd/>
              <a:tailEnd/>
            </a:ln>
          </p:spPr>
          <p:txBody>
            <a:bodyPr wrap="none" anchor="ctr">
              <a:prstTxWarp prst="textNoShape">
                <a:avLst/>
              </a:prstTxWarp>
            </a:bodyPr>
            <a:lstStyle/>
            <a:p>
              <a:endParaRPr lang="fr-FR"/>
            </a:p>
          </p:txBody>
        </p:sp>
        <p:sp>
          <p:nvSpPr>
            <p:cNvPr id="12" name="AutoShape 13"/>
            <p:cNvSpPr>
              <a:spLocks noChangeArrowheads="1"/>
            </p:cNvSpPr>
            <p:nvPr/>
          </p:nvSpPr>
          <p:spPr bwMode="auto">
            <a:xfrm>
              <a:off x="2336" y="2416"/>
              <a:ext cx="280" cy="664"/>
            </a:xfrm>
            <a:custGeom>
              <a:avLst/>
              <a:gdLst>
                <a:gd name="T0" fmla="*/ 233 w 21600"/>
                <a:gd name="T1" fmla="*/ 332 h 21600"/>
                <a:gd name="T2" fmla="*/ 140 w 21600"/>
                <a:gd name="T3" fmla="*/ 664 h 21600"/>
                <a:gd name="T4" fmla="*/ 47 w 21600"/>
                <a:gd name="T5" fmla="*/ 332 h 21600"/>
                <a:gd name="T6" fmla="*/ 140 w 21600"/>
                <a:gd name="T7" fmla="*/ 0 h 21600"/>
                <a:gd name="T8" fmla="*/ 0 60000 65536"/>
                <a:gd name="T9" fmla="*/ 0 60000 65536"/>
                <a:gd name="T10" fmla="*/ 0 60000 65536"/>
                <a:gd name="T11" fmla="*/ 0 60000 65536"/>
                <a:gd name="T12" fmla="*/ 5400 w 21600"/>
                <a:gd name="T13" fmla="*/ 5433 h 21600"/>
                <a:gd name="T14" fmla="*/ 16200 w 21600"/>
                <a:gd name="T15" fmla="*/ 16167 h 21600"/>
              </a:gdLst>
              <a:ahLst/>
              <a:cxnLst>
                <a:cxn ang="T8">
                  <a:pos x="T0" y="T1"/>
                </a:cxn>
                <a:cxn ang="T9">
                  <a:pos x="T2" y="T3"/>
                </a:cxn>
                <a:cxn ang="T10">
                  <a:pos x="T4" y="T5"/>
                </a:cxn>
                <a:cxn ang="T11">
                  <a:pos x="T6" y="T7"/>
                </a:cxn>
              </a:cxnLst>
              <a:rect l="T12" t="T13" r="T14" b="T15"/>
              <a:pathLst>
                <a:path w="21600" h="21600">
                  <a:moveTo>
                    <a:pt x="0" y="0"/>
                  </a:moveTo>
                  <a:lnTo>
                    <a:pt x="7251" y="21600"/>
                  </a:lnTo>
                  <a:lnTo>
                    <a:pt x="14349" y="21600"/>
                  </a:lnTo>
                  <a:lnTo>
                    <a:pt x="21600" y="0"/>
                  </a:lnTo>
                  <a:close/>
                </a:path>
              </a:pathLst>
            </a:custGeom>
            <a:gradFill rotWithShape="0">
              <a:gsLst>
                <a:gs pos="0">
                  <a:srgbClr val="339966"/>
                </a:gs>
                <a:gs pos="100000">
                  <a:srgbClr val="FFFFFF"/>
                </a:gs>
              </a:gsLst>
              <a:lin ang="54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13" name="AutoShape 14"/>
            <p:cNvSpPr>
              <a:spLocks noChangeArrowheads="1"/>
            </p:cNvSpPr>
            <p:nvPr/>
          </p:nvSpPr>
          <p:spPr bwMode="auto">
            <a:xfrm>
              <a:off x="2240" y="3088"/>
              <a:ext cx="472" cy="112"/>
            </a:xfrm>
            <a:prstGeom prst="roundRect">
              <a:avLst>
                <a:gd name="adj" fmla="val 16667"/>
              </a:avLst>
            </a:prstGeom>
            <a:gradFill rotWithShape="0">
              <a:gsLst>
                <a:gs pos="0">
                  <a:srgbClr val="339966"/>
                </a:gs>
                <a:gs pos="100000">
                  <a:srgbClr val="FFFFFF"/>
                </a:gs>
              </a:gsLst>
              <a:lin ang="5400000" scaled="1"/>
            </a:gradFill>
            <a:ln w="9525">
              <a:solidFill>
                <a:srgbClr val="000000"/>
              </a:solidFill>
              <a:round/>
              <a:headEnd/>
              <a:tailEnd/>
            </a:ln>
          </p:spPr>
          <p:txBody>
            <a:bodyPr wrap="none" anchor="ctr">
              <a:prstTxWarp prst="textNoShape">
                <a:avLst/>
              </a:prstTxWarp>
            </a:bodyPr>
            <a:lstStyle/>
            <a:p>
              <a:endParaRPr lang="fr-FR"/>
            </a:p>
          </p:txBody>
        </p:sp>
        <p:sp>
          <p:nvSpPr>
            <p:cNvPr id="14" name="AutoShape 15"/>
            <p:cNvSpPr>
              <a:spLocks noChangeArrowheads="1"/>
            </p:cNvSpPr>
            <p:nvPr/>
          </p:nvSpPr>
          <p:spPr bwMode="auto">
            <a:xfrm flipV="1">
              <a:off x="2448" y="3088"/>
              <a:ext cx="56" cy="232"/>
            </a:xfrm>
            <a:prstGeom prst="triangle">
              <a:avLst>
                <a:gd name="adj" fmla="val 46426"/>
              </a:avLst>
            </a:prstGeom>
            <a:gradFill rotWithShape="0">
              <a:gsLst>
                <a:gs pos="0">
                  <a:srgbClr val="339966"/>
                </a:gs>
                <a:gs pos="100000">
                  <a:srgbClr val="FFFFFF"/>
                </a:gs>
              </a:gsLst>
              <a:lin ang="54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15" name="AutoShape 16"/>
            <p:cNvSpPr>
              <a:spLocks noChangeArrowheads="1"/>
            </p:cNvSpPr>
            <p:nvPr/>
          </p:nvSpPr>
          <p:spPr bwMode="auto">
            <a:xfrm>
              <a:off x="1632" y="2440"/>
              <a:ext cx="680" cy="56"/>
            </a:xfrm>
            <a:prstGeom prst="roundRect">
              <a:avLst>
                <a:gd name="adj" fmla="val 16667"/>
              </a:avLst>
            </a:prstGeom>
            <a:gradFill rotWithShape="0">
              <a:gsLst>
                <a:gs pos="0">
                  <a:srgbClr val="339966"/>
                </a:gs>
                <a:gs pos="100000">
                  <a:srgbClr val="FFFFFF"/>
                </a:gs>
              </a:gsLst>
              <a:lin ang="5400000" scaled="1"/>
            </a:gradFill>
            <a:ln w="9525">
              <a:solidFill>
                <a:srgbClr val="000000"/>
              </a:solidFill>
              <a:round/>
              <a:headEnd/>
              <a:tailEnd/>
            </a:ln>
          </p:spPr>
          <p:txBody>
            <a:bodyPr wrap="none" anchor="ctr">
              <a:prstTxWarp prst="textNoShape">
                <a:avLst/>
              </a:prstTxWarp>
            </a:bodyPr>
            <a:lstStyle/>
            <a:p>
              <a:endParaRPr lang="fr-FR"/>
            </a:p>
          </p:txBody>
        </p:sp>
        <p:sp>
          <p:nvSpPr>
            <p:cNvPr id="16" name="AutoShape 17"/>
            <p:cNvSpPr>
              <a:spLocks noChangeArrowheads="1"/>
            </p:cNvSpPr>
            <p:nvPr/>
          </p:nvSpPr>
          <p:spPr bwMode="auto">
            <a:xfrm>
              <a:off x="2648" y="2440"/>
              <a:ext cx="680" cy="56"/>
            </a:xfrm>
            <a:prstGeom prst="roundRect">
              <a:avLst>
                <a:gd name="adj" fmla="val 16667"/>
              </a:avLst>
            </a:prstGeom>
            <a:gradFill rotWithShape="0">
              <a:gsLst>
                <a:gs pos="0">
                  <a:srgbClr val="339966"/>
                </a:gs>
                <a:gs pos="100000">
                  <a:srgbClr val="FFFFFF"/>
                </a:gs>
              </a:gsLst>
              <a:lin ang="5400000" scaled="1"/>
            </a:gradFill>
            <a:ln w="9525">
              <a:solidFill>
                <a:srgbClr val="000000"/>
              </a:solidFill>
              <a:round/>
              <a:headEnd/>
              <a:tailEnd/>
            </a:ln>
          </p:spPr>
          <p:txBody>
            <a:bodyPr wrap="none" anchor="ctr">
              <a:prstTxWarp prst="textNoShape">
                <a:avLst/>
              </a:prstTxWarp>
            </a:bodyPr>
            <a:lstStyle/>
            <a:p>
              <a:endParaRPr lang="fr-FR"/>
            </a:p>
          </p:txBody>
        </p:sp>
        <p:grpSp>
          <p:nvGrpSpPr>
            <p:cNvPr id="17" name="Group 18"/>
            <p:cNvGrpSpPr>
              <a:grpSpLocks/>
            </p:cNvGrpSpPr>
            <p:nvPr/>
          </p:nvGrpSpPr>
          <p:grpSpPr bwMode="auto">
            <a:xfrm>
              <a:off x="2216" y="1904"/>
              <a:ext cx="560" cy="296"/>
              <a:chOff x="2224" y="1904"/>
              <a:chExt cx="560" cy="296"/>
            </a:xfrm>
          </p:grpSpPr>
          <p:sp>
            <p:nvSpPr>
              <p:cNvPr id="18" name="AutoShape 19"/>
              <p:cNvSpPr>
                <a:spLocks noChangeArrowheads="1"/>
              </p:cNvSpPr>
              <p:nvPr/>
            </p:nvSpPr>
            <p:spPr bwMode="auto">
              <a:xfrm flipV="1">
                <a:off x="2344" y="2032"/>
                <a:ext cx="280" cy="168"/>
              </a:xfrm>
              <a:custGeom>
                <a:avLst/>
                <a:gdLst>
                  <a:gd name="T0" fmla="*/ 245 w 21600"/>
                  <a:gd name="T1" fmla="*/ 84 h 21600"/>
                  <a:gd name="T2" fmla="*/ 140 w 21600"/>
                  <a:gd name="T3" fmla="*/ 168 h 21600"/>
                  <a:gd name="T4" fmla="*/ 35 w 21600"/>
                  <a:gd name="T5" fmla="*/ 84 h 21600"/>
                  <a:gd name="T6" fmla="*/ 140 w 21600"/>
                  <a:gd name="T7" fmla="*/ 0 h 21600"/>
                  <a:gd name="T8" fmla="*/ 0 60000 65536"/>
                  <a:gd name="T9" fmla="*/ 0 60000 65536"/>
                  <a:gd name="T10" fmla="*/ 0 60000 65536"/>
                  <a:gd name="T11" fmla="*/ 0 60000 65536"/>
                  <a:gd name="T12" fmla="*/ 4474 w 21600"/>
                  <a:gd name="T13" fmla="*/ 4500 h 21600"/>
                  <a:gd name="T14" fmla="*/ 17126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gradFill rotWithShape="0">
                <a:gsLst>
                  <a:gs pos="0">
                    <a:srgbClr val="339966"/>
                  </a:gs>
                  <a:gs pos="100000">
                    <a:srgbClr val="FFFFFF"/>
                  </a:gs>
                </a:gsLst>
                <a:lin ang="54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19" name="AutoShape 20"/>
              <p:cNvSpPr>
                <a:spLocks noChangeArrowheads="1"/>
              </p:cNvSpPr>
              <p:nvPr/>
            </p:nvSpPr>
            <p:spPr bwMode="auto">
              <a:xfrm>
                <a:off x="2424" y="1904"/>
                <a:ext cx="128" cy="96"/>
              </a:xfrm>
              <a:prstGeom prst="triangle">
                <a:avLst>
                  <a:gd name="adj" fmla="val 50000"/>
                </a:avLst>
              </a:prstGeom>
              <a:gradFill rotWithShape="0">
                <a:gsLst>
                  <a:gs pos="0">
                    <a:srgbClr val="339966"/>
                  </a:gs>
                  <a:gs pos="100000">
                    <a:srgbClr val="FFFFFF"/>
                  </a:gs>
                </a:gsLst>
                <a:lin ang="54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20" name="Line 21"/>
              <p:cNvSpPr>
                <a:spLocks noChangeShapeType="1"/>
              </p:cNvSpPr>
              <p:nvPr/>
            </p:nvSpPr>
            <p:spPr bwMode="auto">
              <a:xfrm>
                <a:off x="2224" y="2016"/>
                <a:ext cx="560" cy="0"/>
              </a:xfrm>
              <a:prstGeom prst="line">
                <a:avLst/>
              </a:prstGeom>
              <a:noFill/>
              <a:ln w="19050">
                <a:solidFill>
                  <a:srgbClr val="000000"/>
                </a:solidFill>
                <a:round/>
                <a:headEnd/>
                <a:tailEnd/>
              </a:ln>
            </p:spPr>
            <p:txBody>
              <a:bodyPr>
                <a:prstTxWarp prst="textNoShape">
                  <a:avLst/>
                </a:prstTxWarp>
              </a:bodyPr>
              <a:lstStyle/>
              <a:p>
                <a:endParaRPr lang="fr-FR"/>
              </a:p>
            </p:txBody>
          </p:sp>
        </p:grpSp>
      </p:grpSp>
      <p:grpSp>
        <p:nvGrpSpPr>
          <p:cNvPr id="21" name="Group 22"/>
          <p:cNvGrpSpPr>
            <a:grpSpLocks/>
          </p:cNvGrpSpPr>
          <p:nvPr/>
        </p:nvGrpSpPr>
        <p:grpSpPr bwMode="auto">
          <a:xfrm rot="5422273" flipH="1">
            <a:off x="-1379646" y="1805733"/>
            <a:ext cx="719999" cy="716559"/>
            <a:chOff x="1592" y="1904"/>
            <a:chExt cx="1776" cy="1416"/>
          </a:xfrm>
          <a:effectLst>
            <a:outerShdw blurRad="127000" dist="635000" dir="3000000">
              <a:srgbClr val="000000">
                <a:alpha val="55000"/>
              </a:srgbClr>
            </a:outerShdw>
          </a:effectLst>
        </p:grpSpPr>
        <p:sp>
          <p:nvSpPr>
            <p:cNvPr id="22" name="AutoShape 23"/>
            <p:cNvSpPr>
              <a:spLocks noChangeArrowheads="1"/>
            </p:cNvSpPr>
            <p:nvPr/>
          </p:nvSpPr>
          <p:spPr bwMode="auto">
            <a:xfrm>
              <a:off x="1592" y="2200"/>
              <a:ext cx="1776" cy="224"/>
            </a:xfrm>
            <a:prstGeom prst="roundRect">
              <a:avLst>
                <a:gd name="adj" fmla="val 16667"/>
              </a:avLst>
            </a:prstGeom>
            <a:gradFill rotWithShape="0">
              <a:gsLst>
                <a:gs pos="0">
                  <a:srgbClr val="FF0000"/>
                </a:gs>
                <a:gs pos="100000">
                  <a:srgbClr val="FFFFFF"/>
                </a:gs>
              </a:gsLst>
              <a:lin ang="2700000" scaled="1"/>
            </a:gradFill>
            <a:ln w="9525">
              <a:solidFill>
                <a:srgbClr val="000000"/>
              </a:solidFill>
              <a:round/>
              <a:headEnd/>
              <a:tailEnd/>
            </a:ln>
          </p:spPr>
          <p:txBody>
            <a:bodyPr wrap="none" anchor="ctr">
              <a:prstTxWarp prst="textNoShape">
                <a:avLst/>
              </a:prstTxWarp>
            </a:bodyPr>
            <a:lstStyle/>
            <a:p>
              <a:endParaRPr lang="fr-FR"/>
            </a:p>
          </p:txBody>
        </p:sp>
        <p:sp>
          <p:nvSpPr>
            <p:cNvPr id="23" name="AutoShape 24"/>
            <p:cNvSpPr>
              <a:spLocks noChangeArrowheads="1"/>
            </p:cNvSpPr>
            <p:nvPr/>
          </p:nvSpPr>
          <p:spPr bwMode="auto">
            <a:xfrm>
              <a:off x="2336" y="2416"/>
              <a:ext cx="280" cy="664"/>
            </a:xfrm>
            <a:custGeom>
              <a:avLst/>
              <a:gdLst>
                <a:gd name="T0" fmla="*/ 233 w 21600"/>
                <a:gd name="T1" fmla="*/ 332 h 21600"/>
                <a:gd name="T2" fmla="*/ 140 w 21600"/>
                <a:gd name="T3" fmla="*/ 664 h 21600"/>
                <a:gd name="T4" fmla="*/ 47 w 21600"/>
                <a:gd name="T5" fmla="*/ 332 h 21600"/>
                <a:gd name="T6" fmla="*/ 140 w 21600"/>
                <a:gd name="T7" fmla="*/ 0 h 21600"/>
                <a:gd name="T8" fmla="*/ 0 60000 65536"/>
                <a:gd name="T9" fmla="*/ 0 60000 65536"/>
                <a:gd name="T10" fmla="*/ 0 60000 65536"/>
                <a:gd name="T11" fmla="*/ 0 60000 65536"/>
                <a:gd name="T12" fmla="*/ 5400 w 21600"/>
                <a:gd name="T13" fmla="*/ 5433 h 21600"/>
                <a:gd name="T14" fmla="*/ 16200 w 21600"/>
                <a:gd name="T15" fmla="*/ 16167 h 21600"/>
              </a:gdLst>
              <a:ahLst/>
              <a:cxnLst>
                <a:cxn ang="T8">
                  <a:pos x="T0" y="T1"/>
                </a:cxn>
                <a:cxn ang="T9">
                  <a:pos x="T2" y="T3"/>
                </a:cxn>
                <a:cxn ang="T10">
                  <a:pos x="T4" y="T5"/>
                </a:cxn>
                <a:cxn ang="T11">
                  <a:pos x="T6" y="T7"/>
                </a:cxn>
              </a:cxnLst>
              <a:rect l="T12" t="T13" r="T14" b="T15"/>
              <a:pathLst>
                <a:path w="21600" h="21600">
                  <a:moveTo>
                    <a:pt x="0" y="0"/>
                  </a:moveTo>
                  <a:lnTo>
                    <a:pt x="7251" y="21600"/>
                  </a:lnTo>
                  <a:lnTo>
                    <a:pt x="14349" y="21600"/>
                  </a:lnTo>
                  <a:lnTo>
                    <a:pt x="21600" y="0"/>
                  </a:lnTo>
                  <a:close/>
                </a:path>
              </a:pathLst>
            </a:custGeom>
            <a:gradFill rotWithShape="0">
              <a:gsLst>
                <a:gs pos="0">
                  <a:srgbClr val="FF0000"/>
                </a:gs>
                <a:gs pos="100000">
                  <a:srgbClr val="FFFFFF"/>
                </a:gs>
              </a:gsLst>
              <a:lin ang="27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24" name="AutoShape 25"/>
            <p:cNvSpPr>
              <a:spLocks noChangeArrowheads="1"/>
            </p:cNvSpPr>
            <p:nvPr/>
          </p:nvSpPr>
          <p:spPr bwMode="auto">
            <a:xfrm>
              <a:off x="2240" y="3088"/>
              <a:ext cx="472" cy="112"/>
            </a:xfrm>
            <a:prstGeom prst="roundRect">
              <a:avLst>
                <a:gd name="adj" fmla="val 16667"/>
              </a:avLst>
            </a:prstGeom>
            <a:gradFill rotWithShape="0">
              <a:gsLst>
                <a:gs pos="0">
                  <a:srgbClr val="FF0000"/>
                </a:gs>
                <a:gs pos="100000">
                  <a:srgbClr val="FFFFFF"/>
                </a:gs>
              </a:gsLst>
              <a:lin ang="2700000" scaled="1"/>
            </a:gradFill>
            <a:ln w="9525">
              <a:solidFill>
                <a:srgbClr val="000000"/>
              </a:solidFill>
              <a:round/>
              <a:headEnd/>
              <a:tailEnd/>
            </a:ln>
          </p:spPr>
          <p:txBody>
            <a:bodyPr wrap="none" anchor="ctr">
              <a:prstTxWarp prst="textNoShape">
                <a:avLst/>
              </a:prstTxWarp>
            </a:bodyPr>
            <a:lstStyle/>
            <a:p>
              <a:endParaRPr lang="fr-FR"/>
            </a:p>
          </p:txBody>
        </p:sp>
        <p:sp>
          <p:nvSpPr>
            <p:cNvPr id="25" name="AutoShape 26"/>
            <p:cNvSpPr>
              <a:spLocks noChangeArrowheads="1"/>
            </p:cNvSpPr>
            <p:nvPr/>
          </p:nvSpPr>
          <p:spPr bwMode="auto">
            <a:xfrm flipV="1">
              <a:off x="2448" y="3088"/>
              <a:ext cx="56" cy="232"/>
            </a:xfrm>
            <a:prstGeom prst="triangle">
              <a:avLst>
                <a:gd name="adj" fmla="val 46426"/>
              </a:avLst>
            </a:prstGeom>
            <a:gradFill rotWithShape="0">
              <a:gsLst>
                <a:gs pos="0">
                  <a:srgbClr val="FF0000"/>
                </a:gs>
                <a:gs pos="100000">
                  <a:srgbClr val="FFFFFF"/>
                </a:gs>
              </a:gsLst>
              <a:lin ang="27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26" name="AutoShape 27"/>
            <p:cNvSpPr>
              <a:spLocks noChangeArrowheads="1"/>
            </p:cNvSpPr>
            <p:nvPr/>
          </p:nvSpPr>
          <p:spPr bwMode="auto">
            <a:xfrm>
              <a:off x="1632" y="2440"/>
              <a:ext cx="680" cy="56"/>
            </a:xfrm>
            <a:prstGeom prst="roundRect">
              <a:avLst>
                <a:gd name="adj" fmla="val 16667"/>
              </a:avLst>
            </a:prstGeom>
            <a:gradFill rotWithShape="0">
              <a:gsLst>
                <a:gs pos="0">
                  <a:srgbClr val="FF0000"/>
                </a:gs>
                <a:gs pos="100000">
                  <a:srgbClr val="FFFFFF"/>
                </a:gs>
              </a:gsLst>
              <a:lin ang="2700000" scaled="1"/>
            </a:gradFill>
            <a:ln w="9525">
              <a:solidFill>
                <a:srgbClr val="000000"/>
              </a:solidFill>
              <a:round/>
              <a:headEnd/>
              <a:tailEnd/>
            </a:ln>
          </p:spPr>
          <p:txBody>
            <a:bodyPr wrap="none" anchor="ctr">
              <a:prstTxWarp prst="textNoShape">
                <a:avLst/>
              </a:prstTxWarp>
            </a:bodyPr>
            <a:lstStyle/>
            <a:p>
              <a:endParaRPr lang="fr-FR"/>
            </a:p>
          </p:txBody>
        </p:sp>
        <p:sp>
          <p:nvSpPr>
            <p:cNvPr id="27" name="AutoShape 28"/>
            <p:cNvSpPr>
              <a:spLocks noChangeArrowheads="1"/>
            </p:cNvSpPr>
            <p:nvPr/>
          </p:nvSpPr>
          <p:spPr bwMode="auto">
            <a:xfrm>
              <a:off x="2648" y="2440"/>
              <a:ext cx="680" cy="56"/>
            </a:xfrm>
            <a:prstGeom prst="roundRect">
              <a:avLst>
                <a:gd name="adj" fmla="val 16667"/>
              </a:avLst>
            </a:prstGeom>
            <a:gradFill rotWithShape="0">
              <a:gsLst>
                <a:gs pos="0">
                  <a:srgbClr val="FF0000"/>
                </a:gs>
                <a:gs pos="100000">
                  <a:srgbClr val="FFFFFF"/>
                </a:gs>
              </a:gsLst>
              <a:lin ang="2700000" scaled="1"/>
            </a:gradFill>
            <a:ln w="9525">
              <a:solidFill>
                <a:srgbClr val="000000"/>
              </a:solidFill>
              <a:round/>
              <a:headEnd/>
              <a:tailEnd/>
            </a:ln>
          </p:spPr>
          <p:txBody>
            <a:bodyPr wrap="none" anchor="ctr">
              <a:prstTxWarp prst="textNoShape">
                <a:avLst/>
              </a:prstTxWarp>
            </a:bodyPr>
            <a:lstStyle/>
            <a:p>
              <a:endParaRPr lang="fr-FR"/>
            </a:p>
          </p:txBody>
        </p:sp>
        <p:grpSp>
          <p:nvGrpSpPr>
            <p:cNvPr id="28" name="Group 29"/>
            <p:cNvGrpSpPr>
              <a:grpSpLocks/>
            </p:cNvGrpSpPr>
            <p:nvPr/>
          </p:nvGrpSpPr>
          <p:grpSpPr bwMode="auto">
            <a:xfrm>
              <a:off x="2216" y="1904"/>
              <a:ext cx="560" cy="296"/>
              <a:chOff x="2224" y="1904"/>
              <a:chExt cx="560" cy="296"/>
            </a:xfrm>
          </p:grpSpPr>
          <p:sp>
            <p:nvSpPr>
              <p:cNvPr id="29" name="AutoShape 30"/>
              <p:cNvSpPr>
                <a:spLocks noChangeArrowheads="1"/>
              </p:cNvSpPr>
              <p:nvPr/>
            </p:nvSpPr>
            <p:spPr bwMode="auto">
              <a:xfrm flipV="1">
                <a:off x="2344" y="2032"/>
                <a:ext cx="280" cy="168"/>
              </a:xfrm>
              <a:custGeom>
                <a:avLst/>
                <a:gdLst>
                  <a:gd name="T0" fmla="*/ 245 w 21600"/>
                  <a:gd name="T1" fmla="*/ 84 h 21600"/>
                  <a:gd name="T2" fmla="*/ 140 w 21600"/>
                  <a:gd name="T3" fmla="*/ 168 h 21600"/>
                  <a:gd name="T4" fmla="*/ 35 w 21600"/>
                  <a:gd name="T5" fmla="*/ 84 h 21600"/>
                  <a:gd name="T6" fmla="*/ 140 w 21600"/>
                  <a:gd name="T7" fmla="*/ 0 h 21600"/>
                  <a:gd name="T8" fmla="*/ 0 60000 65536"/>
                  <a:gd name="T9" fmla="*/ 0 60000 65536"/>
                  <a:gd name="T10" fmla="*/ 0 60000 65536"/>
                  <a:gd name="T11" fmla="*/ 0 60000 65536"/>
                  <a:gd name="T12" fmla="*/ 4474 w 21600"/>
                  <a:gd name="T13" fmla="*/ 4500 h 21600"/>
                  <a:gd name="T14" fmla="*/ 17126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gradFill rotWithShape="0">
                <a:gsLst>
                  <a:gs pos="0">
                    <a:srgbClr val="FF0000"/>
                  </a:gs>
                  <a:gs pos="100000">
                    <a:srgbClr val="FFFFFF"/>
                  </a:gs>
                </a:gsLst>
                <a:lin ang="27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30" name="AutoShape 31"/>
              <p:cNvSpPr>
                <a:spLocks noChangeArrowheads="1"/>
              </p:cNvSpPr>
              <p:nvPr/>
            </p:nvSpPr>
            <p:spPr bwMode="auto">
              <a:xfrm>
                <a:off x="2424" y="1904"/>
                <a:ext cx="128" cy="96"/>
              </a:xfrm>
              <a:prstGeom prst="triangle">
                <a:avLst>
                  <a:gd name="adj" fmla="val 50000"/>
                </a:avLst>
              </a:prstGeom>
              <a:gradFill rotWithShape="0">
                <a:gsLst>
                  <a:gs pos="0">
                    <a:srgbClr val="FF0000"/>
                  </a:gs>
                  <a:gs pos="100000">
                    <a:srgbClr val="FFFFFF"/>
                  </a:gs>
                </a:gsLst>
                <a:lin ang="27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31" name="Line 32"/>
              <p:cNvSpPr>
                <a:spLocks noChangeShapeType="1"/>
              </p:cNvSpPr>
              <p:nvPr/>
            </p:nvSpPr>
            <p:spPr bwMode="auto">
              <a:xfrm>
                <a:off x="2224" y="2016"/>
                <a:ext cx="560" cy="0"/>
              </a:xfrm>
              <a:prstGeom prst="line">
                <a:avLst/>
              </a:prstGeom>
              <a:noFill/>
              <a:ln w="19050">
                <a:solidFill>
                  <a:srgbClr val="000000"/>
                </a:solidFill>
                <a:round/>
                <a:headEnd/>
                <a:tailEnd/>
              </a:ln>
            </p:spPr>
            <p:txBody>
              <a:bodyPr>
                <a:prstTxWarp prst="textNoShape">
                  <a:avLst/>
                </a:prstTxWarp>
              </a:bodyPr>
              <a:lstStyle/>
              <a:p>
                <a:endParaRPr lang="fr-FR"/>
              </a:p>
            </p:txBody>
          </p:sp>
        </p:grpSp>
      </p:grpSp>
      <p:sp>
        <p:nvSpPr>
          <p:cNvPr id="32" name="Text Box 177"/>
          <p:cNvSpPr txBox="1">
            <a:spLocks noChangeArrowheads="1"/>
          </p:cNvSpPr>
          <p:nvPr/>
        </p:nvSpPr>
        <p:spPr bwMode="auto">
          <a:xfrm>
            <a:off x="2305844" y="2950368"/>
            <a:ext cx="4583112" cy="307777"/>
          </a:xfrm>
          <a:prstGeom prst="rect">
            <a:avLst/>
          </a:prstGeom>
          <a:noFill/>
          <a:ln w="9525">
            <a:noFill/>
            <a:miter lim="800000"/>
            <a:headEnd/>
            <a:tailEnd/>
          </a:ln>
          <a:effectLst/>
        </p:spPr>
        <p:txBody>
          <a:bodyPr wrap="square">
            <a:prstTxWarp prst="textNoShape">
              <a:avLst/>
            </a:prstTxWarp>
            <a:spAutoFit/>
          </a:bodyPr>
          <a:lstStyle/>
          <a:p>
            <a:pPr algn="ctr">
              <a:spcBef>
                <a:spcPct val="50000"/>
              </a:spcBef>
              <a:defRPr/>
            </a:pPr>
            <a:r>
              <a:rPr lang="fr-FR" sz="1400" b="1" cap="all" dirty="0" smtClean="0">
                <a:ln w="0"/>
                <a:effectLst>
                  <a:reflection blurRad="12700" stA="50000" endPos="50000" dist="5000" dir="5400000" sy="-100000" rotWithShape="0"/>
                </a:effectLst>
                <a:latin typeface="+mj-lt"/>
                <a:cs typeface="Trebuchet MS"/>
              </a:rPr>
              <a:t>Rapprochement à même altitude</a:t>
            </a:r>
            <a:endParaRPr lang="fr-FR" sz="1400" b="1" cap="all" dirty="0">
              <a:ln w="0"/>
              <a:effectLst>
                <a:reflection blurRad="12700" stA="50000" endPos="50000" dist="5000" dir="5400000" sy="-100000" rotWithShape="0"/>
              </a:effectLst>
              <a:latin typeface="+mj-lt"/>
              <a:cs typeface="Trebuchet MS"/>
            </a:endParaRPr>
          </a:p>
        </p:txBody>
      </p:sp>
      <p:sp>
        <p:nvSpPr>
          <p:cNvPr id="44" name="Forme libre 43"/>
          <p:cNvSpPr/>
          <p:nvPr/>
        </p:nvSpPr>
        <p:spPr>
          <a:xfrm>
            <a:off x="-8467" y="3907364"/>
            <a:ext cx="7103534" cy="398030"/>
          </a:xfrm>
          <a:custGeom>
            <a:avLst/>
            <a:gdLst>
              <a:gd name="connsiteX0" fmla="*/ 0 w 7103534"/>
              <a:gd name="connsiteY0" fmla="*/ 0 h 1049867"/>
              <a:gd name="connsiteX1" fmla="*/ 2531534 w 7103534"/>
              <a:gd name="connsiteY1" fmla="*/ 0 h 1049867"/>
              <a:gd name="connsiteX2" fmla="*/ 3268134 w 7103534"/>
              <a:gd name="connsiteY2" fmla="*/ 194733 h 1049867"/>
              <a:gd name="connsiteX3" fmla="*/ 3615267 w 7103534"/>
              <a:gd name="connsiteY3" fmla="*/ 381000 h 1049867"/>
              <a:gd name="connsiteX4" fmla="*/ 4182534 w 7103534"/>
              <a:gd name="connsiteY4" fmla="*/ 745067 h 1049867"/>
              <a:gd name="connsiteX5" fmla="*/ 4715934 w 7103534"/>
              <a:gd name="connsiteY5" fmla="*/ 1041400 h 1049867"/>
              <a:gd name="connsiteX6" fmla="*/ 5020734 w 7103534"/>
              <a:gd name="connsiteY6" fmla="*/ 1049867 h 1049867"/>
              <a:gd name="connsiteX7" fmla="*/ 7103534 w 7103534"/>
              <a:gd name="connsiteY7" fmla="*/ 1041400 h 1049867"/>
              <a:gd name="connsiteX0" fmla="*/ 0 w 7103534"/>
              <a:gd name="connsiteY0" fmla="*/ 0 h 1049867"/>
              <a:gd name="connsiteX1" fmla="*/ 2531534 w 7103534"/>
              <a:gd name="connsiteY1" fmla="*/ 0 h 1049867"/>
              <a:gd name="connsiteX2" fmla="*/ 3268134 w 7103534"/>
              <a:gd name="connsiteY2" fmla="*/ 194733 h 1049867"/>
              <a:gd name="connsiteX3" fmla="*/ 3615267 w 7103534"/>
              <a:gd name="connsiteY3" fmla="*/ 381000 h 1049867"/>
              <a:gd name="connsiteX4" fmla="*/ 4182534 w 7103534"/>
              <a:gd name="connsiteY4" fmla="*/ 745067 h 1049867"/>
              <a:gd name="connsiteX5" fmla="*/ 4715934 w 7103534"/>
              <a:gd name="connsiteY5" fmla="*/ 1041400 h 1049867"/>
              <a:gd name="connsiteX6" fmla="*/ 5020734 w 7103534"/>
              <a:gd name="connsiteY6" fmla="*/ 1049867 h 1049867"/>
              <a:gd name="connsiteX7" fmla="*/ 7103534 w 7103534"/>
              <a:gd name="connsiteY7" fmla="*/ 1041400 h 1049867"/>
              <a:gd name="connsiteX0" fmla="*/ 0 w 7103534"/>
              <a:gd name="connsiteY0" fmla="*/ 0 h 1049867"/>
              <a:gd name="connsiteX1" fmla="*/ 2531534 w 7103534"/>
              <a:gd name="connsiteY1" fmla="*/ 0 h 1049867"/>
              <a:gd name="connsiteX2" fmla="*/ 3268134 w 7103534"/>
              <a:gd name="connsiteY2" fmla="*/ 194733 h 1049867"/>
              <a:gd name="connsiteX3" fmla="*/ 3615267 w 7103534"/>
              <a:gd name="connsiteY3" fmla="*/ 381000 h 1049867"/>
              <a:gd name="connsiteX4" fmla="*/ 4182534 w 7103534"/>
              <a:gd name="connsiteY4" fmla="*/ 745067 h 1049867"/>
              <a:gd name="connsiteX5" fmla="*/ 4715934 w 7103534"/>
              <a:gd name="connsiteY5" fmla="*/ 1041400 h 1049867"/>
              <a:gd name="connsiteX6" fmla="*/ 5020734 w 7103534"/>
              <a:gd name="connsiteY6" fmla="*/ 1049867 h 1049867"/>
              <a:gd name="connsiteX7" fmla="*/ 7103534 w 7103534"/>
              <a:gd name="connsiteY7" fmla="*/ 1041400 h 104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03534" h="1049867">
                <a:moveTo>
                  <a:pt x="0" y="0"/>
                </a:moveTo>
                <a:lnTo>
                  <a:pt x="2531534" y="0"/>
                </a:lnTo>
                <a:cubicBezTo>
                  <a:pt x="3076223" y="32455"/>
                  <a:pt x="3087512" y="131233"/>
                  <a:pt x="3268134" y="194733"/>
                </a:cubicBezTo>
                <a:lnTo>
                  <a:pt x="3615267" y="381000"/>
                </a:lnTo>
                <a:lnTo>
                  <a:pt x="4182534" y="745067"/>
                </a:lnTo>
                <a:cubicBezTo>
                  <a:pt x="4365978" y="855134"/>
                  <a:pt x="4576234" y="990600"/>
                  <a:pt x="4715934" y="1041400"/>
                </a:cubicBezTo>
                <a:lnTo>
                  <a:pt x="5020734" y="1049867"/>
                </a:lnTo>
                <a:lnTo>
                  <a:pt x="7103534" y="1041400"/>
                </a:lnTo>
              </a:path>
            </a:pathLst>
          </a:cu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59" name="Forme libre 58"/>
          <p:cNvSpPr/>
          <p:nvPr/>
        </p:nvSpPr>
        <p:spPr>
          <a:xfrm>
            <a:off x="2236477" y="3540485"/>
            <a:ext cx="7103534" cy="404978"/>
          </a:xfrm>
          <a:custGeom>
            <a:avLst/>
            <a:gdLst>
              <a:gd name="connsiteX0" fmla="*/ 0 w 7103534"/>
              <a:gd name="connsiteY0" fmla="*/ 0 h 1049867"/>
              <a:gd name="connsiteX1" fmla="*/ 2531534 w 7103534"/>
              <a:gd name="connsiteY1" fmla="*/ 0 h 1049867"/>
              <a:gd name="connsiteX2" fmla="*/ 3268134 w 7103534"/>
              <a:gd name="connsiteY2" fmla="*/ 194733 h 1049867"/>
              <a:gd name="connsiteX3" fmla="*/ 3615267 w 7103534"/>
              <a:gd name="connsiteY3" fmla="*/ 381000 h 1049867"/>
              <a:gd name="connsiteX4" fmla="*/ 4182534 w 7103534"/>
              <a:gd name="connsiteY4" fmla="*/ 745067 h 1049867"/>
              <a:gd name="connsiteX5" fmla="*/ 4715934 w 7103534"/>
              <a:gd name="connsiteY5" fmla="*/ 1041400 h 1049867"/>
              <a:gd name="connsiteX6" fmla="*/ 5020734 w 7103534"/>
              <a:gd name="connsiteY6" fmla="*/ 1049867 h 1049867"/>
              <a:gd name="connsiteX7" fmla="*/ 7103534 w 7103534"/>
              <a:gd name="connsiteY7" fmla="*/ 1041400 h 1049867"/>
              <a:gd name="connsiteX0" fmla="*/ 0 w 7103534"/>
              <a:gd name="connsiteY0" fmla="*/ 0 h 1049867"/>
              <a:gd name="connsiteX1" fmla="*/ 2531534 w 7103534"/>
              <a:gd name="connsiteY1" fmla="*/ 0 h 1049867"/>
              <a:gd name="connsiteX2" fmla="*/ 3268134 w 7103534"/>
              <a:gd name="connsiteY2" fmla="*/ 194733 h 1049867"/>
              <a:gd name="connsiteX3" fmla="*/ 3615267 w 7103534"/>
              <a:gd name="connsiteY3" fmla="*/ 381000 h 1049867"/>
              <a:gd name="connsiteX4" fmla="*/ 4182534 w 7103534"/>
              <a:gd name="connsiteY4" fmla="*/ 745067 h 1049867"/>
              <a:gd name="connsiteX5" fmla="*/ 4715934 w 7103534"/>
              <a:gd name="connsiteY5" fmla="*/ 1041400 h 1049867"/>
              <a:gd name="connsiteX6" fmla="*/ 5020734 w 7103534"/>
              <a:gd name="connsiteY6" fmla="*/ 1049867 h 1049867"/>
              <a:gd name="connsiteX7" fmla="*/ 7103534 w 7103534"/>
              <a:gd name="connsiteY7" fmla="*/ 1041400 h 1049867"/>
              <a:gd name="connsiteX0" fmla="*/ 0 w 7103534"/>
              <a:gd name="connsiteY0" fmla="*/ 0 h 1049867"/>
              <a:gd name="connsiteX1" fmla="*/ 2531534 w 7103534"/>
              <a:gd name="connsiteY1" fmla="*/ 0 h 1049867"/>
              <a:gd name="connsiteX2" fmla="*/ 3268134 w 7103534"/>
              <a:gd name="connsiteY2" fmla="*/ 194733 h 1049867"/>
              <a:gd name="connsiteX3" fmla="*/ 3615267 w 7103534"/>
              <a:gd name="connsiteY3" fmla="*/ 381000 h 1049867"/>
              <a:gd name="connsiteX4" fmla="*/ 4182534 w 7103534"/>
              <a:gd name="connsiteY4" fmla="*/ 745067 h 1049867"/>
              <a:gd name="connsiteX5" fmla="*/ 4715934 w 7103534"/>
              <a:gd name="connsiteY5" fmla="*/ 1041400 h 1049867"/>
              <a:gd name="connsiteX6" fmla="*/ 5020734 w 7103534"/>
              <a:gd name="connsiteY6" fmla="*/ 1049867 h 1049867"/>
              <a:gd name="connsiteX7" fmla="*/ 7103534 w 7103534"/>
              <a:gd name="connsiteY7" fmla="*/ 1041400 h 104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03534" h="1049867">
                <a:moveTo>
                  <a:pt x="0" y="0"/>
                </a:moveTo>
                <a:lnTo>
                  <a:pt x="2531534" y="0"/>
                </a:lnTo>
                <a:cubicBezTo>
                  <a:pt x="3076223" y="32455"/>
                  <a:pt x="3087512" y="131233"/>
                  <a:pt x="3268134" y="194733"/>
                </a:cubicBezTo>
                <a:lnTo>
                  <a:pt x="3615267" y="381000"/>
                </a:lnTo>
                <a:lnTo>
                  <a:pt x="4182534" y="745067"/>
                </a:lnTo>
                <a:cubicBezTo>
                  <a:pt x="4365978" y="855134"/>
                  <a:pt x="4576234" y="990600"/>
                  <a:pt x="4715934" y="1041400"/>
                </a:cubicBezTo>
                <a:lnTo>
                  <a:pt x="5020734" y="1049867"/>
                </a:lnTo>
                <a:lnTo>
                  <a:pt x="7103534" y="1041400"/>
                </a:lnTo>
              </a:path>
            </a:pathLst>
          </a:custGeom>
          <a:ln w="1905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60" name="Text Box 177"/>
          <p:cNvSpPr txBox="1">
            <a:spLocks noChangeArrowheads="1"/>
          </p:cNvSpPr>
          <p:nvPr/>
        </p:nvSpPr>
        <p:spPr bwMode="auto">
          <a:xfrm>
            <a:off x="2261877" y="4944268"/>
            <a:ext cx="4583112" cy="307777"/>
          </a:xfrm>
          <a:prstGeom prst="rect">
            <a:avLst/>
          </a:prstGeom>
          <a:noFill/>
          <a:ln w="9525">
            <a:noFill/>
            <a:miter lim="800000"/>
            <a:headEnd/>
            <a:tailEnd/>
          </a:ln>
          <a:effectLst/>
        </p:spPr>
        <p:txBody>
          <a:bodyPr wrap="square">
            <a:prstTxWarp prst="textNoShape">
              <a:avLst/>
            </a:prstTxWarp>
            <a:spAutoFit/>
          </a:bodyPr>
          <a:lstStyle/>
          <a:p>
            <a:pPr algn="ctr">
              <a:spcBef>
                <a:spcPct val="50000"/>
              </a:spcBef>
              <a:defRPr/>
            </a:pPr>
            <a:r>
              <a:rPr lang="fr-FR" sz="1400" b="1" cap="all" dirty="0" smtClean="0">
                <a:ln w="0"/>
                <a:effectLst>
                  <a:reflection blurRad="12700" stA="50000" endPos="50000" dist="5000" dir="5400000" sy="-100000" rotWithShape="0"/>
                </a:effectLst>
                <a:latin typeface="+mj-lt"/>
                <a:cs typeface="Trebuchet MS"/>
              </a:rPr>
              <a:t>Routes convergentes</a:t>
            </a:r>
            <a:endParaRPr lang="fr-FR" sz="1400" b="1" cap="all" dirty="0">
              <a:ln w="0"/>
              <a:effectLst>
                <a:reflection blurRad="12700" stA="50000" endPos="50000" dist="5000" dir="5400000" sy="-100000" rotWithShape="0"/>
              </a:effectLst>
              <a:latin typeface="+mj-lt"/>
              <a:cs typeface="Trebuchet MS"/>
            </a:endParaRPr>
          </a:p>
        </p:txBody>
      </p:sp>
      <p:grpSp>
        <p:nvGrpSpPr>
          <p:cNvPr id="45" name="Group 15"/>
          <p:cNvGrpSpPr>
            <a:grpSpLocks/>
          </p:cNvGrpSpPr>
          <p:nvPr/>
        </p:nvGrpSpPr>
        <p:grpSpPr bwMode="auto">
          <a:xfrm rot="5422273" flipH="1">
            <a:off x="-747120" y="3543381"/>
            <a:ext cx="719999" cy="712966"/>
            <a:chOff x="1592" y="1904"/>
            <a:chExt cx="1776" cy="1416"/>
          </a:xfrm>
          <a:effectLst/>
        </p:grpSpPr>
        <p:sp>
          <p:nvSpPr>
            <p:cNvPr id="46" name="AutoShape 16"/>
            <p:cNvSpPr>
              <a:spLocks noChangeArrowheads="1"/>
            </p:cNvSpPr>
            <p:nvPr/>
          </p:nvSpPr>
          <p:spPr bwMode="auto">
            <a:xfrm>
              <a:off x="1592" y="2200"/>
              <a:ext cx="1776" cy="224"/>
            </a:xfrm>
            <a:prstGeom prst="roundRect">
              <a:avLst>
                <a:gd name="adj" fmla="val 16667"/>
              </a:avLst>
            </a:prstGeom>
            <a:gradFill rotWithShape="0">
              <a:gsLst>
                <a:gs pos="0">
                  <a:srgbClr val="FF0000"/>
                </a:gs>
                <a:gs pos="100000">
                  <a:srgbClr val="FFFFFF"/>
                </a:gs>
              </a:gsLst>
              <a:lin ang="2700000" scaled="1"/>
            </a:gradFill>
            <a:ln w="9525">
              <a:solidFill>
                <a:srgbClr val="000000"/>
              </a:solidFill>
              <a:round/>
              <a:headEnd/>
              <a:tailEnd/>
            </a:ln>
          </p:spPr>
          <p:txBody>
            <a:bodyPr wrap="none" anchor="ctr">
              <a:prstTxWarp prst="textNoShape">
                <a:avLst/>
              </a:prstTxWarp>
            </a:bodyPr>
            <a:lstStyle/>
            <a:p>
              <a:endParaRPr lang="fr-FR"/>
            </a:p>
          </p:txBody>
        </p:sp>
        <p:sp>
          <p:nvSpPr>
            <p:cNvPr id="47" name="AutoShape 17"/>
            <p:cNvSpPr>
              <a:spLocks noChangeArrowheads="1"/>
            </p:cNvSpPr>
            <p:nvPr/>
          </p:nvSpPr>
          <p:spPr bwMode="auto">
            <a:xfrm>
              <a:off x="2336" y="2416"/>
              <a:ext cx="280" cy="664"/>
            </a:xfrm>
            <a:custGeom>
              <a:avLst/>
              <a:gdLst>
                <a:gd name="T0" fmla="*/ 233 w 21600"/>
                <a:gd name="T1" fmla="*/ 332 h 21600"/>
                <a:gd name="T2" fmla="*/ 140 w 21600"/>
                <a:gd name="T3" fmla="*/ 664 h 21600"/>
                <a:gd name="T4" fmla="*/ 47 w 21600"/>
                <a:gd name="T5" fmla="*/ 332 h 21600"/>
                <a:gd name="T6" fmla="*/ 140 w 21600"/>
                <a:gd name="T7" fmla="*/ 0 h 21600"/>
                <a:gd name="T8" fmla="*/ 0 60000 65536"/>
                <a:gd name="T9" fmla="*/ 0 60000 65536"/>
                <a:gd name="T10" fmla="*/ 0 60000 65536"/>
                <a:gd name="T11" fmla="*/ 0 60000 65536"/>
                <a:gd name="T12" fmla="*/ 5400 w 21600"/>
                <a:gd name="T13" fmla="*/ 5433 h 21600"/>
                <a:gd name="T14" fmla="*/ 16200 w 21600"/>
                <a:gd name="T15" fmla="*/ 16167 h 21600"/>
              </a:gdLst>
              <a:ahLst/>
              <a:cxnLst>
                <a:cxn ang="T8">
                  <a:pos x="T0" y="T1"/>
                </a:cxn>
                <a:cxn ang="T9">
                  <a:pos x="T2" y="T3"/>
                </a:cxn>
                <a:cxn ang="T10">
                  <a:pos x="T4" y="T5"/>
                </a:cxn>
                <a:cxn ang="T11">
                  <a:pos x="T6" y="T7"/>
                </a:cxn>
              </a:cxnLst>
              <a:rect l="T12" t="T13" r="T14" b="T15"/>
              <a:pathLst>
                <a:path w="21600" h="21600">
                  <a:moveTo>
                    <a:pt x="0" y="0"/>
                  </a:moveTo>
                  <a:lnTo>
                    <a:pt x="7251" y="21600"/>
                  </a:lnTo>
                  <a:lnTo>
                    <a:pt x="14349" y="21600"/>
                  </a:lnTo>
                  <a:lnTo>
                    <a:pt x="21600" y="0"/>
                  </a:lnTo>
                  <a:close/>
                </a:path>
              </a:pathLst>
            </a:custGeom>
            <a:gradFill rotWithShape="0">
              <a:gsLst>
                <a:gs pos="0">
                  <a:srgbClr val="FF0000"/>
                </a:gs>
                <a:gs pos="100000">
                  <a:srgbClr val="FFFFFF"/>
                </a:gs>
              </a:gsLst>
              <a:lin ang="27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48" name="AutoShape 18"/>
            <p:cNvSpPr>
              <a:spLocks noChangeArrowheads="1"/>
            </p:cNvSpPr>
            <p:nvPr/>
          </p:nvSpPr>
          <p:spPr bwMode="auto">
            <a:xfrm>
              <a:off x="2240" y="3088"/>
              <a:ext cx="472" cy="112"/>
            </a:xfrm>
            <a:prstGeom prst="roundRect">
              <a:avLst>
                <a:gd name="adj" fmla="val 16667"/>
              </a:avLst>
            </a:prstGeom>
            <a:gradFill rotWithShape="0">
              <a:gsLst>
                <a:gs pos="0">
                  <a:srgbClr val="FF0000"/>
                </a:gs>
                <a:gs pos="100000">
                  <a:srgbClr val="FFFFFF"/>
                </a:gs>
              </a:gsLst>
              <a:lin ang="2700000" scaled="1"/>
            </a:gradFill>
            <a:ln w="9525">
              <a:solidFill>
                <a:srgbClr val="000000"/>
              </a:solidFill>
              <a:round/>
              <a:headEnd/>
              <a:tailEnd/>
            </a:ln>
          </p:spPr>
          <p:txBody>
            <a:bodyPr wrap="none" anchor="ctr">
              <a:prstTxWarp prst="textNoShape">
                <a:avLst/>
              </a:prstTxWarp>
            </a:bodyPr>
            <a:lstStyle/>
            <a:p>
              <a:endParaRPr lang="fr-FR"/>
            </a:p>
          </p:txBody>
        </p:sp>
        <p:sp>
          <p:nvSpPr>
            <p:cNvPr id="49" name="AutoShape 19"/>
            <p:cNvSpPr>
              <a:spLocks noChangeArrowheads="1"/>
            </p:cNvSpPr>
            <p:nvPr/>
          </p:nvSpPr>
          <p:spPr bwMode="auto">
            <a:xfrm flipV="1">
              <a:off x="2448" y="3088"/>
              <a:ext cx="56" cy="232"/>
            </a:xfrm>
            <a:prstGeom prst="triangle">
              <a:avLst>
                <a:gd name="adj" fmla="val 46426"/>
              </a:avLst>
            </a:prstGeom>
            <a:gradFill rotWithShape="0">
              <a:gsLst>
                <a:gs pos="0">
                  <a:srgbClr val="FF0000"/>
                </a:gs>
                <a:gs pos="100000">
                  <a:srgbClr val="FFFFFF"/>
                </a:gs>
              </a:gsLst>
              <a:lin ang="27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50" name="AutoShape 20"/>
            <p:cNvSpPr>
              <a:spLocks noChangeArrowheads="1"/>
            </p:cNvSpPr>
            <p:nvPr/>
          </p:nvSpPr>
          <p:spPr bwMode="auto">
            <a:xfrm>
              <a:off x="1632" y="2440"/>
              <a:ext cx="680" cy="56"/>
            </a:xfrm>
            <a:prstGeom prst="roundRect">
              <a:avLst>
                <a:gd name="adj" fmla="val 16667"/>
              </a:avLst>
            </a:prstGeom>
            <a:gradFill rotWithShape="0">
              <a:gsLst>
                <a:gs pos="0">
                  <a:srgbClr val="FF0000"/>
                </a:gs>
                <a:gs pos="100000">
                  <a:srgbClr val="FFFFFF"/>
                </a:gs>
              </a:gsLst>
              <a:lin ang="2700000" scaled="1"/>
            </a:gradFill>
            <a:ln w="9525">
              <a:solidFill>
                <a:srgbClr val="000000"/>
              </a:solidFill>
              <a:round/>
              <a:headEnd/>
              <a:tailEnd/>
            </a:ln>
          </p:spPr>
          <p:txBody>
            <a:bodyPr wrap="none" anchor="ctr">
              <a:prstTxWarp prst="textNoShape">
                <a:avLst/>
              </a:prstTxWarp>
            </a:bodyPr>
            <a:lstStyle/>
            <a:p>
              <a:endParaRPr lang="fr-FR"/>
            </a:p>
          </p:txBody>
        </p:sp>
        <p:sp>
          <p:nvSpPr>
            <p:cNvPr id="52" name="AutoShape 21"/>
            <p:cNvSpPr>
              <a:spLocks noChangeArrowheads="1"/>
            </p:cNvSpPr>
            <p:nvPr/>
          </p:nvSpPr>
          <p:spPr bwMode="auto">
            <a:xfrm>
              <a:off x="2648" y="2440"/>
              <a:ext cx="680" cy="56"/>
            </a:xfrm>
            <a:prstGeom prst="roundRect">
              <a:avLst>
                <a:gd name="adj" fmla="val 16667"/>
              </a:avLst>
            </a:prstGeom>
            <a:gradFill rotWithShape="0">
              <a:gsLst>
                <a:gs pos="0">
                  <a:srgbClr val="FF0000"/>
                </a:gs>
                <a:gs pos="100000">
                  <a:srgbClr val="FFFFFF"/>
                </a:gs>
              </a:gsLst>
              <a:lin ang="2700000" scaled="1"/>
            </a:gradFill>
            <a:ln w="9525">
              <a:solidFill>
                <a:srgbClr val="000000"/>
              </a:solidFill>
              <a:round/>
              <a:headEnd/>
              <a:tailEnd/>
            </a:ln>
          </p:spPr>
          <p:txBody>
            <a:bodyPr wrap="none" anchor="ctr">
              <a:prstTxWarp prst="textNoShape">
                <a:avLst/>
              </a:prstTxWarp>
            </a:bodyPr>
            <a:lstStyle/>
            <a:p>
              <a:endParaRPr lang="fr-FR"/>
            </a:p>
          </p:txBody>
        </p:sp>
        <p:grpSp>
          <p:nvGrpSpPr>
            <p:cNvPr id="55" name="Group 22"/>
            <p:cNvGrpSpPr>
              <a:grpSpLocks/>
            </p:cNvGrpSpPr>
            <p:nvPr/>
          </p:nvGrpSpPr>
          <p:grpSpPr bwMode="auto">
            <a:xfrm>
              <a:off x="2216" y="1904"/>
              <a:ext cx="560" cy="296"/>
              <a:chOff x="2224" y="1904"/>
              <a:chExt cx="560" cy="296"/>
            </a:xfrm>
          </p:grpSpPr>
          <p:sp>
            <p:nvSpPr>
              <p:cNvPr id="56" name="AutoShape 23"/>
              <p:cNvSpPr>
                <a:spLocks noChangeArrowheads="1"/>
              </p:cNvSpPr>
              <p:nvPr/>
            </p:nvSpPr>
            <p:spPr bwMode="auto">
              <a:xfrm flipV="1">
                <a:off x="2344" y="2032"/>
                <a:ext cx="280" cy="168"/>
              </a:xfrm>
              <a:custGeom>
                <a:avLst/>
                <a:gdLst>
                  <a:gd name="T0" fmla="*/ 245 w 21600"/>
                  <a:gd name="T1" fmla="*/ 84 h 21600"/>
                  <a:gd name="T2" fmla="*/ 140 w 21600"/>
                  <a:gd name="T3" fmla="*/ 168 h 21600"/>
                  <a:gd name="T4" fmla="*/ 35 w 21600"/>
                  <a:gd name="T5" fmla="*/ 84 h 21600"/>
                  <a:gd name="T6" fmla="*/ 140 w 21600"/>
                  <a:gd name="T7" fmla="*/ 0 h 21600"/>
                  <a:gd name="T8" fmla="*/ 0 60000 65536"/>
                  <a:gd name="T9" fmla="*/ 0 60000 65536"/>
                  <a:gd name="T10" fmla="*/ 0 60000 65536"/>
                  <a:gd name="T11" fmla="*/ 0 60000 65536"/>
                  <a:gd name="T12" fmla="*/ 4474 w 21600"/>
                  <a:gd name="T13" fmla="*/ 4500 h 21600"/>
                  <a:gd name="T14" fmla="*/ 17126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gradFill rotWithShape="0">
                <a:gsLst>
                  <a:gs pos="0">
                    <a:srgbClr val="FF0000"/>
                  </a:gs>
                  <a:gs pos="100000">
                    <a:srgbClr val="FFFFFF"/>
                  </a:gs>
                </a:gsLst>
                <a:lin ang="27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57" name="AutoShape 24"/>
              <p:cNvSpPr>
                <a:spLocks noChangeArrowheads="1"/>
              </p:cNvSpPr>
              <p:nvPr/>
            </p:nvSpPr>
            <p:spPr bwMode="auto">
              <a:xfrm>
                <a:off x="2424" y="1904"/>
                <a:ext cx="128" cy="96"/>
              </a:xfrm>
              <a:prstGeom prst="triangle">
                <a:avLst>
                  <a:gd name="adj" fmla="val 50000"/>
                </a:avLst>
              </a:prstGeom>
              <a:gradFill rotWithShape="0">
                <a:gsLst>
                  <a:gs pos="0">
                    <a:srgbClr val="FF0000"/>
                  </a:gs>
                  <a:gs pos="100000">
                    <a:srgbClr val="FFFFFF"/>
                  </a:gs>
                </a:gsLst>
                <a:lin ang="27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58" name="Line 25"/>
              <p:cNvSpPr>
                <a:spLocks noChangeShapeType="1"/>
              </p:cNvSpPr>
              <p:nvPr/>
            </p:nvSpPr>
            <p:spPr bwMode="auto">
              <a:xfrm>
                <a:off x="2224" y="2016"/>
                <a:ext cx="560" cy="0"/>
              </a:xfrm>
              <a:prstGeom prst="line">
                <a:avLst/>
              </a:prstGeom>
              <a:noFill/>
              <a:ln w="19050">
                <a:solidFill>
                  <a:srgbClr val="000000"/>
                </a:solidFill>
                <a:round/>
                <a:headEnd/>
                <a:tailEnd/>
              </a:ln>
            </p:spPr>
            <p:txBody>
              <a:bodyPr>
                <a:prstTxWarp prst="textNoShape">
                  <a:avLst/>
                </a:prstTxWarp>
              </a:bodyPr>
              <a:lstStyle/>
              <a:p>
                <a:endParaRPr lang="fr-FR"/>
              </a:p>
            </p:txBody>
          </p:sp>
        </p:grpSp>
      </p:grpSp>
      <p:grpSp>
        <p:nvGrpSpPr>
          <p:cNvPr id="33" name="Group 38"/>
          <p:cNvGrpSpPr>
            <a:grpSpLocks noChangeAspect="1"/>
          </p:cNvGrpSpPr>
          <p:nvPr/>
        </p:nvGrpSpPr>
        <p:grpSpPr bwMode="auto">
          <a:xfrm rot="-5401674">
            <a:off x="9324701" y="3600674"/>
            <a:ext cx="719999" cy="689242"/>
            <a:chOff x="1592" y="1904"/>
            <a:chExt cx="1776" cy="1416"/>
          </a:xfrm>
          <a:effectLst/>
        </p:grpSpPr>
        <p:sp>
          <p:nvSpPr>
            <p:cNvPr id="34" name="AutoShape 39"/>
            <p:cNvSpPr>
              <a:spLocks noChangeArrowheads="1"/>
            </p:cNvSpPr>
            <p:nvPr/>
          </p:nvSpPr>
          <p:spPr bwMode="auto">
            <a:xfrm>
              <a:off x="1592" y="2200"/>
              <a:ext cx="1776" cy="224"/>
            </a:xfrm>
            <a:prstGeom prst="roundRect">
              <a:avLst>
                <a:gd name="adj" fmla="val 16667"/>
              </a:avLst>
            </a:prstGeom>
            <a:gradFill rotWithShape="0">
              <a:gsLst>
                <a:gs pos="0">
                  <a:srgbClr val="339966"/>
                </a:gs>
                <a:gs pos="100000">
                  <a:srgbClr val="FFFFFF"/>
                </a:gs>
              </a:gsLst>
              <a:lin ang="5400000" scaled="1"/>
            </a:gradFill>
            <a:ln w="9525">
              <a:solidFill>
                <a:srgbClr val="000000"/>
              </a:solidFill>
              <a:round/>
              <a:headEnd/>
              <a:tailEnd/>
            </a:ln>
          </p:spPr>
          <p:txBody>
            <a:bodyPr wrap="none" anchor="ctr">
              <a:prstTxWarp prst="textNoShape">
                <a:avLst/>
              </a:prstTxWarp>
            </a:bodyPr>
            <a:lstStyle/>
            <a:p>
              <a:endParaRPr lang="fr-FR"/>
            </a:p>
          </p:txBody>
        </p:sp>
        <p:sp>
          <p:nvSpPr>
            <p:cNvPr id="35" name="AutoShape 40"/>
            <p:cNvSpPr>
              <a:spLocks noChangeArrowheads="1"/>
            </p:cNvSpPr>
            <p:nvPr/>
          </p:nvSpPr>
          <p:spPr bwMode="auto">
            <a:xfrm>
              <a:off x="2336" y="2416"/>
              <a:ext cx="280" cy="664"/>
            </a:xfrm>
            <a:custGeom>
              <a:avLst/>
              <a:gdLst>
                <a:gd name="T0" fmla="*/ 233 w 21600"/>
                <a:gd name="T1" fmla="*/ 332 h 21600"/>
                <a:gd name="T2" fmla="*/ 140 w 21600"/>
                <a:gd name="T3" fmla="*/ 664 h 21600"/>
                <a:gd name="T4" fmla="*/ 47 w 21600"/>
                <a:gd name="T5" fmla="*/ 332 h 21600"/>
                <a:gd name="T6" fmla="*/ 140 w 21600"/>
                <a:gd name="T7" fmla="*/ 0 h 21600"/>
                <a:gd name="T8" fmla="*/ 0 60000 65536"/>
                <a:gd name="T9" fmla="*/ 0 60000 65536"/>
                <a:gd name="T10" fmla="*/ 0 60000 65536"/>
                <a:gd name="T11" fmla="*/ 0 60000 65536"/>
                <a:gd name="T12" fmla="*/ 5400 w 21600"/>
                <a:gd name="T13" fmla="*/ 5433 h 21600"/>
                <a:gd name="T14" fmla="*/ 16200 w 21600"/>
                <a:gd name="T15" fmla="*/ 16167 h 21600"/>
              </a:gdLst>
              <a:ahLst/>
              <a:cxnLst>
                <a:cxn ang="T8">
                  <a:pos x="T0" y="T1"/>
                </a:cxn>
                <a:cxn ang="T9">
                  <a:pos x="T2" y="T3"/>
                </a:cxn>
                <a:cxn ang="T10">
                  <a:pos x="T4" y="T5"/>
                </a:cxn>
                <a:cxn ang="T11">
                  <a:pos x="T6" y="T7"/>
                </a:cxn>
              </a:cxnLst>
              <a:rect l="T12" t="T13" r="T14" b="T15"/>
              <a:pathLst>
                <a:path w="21600" h="21600">
                  <a:moveTo>
                    <a:pt x="0" y="0"/>
                  </a:moveTo>
                  <a:lnTo>
                    <a:pt x="7251" y="21600"/>
                  </a:lnTo>
                  <a:lnTo>
                    <a:pt x="14349" y="21600"/>
                  </a:lnTo>
                  <a:lnTo>
                    <a:pt x="21600" y="0"/>
                  </a:lnTo>
                  <a:close/>
                </a:path>
              </a:pathLst>
            </a:custGeom>
            <a:gradFill rotWithShape="0">
              <a:gsLst>
                <a:gs pos="0">
                  <a:srgbClr val="339966"/>
                </a:gs>
                <a:gs pos="100000">
                  <a:srgbClr val="FFFFFF"/>
                </a:gs>
              </a:gsLst>
              <a:lin ang="54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36" name="AutoShape 41"/>
            <p:cNvSpPr>
              <a:spLocks noChangeArrowheads="1"/>
            </p:cNvSpPr>
            <p:nvPr/>
          </p:nvSpPr>
          <p:spPr bwMode="auto">
            <a:xfrm>
              <a:off x="2240" y="3088"/>
              <a:ext cx="472" cy="112"/>
            </a:xfrm>
            <a:prstGeom prst="roundRect">
              <a:avLst>
                <a:gd name="adj" fmla="val 16667"/>
              </a:avLst>
            </a:prstGeom>
            <a:gradFill rotWithShape="0">
              <a:gsLst>
                <a:gs pos="0">
                  <a:srgbClr val="339966"/>
                </a:gs>
                <a:gs pos="100000">
                  <a:srgbClr val="FFFFFF"/>
                </a:gs>
              </a:gsLst>
              <a:lin ang="5400000" scaled="1"/>
            </a:gradFill>
            <a:ln w="9525">
              <a:solidFill>
                <a:srgbClr val="000000"/>
              </a:solidFill>
              <a:round/>
              <a:headEnd/>
              <a:tailEnd/>
            </a:ln>
          </p:spPr>
          <p:txBody>
            <a:bodyPr wrap="none" anchor="ctr">
              <a:prstTxWarp prst="textNoShape">
                <a:avLst/>
              </a:prstTxWarp>
            </a:bodyPr>
            <a:lstStyle/>
            <a:p>
              <a:endParaRPr lang="fr-FR"/>
            </a:p>
          </p:txBody>
        </p:sp>
        <p:sp>
          <p:nvSpPr>
            <p:cNvPr id="37" name="AutoShape 42"/>
            <p:cNvSpPr>
              <a:spLocks noChangeArrowheads="1"/>
            </p:cNvSpPr>
            <p:nvPr/>
          </p:nvSpPr>
          <p:spPr bwMode="auto">
            <a:xfrm flipV="1">
              <a:off x="2448" y="3088"/>
              <a:ext cx="56" cy="232"/>
            </a:xfrm>
            <a:prstGeom prst="triangle">
              <a:avLst>
                <a:gd name="adj" fmla="val 46426"/>
              </a:avLst>
            </a:prstGeom>
            <a:gradFill rotWithShape="0">
              <a:gsLst>
                <a:gs pos="0">
                  <a:srgbClr val="339966"/>
                </a:gs>
                <a:gs pos="100000">
                  <a:srgbClr val="FFFFFF"/>
                </a:gs>
              </a:gsLst>
              <a:lin ang="54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38" name="AutoShape 43"/>
            <p:cNvSpPr>
              <a:spLocks noChangeArrowheads="1"/>
            </p:cNvSpPr>
            <p:nvPr/>
          </p:nvSpPr>
          <p:spPr bwMode="auto">
            <a:xfrm>
              <a:off x="1632" y="2440"/>
              <a:ext cx="680" cy="56"/>
            </a:xfrm>
            <a:prstGeom prst="roundRect">
              <a:avLst>
                <a:gd name="adj" fmla="val 16667"/>
              </a:avLst>
            </a:prstGeom>
            <a:gradFill rotWithShape="0">
              <a:gsLst>
                <a:gs pos="0">
                  <a:srgbClr val="339966"/>
                </a:gs>
                <a:gs pos="100000">
                  <a:srgbClr val="FFFFFF"/>
                </a:gs>
              </a:gsLst>
              <a:lin ang="5400000" scaled="1"/>
            </a:gradFill>
            <a:ln w="9525">
              <a:solidFill>
                <a:srgbClr val="000000"/>
              </a:solidFill>
              <a:round/>
              <a:headEnd/>
              <a:tailEnd/>
            </a:ln>
          </p:spPr>
          <p:txBody>
            <a:bodyPr wrap="none" anchor="ctr">
              <a:prstTxWarp prst="textNoShape">
                <a:avLst/>
              </a:prstTxWarp>
            </a:bodyPr>
            <a:lstStyle/>
            <a:p>
              <a:endParaRPr lang="fr-FR"/>
            </a:p>
          </p:txBody>
        </p:sp>
        <p:sp>
          <p:nvSpPr>
            <p:cNvPr id="39" name="AutoShape 44"/>
            <p:cNvSpPr>
              <a:spLocks noChangeArrowheads="1"/>
            </p:cNvSpPr>
            <p:nvPr/>
          </p:nvSpPr>
          <p:spPr bwMode="auto">
            <a:xfrm>
              <a:off x="2648" y="2440"/>
              <a:ext cx="680" cy="56"/>
            </a:xfrm>
            <a:prstGeom prst="roundRect">
              <a:avLst>
                <a:gd name="adj" fmla="val 16667"/>
              </a:avLst>
            </a:prstGeom>
            <a:gradFill rotWithShape="0">
              <a:gsLst>
                <a:gs pos="0">
                  <a:srgbClr val="339966"/>
                </a:gs>
                <a:gs pos="100000">
                  <a:srgbClr val="FFFFFF"/>
                </a:gs>
              </a:gsLst>
              <a:lin ang="5400000" scaled="1"/>
            </a:gradFill>
            <a:ln w="9525">
              <a:solidFill>
                <a:srgbClr val="000000"/>
              </a:solidFill>
              <a:round/>
              <a:headEnd/>
              <a:tailEnd/>
            </a:ln>
          </p:spPr>
          <p:txBody>
            <a:bodyPr wrap="none" anchor="ctr">
              <a:prstTxWarp prst="textNoShape">
                <a:avLst/>
              </a:prstTxWarp>
            </a:bodyPr>
            <a:lstStyle/>
            <a:p>
              <a:endParaRPr lang="fr-FR"/>
            </a:p>
          </p:txBody>
        </p:sp>
        <p:grpSp>
          <p:nvGrpSpPr>
            <p:cNvPr id="40" name="Group 45"/>
            <p:cNvGrpSpPr>
              <a:grpSpLocks/>
            </p:cNvGrpSpPr>
            <p:nvPr/>
          </p:nvGrpSpPr>
          <p:grpSpPr bwMode="auto">
            <a:xfrm>
              <a:off x="2216" y="1904"/>
              <a:ext cx="560" cy="296"/>
              <a:chOff x="2224" y="1904"/>
              <a:chExt cx="560" cy="296"/>
            </a:xfrm>
          </p:grpSpPr>
          <p:sp>
            <p:nvSpPr>
              <p:cNvPr id="41" name="AutoShape 46"/>
              <p:cNvSpPr>
                <a:spLocks noChangeArrowheads="1"/>
              </p:cNvSpPr>
              <p:nvPr/>
            </p:nvSpPr>
            <p:spPr bwMode="auto">
              <a:xfrm flipV="1">
                <a:off x="2344" y="2032"/>
                <a:ext cx="280" cy="168"/>
              </a:xfrm>
              <a:custGeom>
                <a:avLst/>
                <a:gdLst>
                  <a:gd name="T0" fmla="*/ 245 w 21600"/>
                  <a:gd name="T1" fmla="*/ 84 h 21600"/>
                  <a:gd name="T2" fmla="*/ 140 w 21600"/>
                  <a:gd name="T3" fmla="*/ 168 h 21600"/>
                  <a:gd name="T4" fmla="*/ 35 w 21600"/>
                  <a:gd name="T5" fmla="*/ 84 h 21600"/>
                  <a:gd name="T6" fmla="*/ 140 w 21600"/>
                  <a:gd name="T7" fmla="*/ 0 h 21600"/>
                  <a:gd name="T8" fmla="*/ 0 60000 65536"/>
                  <a:gd name="T9" fmla="*/ 0 60000 65536"/>
                  <a:gd name="T10" fmla="*/ 0 60000 65536"/>
                  <a:gd name="T11" fmla="*/ 0 60000 65536"/>
                  <a:gd name="T12" fmla="*/ 4474 w 21600"/>
                  <a:gd name="T13" fmla="*/ 4500 h 21600"/>
                  <a:gd name="T14" fmla="*/ 17126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gradFill rotWithShape="0">
                <a:gsLst>
                  <a:gs pos="0">
                    <a:srgbClr val="339966"/>
                  </a:gs>
                  <a:gs pos="100000">
                    <a:srgbClr val="FFFFFF"/>
                  </a:gs>
                </a:gsLst>
                <a:lin ang="54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42" name="AutoShape 47"/>
              <p:cNvSpPr>
                <a:spLocks noChangeArrowheads="1"/>
              </p:cNvSpPr>
              <p:nvPr/>
            </p:nvSpPr>
            <p:spPr bwMode="auto">
              <a:xfrm>
                <a:off x="2424" y="1904"/>
                <a:ext cx="128" cy="96"/>
              </a:xfrm>
              <a:prstGeom prst="triangle">
                <a:avLst>
                  <a:gd name="adj" fmla="val 50000"/>
                </a:avLst>
              </a:prstGeom>
              <a:gradFill rotWithShape="0">
                <a:gsLst>
                  <a:gs pos="0">
                    <a:srgbClr val="339966"/>
                  </a:gs>
                  <a:gs pos="100000">
                    <a:srgbClr val="FFFFFF"/>
                  </a:gs>
                </a:gsLst>
                <a:lin ang="54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43" name="Line 48"/>
              <p:cNvSpPr>
                <a:spLocks noChangeShapeType="1"/>
              </p:cNvSpPr>
              <p:nvPr/>
            </p:nvSpPr>
            <p:spPr bwMode="auto">
              <a:xfrm>
                <a:off x="2224" y="2016"/>
                <a:ext cx="560" cy="0"/>
              </a:xfrm>
              <a:prstGeom prst="line">
                <a:avLst/>
              </a:prstGeom>
              <a:noFill/>
              <a:ln w="19050">
                <a:solidFill>
                  <a:srgbClr val="000000"/>
                </a:solidFill>
                <a:round/>
                <a:headEnd/>
                <a:tailEnd/>
              </a:ln>
            </p:spPr>
            <p:txBody>
              <a:bodyPr>
                <a:prstTxWarp prst="textNoShape">
                  <a:avLst/>
                </a:prstTxWarp>
              </a:bodyPr>
              <a:lstStyle/>
              <a:p>
                <a:endParaRPr lang="fr-FR"/>
              </a:p>
            </p:txBody>
          </p:sp>
        </p:grpSp>
      </p:grpSp>
      <p:cxnSp>
        <p:nvCxnSpPr>
          <p:cNvPr id="109" name="Connecteur droit 108"/>
          <p:cNvCxnSpPr/>
          <p:nvPr/>
        </p:nvCxnSpPr>
        <p:spPr>
          <a:xfrm flipV="1">
            <a:off x="3241266" y="5460841"/>
            <a:ext cx="4761166" cy="15406"/>
          </a:xfrm>
          <a:prstGeom prst="line">
            <a:avLst/>
          </a:prstGeom>
          <a:ln w="19050" cmpd="sng">
            <a:solidFill>
              <a:srgbClr val="FF0000"/>
            </a:solidFill>
          </a:ln>
          <a:effectLst/>
        </p:spPr>
        <p:style>
          <a:lnRef idx="2">
            <a:schemeClr val="accent3"/>
          </a:lnRef>
          <a:fillRef idx="0">
            <a:schemeClr val="accent3"/>
          </a:fillRef>
          <a:effectRef idx="1">
            <a:schemeClr val="accent3"/>
          </a:effectRef>
          <a:fontRef idx="minor">
            <a:schemeClr val="tx1"/>
          </a:fontRef>
        </p:style>
      </p:cxnSp>
      <p:cxnSp>
        <p:nvCxnSpPr>
          <p:cNvPr id="110" name="Connecteur droit 109"/>
          <p:cNvCxnSpPr/>
          <p:nvPr/>
        </p:nvCxnSpPr>
        <p:spPr>
          <a:xfrm flipV="1">
            <a:off x="-371838" y="6375200"/>
            <a:ext cx="3510892" cy="4582"/>
          </a:xfrm>
          <a:prstGeom prst="line">
            <a:avLst/>
          </a:prstGeom>
          <a:ln w="19050" cmpd="sng">
            <a:solidFill>
              <a:srgbClr val="5F8804"/>
            </a:solidFill>
          </a:ln>
          <a:effectLst/>
        </p:spPr>
        <p:style>
          <a:lnRef idx="2">
            <a:schemeClr val="accent3"/>
          </a:lnRef>
          <a:fillRef idx="0">
            <a:schemeClr val="accent3"/>
          </a:fillRef>
          <a:effectRef idx="1">
            <a:schemeClr val="accent3"/>
          </a:effectRef>
          <a:fontRef idx="minor">
            <a:schemeClr val="tx1"/>
          </a:fontRef>
        </p:style>
      </p:cxnSp>
      <p:cxnSp>
        <p:nvCxnSpPr>
          <p:cNvPr id="111" name="Connecteur droit 110"/>
          <p:cNvCxnSpPr/>
          <p:nvPr/>
        </p:nvCxnSpPr>
        <p:spPr>
          <a:xfrm flipV="1">
            <a:off x="3139529" y="6351733"/>
            <a:ext cx="4926403" cy="19767"/>
          </a:xfrm>
          <a:prstGeom prst="line">
            <a:avLst/>
          </a:prstGeom>
          <a:ln w="19050" cmpd="sng">
            <a:solidFill>
              <a:srgbClr val="5F8804"/>
            </a:solidFill>
          </a:ln>
          <a:effectLst/>
        </p:spPr>
        <p:style>
          <a:lnRef idx="2">
            <a:schemeClr val="accent3"/>
          </a:lnRef>
          <a:fillRef idx="0">
            <a:schemeClr val="accent3"/>
          </a:fillRef>
          <a:effectRef idx="1">
            <a:schemeClr val="accent3"/>
          </a:effectRef>
          <a:fontRef idx="minor">
            <a:schemeClr val="tx1"/>
          </a:fontRef>
        </p:style>
      </p:cxnSp>
      <p:cxnSp>
        <p:nvCxnSpPr>
          <p:cNvPr id="112" name="Connecteur droit 111"/>
          <p:cNvCxnSpPr/>
          <p:nvPr/>
        </p:nvCxnSpPr>
        <p:spPr>
          <a:xfrm>
            <a:off x="-85436" y="4397401"/>
            <a:ext cx="3347998" cy="1079998"/>
          </a:xfrm>
          <a:prstGeom prst="line">
            <a:avLst/>
          </a:prstGeom>
          <a:ln w="19050" cmpd="sng">
            <a:solidFill>
              <a:srgbClr val="FF0000"/>
            </a:solidFill>
          </a:ln>
          <a:effectLst/>
        </p:spPr>
        <p:style>
          <a:lnRef idx="2">
            <a:schemeClr val="accent3"/>
          </a:lnRef>
          <a:fillRef idx="0">
            <a:schemeClr val="accent3"/>
          </a:fillRef>
          <a:effectRef idx="1">
            <a:schemeClr val="accent3"/>
          </a:effectRef>
          <a:fontRef idx="minor">
            <a:schemeClr val="tx1"/>
          </a:fontRef>
        </p:style>
      </p:cxnSp>
      <p:grpSp>
        <p:nvGrpSpPr>
          <p:cNvPr id="113" name="Group 15"/>
          <p:cNvGrpSpPr>
            <a:grpSpLocks noChangeAspect="1"/>
          </p:cNvGrpSpPr>
          <p:nvPr/>
        </p:nvGrpSpPr>
        <p:grpSpPr bwMode="auto">
          <a:xfrm rot="5400000" flipH="1">
            <a:off x="2764364" y="5125302"/>
            <a:ext cx="719999" cy="690129"/>
            <a:chOff x="1578" y="1904"/>
            <a:chExt cx="1776" cy="1416"/>
          </a:xfrm>
          <a:effectLst>
            <a:outerShdw blurRad="127000" dist="635000" dir="2700000">
              <a:srgbClr val="000000">
                <a:alpha val="55000"/>
              </a:srgbClr>
            </a:outerShdw>
          </a:effectLst>
        </p:grpSpPr>
        <p:sp>
          <p:nvSpPr>
            <p:cNvPr id="114" name="AutoShape 16"/>
            <p:cNvSpPr>
              <a:spLocks noChangeArrowheads="1"/>
            </p:cNvSpPr>
            <p:nvPr/>
          </p:nvSpPr>
          <p:spPr bwMode="auto">
            <a:xfrm>
              <a:off x="1578" y="2222"/>
              <a:ext cx="1776" cy="224"/>
            </a:xfrm>
            <a:prstGeom prst="roundRect">
              <a:avLst>
                <a:gd name="adj" fmla="val 16667"/>
              </a:avLst>
            </a:prstGeom>
            <a:gradFill rotWithShape="0">
              <a:gsLst>
                <a:gs pos="0">
                  <a:srgbClr val="FF0000"/>
                </a:gs>
                <a:gs pos="100000">
                  <a:srgbClr val="FFFFFF"/>
                </a:gs>
              </a:gsLst>
              <a:lin ang="2700000" scaled="1"/>
            </a:gradFill>
            <a:ln w="9525">
              <a:solidFill>
                <a:srgbClr val="000000"/>
              </a:solidFill>
              <a:round/>
              <a:headEnd/>
              <a:tailEnd/>
            </a:ln>
          </p:spPr>
          <p:txBody>
            <a:bodyPr wrap="none" anchor="ctr">
              <a:prstTxWarp prst="textNoShape">
                <a:avLst/>
              </a:prstTxWarp>
            </a:bodyPr>
            <a:lstStyle/>
            <a:p>
              <a:endParaRPr lang="fr-FR"/>
            </a:p>
          </p:txBody>
        </p:sp>
        <p:sp>
          <p:nvSpPr>
            <p:cNvPr id="115" name="AutoShape 17"/>
            <p:cNvSpPr>
              <a:spLocks noChangeArrowheads="1"/>
            </p:cNvSpPr>
            <p:nvPr/>
          </p:nvSpPr>
          <p:spPr bwMode="auto">
            <a:xfrm>
              <a:off x="2336" y="2416"/>
              <a:ext cx="280" cy="664"/>
            </a:xfrm>
            <a:custGeom>
              <a:avLst/>
              <a:gdLst>
                <a:gd name="T0" fmla="*/ 233 w 21600"/>
                <a:gd name="T1" fmla="*/ 332 h 21600"/>
                <a:gd name="T2" fmla="*/ 140 w 21600"/>
                <a:gd name="T3" fmla="*/ 664 h 21600"/>
                <a:gd name="T4" fmla="*/ 47 w 21600"/>
                <a:gd name="T5" fmla="*/ 332 h 21600"/>
                <a:gd name="T6" fmla="*/ 140 w 21600"/>
                <a:gd name="T7" fmla="*/ 0 h 21600"/>
                <a:gd name="T8" fmla="*/ 0 60000 65536"/>
                <a:gd name="T9" fmla="*/ 0 60000 65536"/>
                <a:gd name="T10" fmla="*/ 0 60000 65536"/>
                <a:gd name="T11" fmla="*/ 0 60000 65536"/>
                <a:gd name="T12" fmla="*/ 5400 w 21600"/>
                <a:gd name="T13" fmla="*/ 5433 h 21600"/>
                <a:gd name="T14" fmla="*/ 16200 w 21600"/>
                <a:gd name="T15" fmla="*/ 16167 h 21600"/>
              </a:gdLst>
              <a:ahLst/>
              <a:cxnLst>
                <a:cxn ang="T8">
                  <a:pos x="T0" y="T1"/>
                </a:cxn>
                <a:cxn ang="T9">
                  <a:pos x="T2" y="T3"/>
                </a:cxn>
                <a:cxn ang="T10">
                  <a:pos x="T4" y="T5"/>
                </a:cxn>
                <a:cxn ang="T11">
                  <a:pos x="T6" y="T7"/>
                </a:cxn>
              </a:cxnLst>
              <a:rect l="T12" t="T13" r="T14" b="T15"/>
              <a:pathLst>
                <a:path w="21600" h="21600">
                  <a:moveTo>
                    <a:pt x="0" y="0"/>
                  </a:moveTo>
                  <a:lnTo>
                    <a:pt x="7251" y="21600"/>
                  </a:lnTo>
                  <a:lnTo>
                    <a:pt x="14349" y="21600"/>
                  </a:lnTo>
                  <a:lnTo>
                    <a:pt x="21600" y="0"/>
                  </a:lnTo>
                  <a:close/>
                </a:path>
              </a:pathLst>
            </a:custGeom>
            <a:gradFill rotWithShape="0">
              <a:gsLst>
                <a:gs pos="0">
                  <a:srgbClr val="FF0000"/>
                </a:gs>
                <a:gs pos="100000">
                  <a:srgbClr val="FFFFFF"/>
                </a:gs>
              </a:gsLst>
              <a:lin ang="27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116" name="AutoShape 18"/>
            <p:cNvSpPr>
              <a:spLocks noChangeArrowheads="1"/>
            </p:cNvSpPr>
            <p:nvPr/>
          </p:nvSpPr>
          <p:spPr bwMode="auto">
            <a:xfrm>
              <a:off x="2240" y="3088"/>
              <a:ext cx="472" cy="112"/>
            </a:xfrm>
            <a:prstGeom prst="roundRect">
              <a:avLst>
                <a:gd name="adj" fmla="val 16667"/>
              </a:avLst>
            </a:prstGeom>
            <a:gradFill rotWithShape="0">
              <a:gsLst>
                <a:gs pos="0">
                  <a:srgbClr val="FF0000"/>
                </a:gs>
                <a:gs pos="100000">
                  <a:srgbClr val="FFFFFF"/>
                </a:gs>
              </a:gsLst>
              <a:lin ang="2700000" scaled="1"/>
            </a:gradFill>
            <a:ln w="9525">
              <a:solidFill>
                <a:srgbClr val="000000"/>
              </a:solidFill>
              <a:round/>
              <a:headEnd/>
              <a:tailEnd/>
            </a:ln>
          </p:spPr>
          <p:txBody>
            <a:bodyPr wrap="none" anchor="ctr">
              <a:prstTxWarp prst="textNoShape">
                <a:avLst/>
              </a:prstTxWarp>
            </a:bodyPr>
            <a:lstStyle/>
            <a:p>
              <a:endParaRPr lang="fr-FR"/>
            </a:p>
          </p:txBody>
        </p:sp>
        <p:sp>
          <p:nvSpPr>
            <p:cNvPr id="117" name="AutoShape 19"/>
            <p:cNvSpPr>
              <a:spLocks noChangeArrowheads="1"/>
            </p:cNvSpPr>
            <p:nvPr/>
          </p:nvSpPr>
          <p:spPr bwMode="auto">
            <a:xfrm flipV="1">
              <a:off x="2448" y="3088"/>
              <a:ext cx="56" cy="232"/>
            </a:xfrm>
            <a:prstGeom prst="triangle">
              <a:avLst>
                <a:gd name="adj" fmla="val 46426"/>
              </a:avLst>
            </a:prstGeom>
            <a:gradFill rotWithShape="0">
              <a:gsLst>
                <a:gs pos="0">
                  <a:srgbClr val="FF0000"/>
                </a:gs>
                <a:gs pos="100000">
                  <a:srgbClr val="FFFFFF"/>
                </a:gs>
              </a:gsLst>
              <a:lin ang="27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118" name="AutoShape 20"/>
            <p:cNvSpPr>
              <a:spLocks noChangeArrowheads="1"/>
            </p:cNvSpPr>
            <p:nvPr/>
          </p:nvSpPr>
          <p:spPr bwMode="auto">
            <a:xfrm>
              <a:off x="1632" y="2440"/>
              <a:ext cx="680" cy="56"/>
            </a:xfrm>
            <a:prstGeom prst="roundRect">
              <a:avLst>
                <a:gd name="adj" fmla="val 16667"/>
              </a:avLst>
            </a:prstGeom>
            <a:gradFill rotWithShape="0">
              <a:gsLst>
                <a:gs pos="0">
                  <a:srgbClr val="FF0000"/>
                </a:gs>
                <a:gs pos="100000">
                  <a:srgbClr val="FFFFFF"/>
                </a:gs>
              </a:gsLst>
              <a:lin ang="2700000" scaled="1"/>
            </a:gradFill>
            <a:ln w="9525">
              <a:solidFill>
                <a:srgbClr val="000000"/>
              </a:solidFill>
              <a:round/>
              <a:headEnd/>
              <a:tailEnd/>
            </a:ln>
          </p:spPr>
          <p:txBody>
            <a:bodyPr wrap="none" anchor="ctr">
              <a:prstTxWarp prst="textNoShape">
                <a:avLst/>
              </a:prstTxWarp>
            </a:bodyPr>
            <a:lstStyle/>
            <a:p>
              <a:endParaRPr lang="fr-FR"/>
            </a:p>
          </p:txBody>
        </p:sp>
        <p:sp>
          <p:nvSpPr>
            <p:cNvPr id="119" name="AutoShape 21"/>
            <p:cNvSpPr>
              <a:spLocks noChangeArrowheads="1"/>
            </p:cNvSpPr>
            <p:nvPr/>
          </p:nvSpPr>
          <p:spPr bwMode="auto">
            <a:xfrm>
              <a:off x="2648" y="2440"/>
              <a:ext cx="680" cy="56"/>
            </a:xfrm>
            <a:prstGeom prst="roundRect">
              <a:avLst>
                <a:gd name="adj" fmla="val 16667"/>
              </a:avLst>
            </a:prstGeom>
            <a:gradFill rotWithShape="0">
              <a:gsLst>
                <a:gs pos="0">
                  <a:srgbClr val="FF0000"/>
                </a:gs>
                <a:gs pos="100000">
                  <a:srgbClr val="FFFFFF"/>
                </a:gs>
              </a:gsLst>
              <a:lin ang="2700000" scaled="1"/>
            </a:gradFill>
            <a:ln w="9525">
              <a:solidFill>
                <a:srgbClr val="000000"/>
              </a:solidFill>
              <a:round/>
              <a:headEnd/>
              <a:tailEnd/>
            </a:ln>
          </p:spPr>
          <p:txBody>
            <a:bodyPr wrap="none" anchor="ctr">
              <a:prstTxWarp prst="textNoShape">
                <a:avLst/>
              </a:prstTxWarp>
            </a:bodyPr>
            <a:lstStyle/>
            <a:p>
              <a:endParaRPr lang="fr-FR"/>
            </a:p>
          </p:txBody>
        </p:sp>
        <p:grpSp>
          <p:nvGrpSpPr>
            <p:cNvPr id="120" name="Group 22"/>
            <p:cNvGrpSpPr>
              <a:grpSpLocks/>
            </p:cNvGrpSpPr>
            <p:nvPr/>
          </p:nvGrpSpPr>
          <p:grpSpPr bwMode="auto">
            <a:xfrm>
              <a:off x="2216" y="1904"/>
              <a:ext cx="560" cy="296"/>
              <a:chOff x="2224" y="1904"/>
              <a:chExt cx="560" cy="296"/>
            </a:xfrm>
          </p:grpSpPr>
          <p:sp>
            <p:nvSpPr>
              <p:cNvPr id="121" name="AutoShape 23"/>
              <p:cNvSpPr>
                <a:spLocks noChangeArrowheads="1"/>
              </p:cNvSpPr>
              <p:nvPr/>
            </p:nvSpPr>
            <p:spPr bwMode="auto">
              <a:xfrm flipV="1">
                <a:off x="2344" y="2032"/>
                <a:ext cx="280" cy="168"/>
              </a:xfrm>
              <a:custGeom>
                <a:avLst/>
                <a:gdLst>
                  <a:gd name="T0" fmla="*/ 245 w 21600"/>
                  <a:gd name="T1" fmla="*/ 84 h 21600"/>
                  <a:gd name="T2" fmla="*/ 140 w 21600"/>
                  <a:gd name="T3" fmla="*/ 168 h 21600"/>
                  <a:gd name="T4" fmla="*/ 35 w 21600"/>
                  <a:gd name="T5" fmla="*/ 84 h 21600"/>
                  <a:gd name="T6" fmla="*/ 140 w 21600"/>
                  <a:gd name="T7" fmla="*/ 0 h 21600"/>
                  <a:gd name="T8" fmla="*/ 0 60000 65536"/>
                  <a:gd name="T9" fmla="*/ 0 60000 65536"/>
                  <a:gd name="T10" fmla="*/ 0 60000 65536"/>
                  <a:gd name="T11" fmla="*/ 0 60000 65536"/>
                  <a:gd name="T12" fmla="*/ 4474 w 21600"/>
                  <a:gd name="T13" fmla="*/ 4500 h 21600"/>
                  <a:gd name="T14" fmla="*/ 17126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gradFill rotWithShape="0">
                <a:gsLst>
                  <a:gs pos="0">
                    <a:srgbClr val="FF0000"/>
                  </a:gs>
                  <a:gs pos="100000">
                    <a:srgbClr val="FFFFFF"/>
                  </a:gs>
                </a:gsLst>
                <a:lin ang="27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122" name="AutoShape 24"/>
              <p:cNvSpPr>
                <a:spLocks noChangeArrowheads="1"/>
              </p:cNvSpPr>
              <p:nvPr/>
            </p:nvSpPr>
            <p:spPr bwMode="auto">
              <a:xfrm>
                <a:off x="2424" y="1904"/>
                <a:ext cx="128" cy="96"/>
              </a:xfrm>
              <a:prstGeom prst="triangle">
                <a:avLst>
                  <a:gd name="adj" fmla="val 50000"/>
                </a:avLst>
              </a:prstGeom>
              <a:gradFill rotWithShape="0">
                <a:gsLst>
                  <a:gs pos="0">
                    <a:srgbClr val="FF0000"/>
                  </a:gs>
                  <a:gs pos="100000">
                    <a:srgbClr val="FFFFFF"/>
                  </a:gs>
                </a:gsLst>
                <a:lin ang="27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123" name="Line 25"/>
              <p:cNvSpPr>
                <a:spLocks noChangeShapeType="1"/>
              </p:cNvSpPr>
              <p:nvPr/>
            </p:nvSpPr>
            <p:spPr bwMode="auto">
              <a:xfrm>
                <a:off x="2224" y="2016"/>
                <a:ext cx="560" cy="0"/>
              </a:xfrm>
              <a:prstGeom prst="line">
                <a:avLst/>
              </a:prstGeom>
              <a:noFill/>
              <a:ln w="19050">
                <a:solidFill>
                  <a:srgbClr val="000000"/>
                </a:solidFill>
                <a:round/>
                <a:headEnd/>
                <a:tailEnd/>
              </a:ln>
            </p:spPr>
            <p:txBody>
              <a:bodyPr>
                <a:prstTxWarp prst="textNoShape">
                  <a:avLst/>
                </a:prstTxWarp>
              </a:bodyPr>
              <a:lstStyle/>
              <a:p>
                <a:endParaRPr lang="fr-FR"/>
              </a:p>
            </p:txBody>
          </p:sp>
        </p:grpSp>
      </p:grpSp>
      <p:grpSp>
        <p:nvGrpSpPr>
          <p:cNvPr id="124" name="Group 11"/>
          <p:cNvGrpSpPr>
            <a:grpSpLocks/>
          </p:cNvGrpSpPr>
          <p:nvPr/>
        </p:nvGrpSpPr>
        <p:grpSpPr bwMode="auto">
          <a:xfrm rot="5401674" flipH="1">
            <a:off x="2751766" y="6020677"/>
            <a:ext cx="719999" cy="692262"/>
            <a:chOff x="1592" y="1904"/>
            <a:chExt cx="1776" cy="1416"/>
          </a:xfrm>
          <a:effectLst>
            <a:outerShdw blurRad="127000" dist="635000" dir="3000000">
              <a:srgbClr val="000000">
                <a:alpha val="55000"/>
              </a:srgbClr>
            </a:outerShdw>
          </a:effectLst>
        </p:grpSpPr>
        <p:sp>
          <p:nvSpPr>
            <p:cNvPr id="125" name="AutoShape 12"/>
            <p:cNvSpPr>
              <a:spLocks noChangeArrowheads="1"/>
            </p:cNvSpPr>
            <p:nvPr/>
          </p:nvSpPr>
          <p:spPr bwMode="auto">
            <a:xfrm>
              <a:off x="1592" y="2200"/>
              <a:ext cx="1776" cy="224"/>
            </a:xfrm>
            <a:prstGeom prst="roundRect">
              <a:avLst>
                <a:gd name="adj" fmla="val 16667"/>
              </a:avLst>
            </a:prstGeom>
            <a:gradFill rotWithShape="0">
              <a:gsLst>
                <a:gs pos="0">
                  <a:srgbClr val="339966"/>
                </a:gs>
                <a:gs pos="100000">
                  <a:srgbClr val="FFFFFF"/>
                </a:gs>
              </a:gsLst>
              <a:lin ang="5400000" scaled="1"/>
            </a:gradFill>
            <a:ln w="9525">
              <a:solidFill>
                <a:srgbClr val="000000"/>
              </a:solidFill>
              <a:round/>
              <a:headEnd/>
              <a:tailEnd/>
            </a:ln>
          </p:spPr>
          <p:txBody>
            <a:bodyPr wrap="none" anchor="ctr">
              <a:prstTxWarp prst="textNoShape">
                <a:avLst/>
              </a:prstTxWarp>
            </a:bodyPr>
            <a:lstStyle/>
            <a:p>
              <a:endParaRPr lang="fr-FR"/>
            </a:p>
          </p:txBody>
        </p:sp>
        <p:sp>
          <p:nvSpPr>
            <p:cNvPr id="126" name="AutoShape 13"/>
            <p:cNvSpPr>
              <a:spLocks noChangeArrowheads="1"/>
            </p:cNvSpPr>
            <p:nvPr/>
          </p:nvSpPr>
          <p:spPr bwMode="auto">
            <a:xfrm>
              <a:off x="2336" y="2416"/>
              <a:ext cx="280" cy="664"/>
            </a:xfrm>
            <a:custGeom>
              <a:avLst/>
              <a:gdLst>
                <a:gd name="T0" fmla="*/ 233 w 21600"/>
                <a:gd name="T1" fmla="*/ 332 h 21600"/>
                <a:gd name="T2" fmla="*/ 140 w 21600"/>
                <a:gd name="T3" fmla="*/ 664 h 21600"/>
                <a:gd name="T4" fmla="*/ 47 w 21600"/>
                <a:gd name="T5" fmla="*/ 332 h 21600"/>
                <a:gd name="T6" fmla="*/ 140 w 21600"/>
                <a:gd name="T7" fmla="*/ 0 h 21600"/>
                <a:gd name="T8" fmla="*/ 0 60000 65536"/>
                <a:gd name="T9" fmla="*/ 0 60000 65536"/>
                <a:gd name="T10" fmla="*/ 0 60000 65536"/>
                <a:gd name="T11" fmla="*/ 0 60000 65536"/>
                <a:gd name="T12" fmla="*/ 5400 w 21600"/>
                <a:gd name="T13" fmla="*/ 5433 h 21600"/>
                <a:gd name="T14" fmla="*/ 16200 w 21600"/>
                <a:gd name="T15" fmla="*/ 16167 h 21600"/>
              </a:gdLst>
              <a:ahLst/>
              <a:cxnLst>
                <a:cxn ang="T8">
                  <a:pos x="T0" y="T1"/>
                </a:cxn>
                <a:cxn ang="T9">
                  <a:pos x="T2" y="T3"/>
                </a:cxn>
                <a:cxn ang="T10">
                  <a:pos x="T4" y="T5"/>
                </a:cxn>
                <a:cxn ang="T11">
                  <a:pos x="T6" y="T7"/>
                </a:cxn>
              </a:cxnLst>
              <a:rect l="T12" t="T13" r="T14" b="T15"/>
              <a:pathLst>
                <a:path w="21600" h="21600">
                  <a:moveTo>
                    <a:pt x="0" y="0"/>
                  </a:moveTo>
                  <a:lnTo>
                    <a:pt x="7251" y="21600"/>
                  </a:lnTo>
                  <a:lnTo>
                    <a:pt x="14349" y="21600"/>
                  </a:lnTo>
                  <a:lnTo>
                    <a:pt x="21600" y="0"/>
                  </a:lnTo>
                  <a:close/>
                </a:path>
              </a:pathLst>
            </a:custGeom>
            <a:gradFill rotWithShape="0">
              <a:gsLst>
                <a:gs pos="0">
                  <a:srgbClr val="339966"/>
                </a:gs>
                <a:gs pos="100000">
                  <a:srgbClr val="FFFFFF"/>
                </a:gs>
              </a:gsLst>
              <a:lin ang="54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127" name="AutoShape 14"/>
            <p:cNvSpPr>
              <a:spLocks noChangeArrowheads="1"/>
            </p:cNvSpPr>
            <p:nvPr/>
          </p:nvSpPr>
          <p:spPr bwMode="auto">
            <a:xfrm>
              <a:off x="2240" y="3088"/>
              <a:ext cx="472" cy="112"/>
            </a:xfrm>
            <a:prstGeom prst="roundRect">
              <a:avLst>
                <a:gd name="adj" fmla="val 16667"/>
              </a:avLst>
            </a:prstGeom>
            <a:gradFill rotWithShape="0">
              <a:gsLst>
                <a:gs pos="0">
                  <a:srgbClr val="339966"/>
                </a:gs>
                <a:gs pos="100000">
                  <a:srgbClr val="FFFFFF"/>
                </a:gs>
              </a:gsLst>
              <a:lin ang="5400000" scaled="1"/>
            </a:gradFill>
            <a:ln w="9525">
              <a:solidFill>
                <a:srgbClr val="000000"/>
              </a:solidFill>
              <a:round/>
              <a:headEnd/>
              <a:tailEnd/>
            </a:ln>
          </p:spPr>
          <p:txBody>
            <a:bodyPr wrap="none" anchor="ctr">
              <a:prstTxWarp prst="textNoShape">
                <a:avLst/>
              </a:prstTxWarp>
            </a:bodyPr>
            <a:lstStyle/>
            <a:p>
              <a:endParaRPr lang="fr-FR"/>
            </a:p>
          </p:txBody>
        </p:sp>
        <p:sp>
          <p:nvSpPr>
            <p:cNvPr id="128" name="AutoShape 15"/>
            <p:cNvSpPr>
              <a:spLocks noChangeArrowheads="1"/>
            </p:cNvSpPr>
            <p:nvPr/>
          </p:nvSpPr>
          <p:spPr bwMode="auto">
            <a:xfrm flipV="1">
              <a:off x="2448" y="3088"/>
              <a:ext cx="56" cy="232"/>
            </a:xfrm>
            <a:prstGeom prst="triangle">
              <a:avLst>
                <a:gd name="adj" fmla="val 46426"/>
              </a:avLst>
            </a:prstGeom>
            <a:gradFill rotWithShape="0">
              <a:gsLst>
                <a:gs pos="0">
                  <a:srgbClr val="339966"/>
                </a:gs>
                <a:gs pos="100000">
                  <a:srgbClr val="FFFFFF"/>
                </a:gs>
              </a:gsLst>
              <a:lin ang="54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129" name="AutoShape 16"/>
            <p:cNvSpPr>
              <a:spLocks noChangeArrowheads="1"/>
            </p:cNvSpPr>
            <p:nvPr/>
          </p:nvSpPr>
          <p:spPr bwMode="auto">
            <a:xfrm>
              <a:off x="1632" y="2440"/>
              <a:ext cx="680" cy="56"/>
            </a:xfrm>
            <a:prstGeom prst="roundRect">
              <a:avLst>
                <a:gd name="adj" fmla="val 16667"/>
              </a:avLst>
            </a:prstGeom>
            <a:gradFill rotWithShape="0">
              <a:gsLst>
                <a:gs pos="0">
                  <a:srgbClr val="339966"/>
                </a:gs>
                <a:gs pos="100000">
                  <a:srgbClr val="FFFFFF"/>
                </a:gs>
              </a:gsLst>
              <a:lin ang="5400000" scaled="1"/>
            </a:gradFill>
            <a:ln w="9525">
              <a:solidFill>
                <a:srgbClr val="000000"/>
              </a:solidFill>
              <a:round/>
              <a:headEnd/>
              <a:tailEnd/>
            </a:ln>
          </p:spPr>
          <p:txBody>
            <a:bodyPr wrap="none" anchor="ctr">
              <a:prstTxWarp prst="textNoShape">
                <a:avLst/>
              </a:prstTxWarp>
            </a:bodyPr>
            <a:lstStyle/>
            <a:p>
              <a:endParaRPr lang="fr-FR"/>
            </a:p>
          </p:txBody>
        </p:sp>
        <p:sp>
          <p:nvSpPr>
            <p:cNvPr id="130" name="AutoShape 17"/>
            <p:cNvSpPr>
              <a:spLocks noChangeArrowheads="1"/>
            </p:cNvSpPr>
            <p:nvPr/>
          </p:nvSpPr>
          <p:spPr bwMode="auto">
            <a:xfrm>
              <a:off x="2648" y="2440"/>
              <a:ext cx="680" cy="56"/>
            </a:xfrm>
            <a:prstGeom prst="roundRect">
              <a:avLst>
                <a:gd name="adj" fmla="val 16667"/>
              </a:avLst>
            </a:prstGeom>
            <a:gradFill rotWithShape="0">
              <a:gsLst>
                <a:gs pos="0">
                  <a:srgbClr val="339966"/>
                </a:gs>
                <a:gs pos="100000">
                  <a:srgbClr val="FFFFFF"/>
                </a:gs>
              </a:gsLst>
              <a:lin ang="5400000" scaled="1"/>
            </a:gradFill>
            <a:ln w="9525">
              <a:solidFill>
                <a:srgbClr val="000000"/>
              </a:solidFill>
              <a:round/>
              <a:headEnd/>
              <a:tailEnd/>
            </a:ln>
          </p:spPr>
          <p:txBody>
            <a:bodyPr wrap="none" anchor="ctr">
              <a:prstTxWarp prst="textNoShape">
                <a:avLst/>
              </a:prstTxWarp>
            </a:bodyPr>
            <a:lstStyle/>
            <a:p>
              <a:endParaRPr lang="fr-FR"/>
            </a:p>
          </p:txBody>
        </p:sp>
        <p:grpSp>
          <p:nvGrpSpPr>
            <p:cNvPr id="131" name="Group 18"/>
            <p:cNvGrpSpPr>
              <a:grpSpLocks/>
            </p:cNvGrpSpPr>
            <p:nvPr/>
          </p:nvGrpSpPr>
          <p:grpSpPr bwMode="auto">
            <a:xfrm>
              <a:off x="2216" y="1904"/>
              <a:ext cx="560" cy="296"/>
              <a:chOff x="2224" y="1904"/>
              <a:chExt cx="560" cy="296"/>
            </a:xfrm>
          </p:grpSpPr>
          <p:sp>
            <p:nvSpPr>
              <p:cNvPr id="132" name="AutoShape 19"/>
              <p:cNvSpPr>
                <a:spLocks noChangeArrowheads="1"/>
              </p:cNvSpPr>
              <p:nvPr/>
            </p:nvSpPr>
            <p:spPr bwMode="auto">
              <a:xfrm flipV="1">
                <a:off x="2344" y="2032"/>
                <a:ext cx="280" cy="168"/>
              </a:xfrm>
              <a:custGeom>
                <a:avLst/>
                <a:gdLst>
                  <a:gd name="T0" fmla="*/ 245 w 21600"/>
                  <a:gd name="T1" fmla="*/ 84 h 21600"/>
                  <a:gd name="T2" fmla="*/ 140 w 21600"/>
                  <a:gd name="T3" fmla="*/ 168 h 21600"/>
                  <a:gd name="T4" fmla="*/ 35 w 21600"/>
                  <a:gd name="T5" fmla="*/ 84 h 21600"/>
                  <a:gd name="T6" fmla="*/ 140 w 21600"/>
                  <a:gd name="T7" fmla="*/ 0 h 21600"/>
                  <a:gd name="T8" fmla="*/ 0 60000 65536"/>
                  <a:gd name="T9" fmla="*/ 0 60000 65536"/>
                  <a:gd name="T10" fmla="*/ 0 60000 65536"/>
                  <a:gd name="T11" fmla="*/ 0 60000 65536"/>
                  <a:gd name="T12" fmla="*/ 4474 w 21600"/>
                  <a:gd name="T13" fmla="*/ 4500 h 21600"/>
                  <a:gd name="T14" fmla="*/ 17126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gradFill rotWithShape="0">
                <a:gsLst>
                  <a:gs pos="0">
                    <a:srgbClr val="339966"/>
                  </a:gs>
                  <a:gs pos="100000">
                    <a:srgbClr val="FFFFFF"/>
                  </a:gs>
                </a:gsLst>
                <a:lin ang="54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133" name="AutoShape 20"/>
              <p:cNvSpPr>
                <a:spLocks noChangeArrowheads="1"/>
              </p:cNvSpPr>
              <p:nvPr/>
            </p:nvSpPr>
            <p:spPr bwMode="auto">
              <a:xfrm>
                <a:off x="2424" y="1904"/>
                <a:ext cx="128" cy="96"/>
              </a:xfrm>
              <a:prstGeom prst="triangle">
                <a:avLst>
                  <a:gd name="adj" fmla="val 50000"/>
                </a:avLst>
              </a:prstGeom>
              <a:gradFill rotWithShape="0">
                <a:gsLst>
                  <a:gs pos="0">
                    <a:srgbClr val="339966"/>
                  </a:gs>
                  <a:gs pos="100000">
                    <a:srgbClr val="FFFFFF"/>
                  </a:gs>
                </a:gsLst>
                <a:lin ang="54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134" name="Line 21"/>
              <p:cNvSpPr>
                <a:spLocks noChangeShapeType="1"/>
              </p:cNvSpPr>
              <p:nvPr/>
            </p:nvSpPr>
            <p:spPr bwMode="auto">
              <a:xfrm>
                <a:off x="2224" y="2016"/>
                <a:ext cx="560" cy="0"/>
              </a:xfrm>
              <a:prstGeom prst="line">
                <a:avLst/>
              </a:prstGeom>
              <a:noFill/>
              <a:ln w="19050">
                <a:solidFill>
                  <a:srgbClr val="000000"/>
                </a:solidFill>
                <a:round/>
                <a:headEnd/>
                <a:tailEnd/>
              </a:ln>
            </p:spPr>
            <p:txBody>
              <a:bodyPr>
                <a:prstTxWarp prst="textNoShape">
                  <a:avLst/>
                </a:prstTxWarp>
              </a:bodyPr>
              <a:lstStyle/>
              <a:p>
                <a:endParaRPr lang="fr-FR"/>
              </a:p>
            </p:txBody>
          </p:sp>
        </p:grpSp>
      </p:grpSp>
      <p:grpSp>
        <p:nvGrpSpPr>
          <p:cNvPr id="135" name="Group 11"/>
          <p:cNvGrpSpPr>
            <a:grpSpLocks/>
          </p:cNvGrpSpPr>
          <p:nvPr/>
        </p:nvGrpSpPr>
        <p:grpSpPr bwMode="auto">
          <a:xfrm rot="5401674" flipH="1">
            <a:off x="-805488" y="6007358"/>
            <a:ext cx="719999" cy="719999"/>
            <a:chOff x="1592" y="1904"/>
            <a:chExt cx="1776" cy="1416"/>
          </a:xfrm>
          <a:effectLst>
            <a:outerShdw blurRad="127000" dist="635000" dir="3000000">
              <a:srgbClr val="000000">
                <a:alpha val="55000"/>
              </a:srgbClr>
            </a:outerShdw>
          </a:effectLst>
        </p:grpSpPr>
        <p:sp>
          <p:nvSpPr>
            <p:cNvPr id="136" name="AutoShape 12"/>
            <p:cNvSpPr>
              <a:spLocks noChangeArrowheads="1"/>
            </p:cNvSpPr>
            <p:nvPr/>
          </p:nvSpPr>
          <p:spPr bwMode="auto">
            <a:xfrm>
              <a:off x="1592" y="2200"/>
              <a:ext cx="1776" cy="224"/>
            </a:xfrm>
            <a:prstGeom prst="roundRect">
              <a:avLst>
                <a:gd name="adj" fmla="val 16667"/>
              </a:avLst>
            </a:prstGeom>
            <a:gradFill rotWithShape="0">
              <a:gsLst>
                <a:gs pos="0">
                  <a:srgbClr val="339966"/>
                </a:gs>
                <a:gs pos="100000">
                  <a:srgbClr val="FFFFFF"/>
                </a:gs>
              </a:gsLst>
              <a:lin ang="5400000" scaled="1"/>
            </a:gradFill>
            <a:ln w="9525">
              <a:solidFill>
                <a:srgbClr val="000000"/>
              </a:solidFill>
              <a:round/>
              <a:headEnd/>
              <a:tailEnd/>
            </a:ln>
          </p:spPr>
          <p:txBody>
            <a:bodyPr wrap="none" anchor="ctr">
              <a:prstTxWarp prst="textNoShape">
                <a:avLst/>
              </a:prstTxWarp>
            </a:bodyPr>
            <a:lstStyle/>
            <a:p>
              <a:endParaRPr lang="fr-FR"/>
            </a:p>
          </p:txBody>
        </p:sp>
        <p:sp>
          <p:nvSpPr>
            <p:cNvPr id="137" name="AutoShape 13"/>
            <p:cNvSpPr>
              <a:spLocks noChangeArrowheads="1"/>
            </p:cNvSpPr>
            <p:nvPr/>
          </p:nvSpPr>
          <p:spPr bwMode="auto">
            <a:xfrm>
              <a:off x="2336" y="2416"/>
              <a:ext cx="280" cy="664"/>
            </a:xfrm>
            <a:custGeom>
              <a:avLst/>
              <a:gdLst>
                <a:gd name="T0" fmla="*/ 233 w 21600"/>
                <a:gd name="T1" fmla="*/ 332 h 21600"/>
                <a:gd name="T2" fmla="*/ 140 w 21600"/>
                <a:gd name="T3" fmla="*/ 664 h 21600"/>
                <a:gd name="T4" fmla="*/ 47 w 21600"/>
                <a:gd name="T5" fmla="*/ 332 h 21600"/>
                <a:gd name="T6" fmla="*/ 140 w 21600"/>
                <a:gd name="T7" fmla="*/ 0 h 21600"/>
                <a:gd name="T8" fmla="*/ 0 60000 65536"/>
                <a:gd name="T9" fmla="*/ 0 60000 65536"/>
                <a:gd name="T10" fmla="*/ 0 60000 65536"/>
                <a:gd name="T11" fmla="*/ 0 60000 65536"/>
                <a:gd name="T12" fmla="*/ 5400 w 21600"/>
                <a:gd name="T13" fmla="*/ 5433 h 21600"/>
                <a:gd name="T14" fmla="*/ 16200 w 21600"/>
                <a:gd name="T15" fmla="*/ 16167 h 21600"/>
              </a:gdLst>
              <a:ahLst/>
              <a:cxnLst>
                <a:cxn ang="T8">
                  <a:pos x="T0" y="T1"/>
                </a:cxn>
                <a:cxn ang="T9">
                  <a:pos x="T2" y="T3"/>
                </a:cxn>
                <a:cxn ang="T10">
                  <a:pos x="T4" y="T5"/>
                </a:cxn>
                <a:cxn ang="T11">
                  <a:pos x="T6" y="T7"/>
                </a:cxn>
              </a:cxnLst>
              <a:rect l="T12" t="T13" r="T14" b="T15"/>
              <a:pathLst>
                <a:path w="21600" h="21600">
                  <a:moveTo>
                    <a:pt x="0" y="0"/>
                  </a:moveTo>
                  <a:lnTo>
                    <a:pt x="7251" y="21600"/>
                  </a:lnTo>
                  <a:lnTo>
                    <a:pt x="14349" y="21600"/>
                  </a:lnTo>
                  <a:lnTo>
                    <a:pt x="21600" y="0"/>
                  </a:lnTo>
                  <a:close/>
                </a:path>
              </a:pathLst>
            </a:custGeom>
            <a:gradFill rotWithShape="0">
              <a:gsLst>
                <a:gs pos="0">
                  <a:srgbClr val="339966"/>
                </a:gs>
                <a:gs pos="100000">
                  <a:srgbClr val="FFFFFF"/>
                </a:gs>
              </a:gsLst>
              <a:lin ang="54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138" name="AutoShape 14"/>
            <p:cNvSpPr>
              <a:spLocks noChangeArrowheads="1"/>
            </p:cNvSpPr>
            <p:nvPr/>
          </p:nvSpPr>
          <p:spPr bwMode="auto">
            <a:xfrm>
              <a:off x="2240" y="3088"/>
              <a:ext cx="472" cy="112"/>
            </a:xfrm>
            <a:prstGeom prst="roundRect">
              <a:avLst>
                <a:gd name="adj" fmla="val 16667"/>
              </a:avLst>
            </a:prstGeom>
            <a:gradFill rotWithShape="0">
              <a:gsLst>
                <a:gs pos="0">
                  <a:srgbClr val="339966"/>
                </a:gs>
                <a:gs pos="100000">
                  <a:srgbClr val="FFFFFF"/>
                </a:gs>
              </a:gsLst>
              <a:lin ang="5400000" scaled="1"/>
            </a:gradFill>
            <a:ln w="9525">
              <a:solidFill>
                <a:srgbClr val="000000"/>
              </a:solidFill>
              <a:round/>
              <a:headEnd/>
              <a:tailEnd/>
            </a:ln>
          </p:spPr>
          <p:txBody>
            <a:bodyPr wrap="none" anchor="ctr">
              <a:prstTxWarp prst="textNoShape">
                <a:avLst/>
              </a:prstTxWarp>
            </a:bodyPr>
            <a:lstStyle/>
            <a:p>
              <a:endParaRPr lang="fr-FR"/>
            </a:p>
          </p:txBody>
        </p:sp>
        <p:sp>
          <p:nvSpPr>
            <p:cNvPr id="139" name="AutoShape 15"/>
            <p:cNvSpPr>
              <a:spLocks noChangeArrowheads="1"/>
            </p:cNvSpPr>
            <p:nvPr/>
          </p:nvSpPr>
          <p:spPr bwMode="auto">
            <a:xfrm flipV="1">
              <a:off x="2448" y="3088"/>
              <a:ext cx="56" cy="232"/>
            </a:xfrm>
            <a:prstGeom prst="triangle">
              <a:avLst>
                <a:gd name="adj" fmla="val 46426"/>
              </a:avLst>
            </a:prstGeom>
            <a:gradFill rotWithShape="0">
              <a:gsLst>
                <a:gs pos="0">
                  <a:srgbClr val="339966"/>
                </a:gs>
                <a:gs pos="100000">
                  <a:srgbClr val="FFFFFF"/>
                </a:gs>
              </a:gsLst>
              <a:lin ang="54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140" name="AutoShape 16"/>
            <p:cNvSpPr>
              <a:spLocks noChangeArrowheads="1"/>
            </p:cNvSpPr>
            <p:nvPr/>
          </p:nvSpPr>
          <p:spPr bwMode="auto">
            <a:xfrm>
              <a:off x="1632" y="2440"/>
              <a:ext cx="680" cy="56"/>
            </a:xfrm>
            <a:prstGeom prst="roundRect">
              <a:avLst>
                <a:gd name="adj" fmla="val 16667"/>
              </a:avLst>
            </a:prstGeom>
            <a:gradFill rotWithShape="0">
              <a:gsLst>
                <a:gs pos="0">
                  <a:srgbClr val="339966"/>
                </a:gs>
                <a:gs pos="100000">
                  <a:srgbClr val="FFFFFF"/>
                </a:gs>
              </a:gsLst>
              <a:lin ang="5400000" scaled="1"/>
            </a:gradFill>
            <a:ln w="9525">
              <a:solidFill>
                <a:srgbClr val="000000"/>
              </a:solidFill>
              <a:round/>
              <a:headEnd/>
              <a:tailEnd/>
            </a:ln>
          </p:spPr>
          <p:txBody>
            <a:bodyPr wrap="none" anchor="ctr">
              <a:prstTxWarp prst="textNoShape">
                <a:avLst/>
              </a:prstTxWarp>
            </a:bodyPr>
            <a:lstStyle/>
            <a:p>
              <a:endParaRPr lang="fr-FR"/>
            </a:p>
          </p:txBody>
        </p:sp>
        <p:sp>
          <p:nvSpPr>
            <p:cNvPr id="141" name="AutoShape 17"/>
            <p:cNvSpPr>
              <a:spLocks noChangeArrowheads="1"/>
            </p:cNvSpPr>
            <p:nvPr/>
          </p:nvSpPr>
          <p:spPr bwMode="auto">
            <a:xfrm>
              <a:off x="2648" y="2440"/>
              <a:ext cx="680" cy="56"/>
            </a:xfrm>
            <a:prstGeom prst="roundRect">
              <a:avLst>
                <a:gd name="adj" fmla="val 16667"/>
              </a:avLst>
            </a:prstGeom>
            <a:gradFill rotWithShape="0">
              <a:gsLst>
                <a:gs pos="0">
                  <a:srgbClr val="339966"/>
                </a:gs>
                <a:gs pos="100000">
                  <a:srgbClr val="FFFFFF"/>
                </a:gs>
              </a:gsLst>
              <a:lin ang="5400000" scaled="1"/>
            </a:gradFill>
            <a:ln w="9525">
              <a:solidFill>
                <a:srgbClr val="000000"/>
              </a:solidFill>
              <a:round/>
              <a:headEnd/>
              <a:tailEnd/>
            </a:ln>
          </p:spPr>
          <p:txBody>
            <a:bodyPr wrap="none" anchor="ctr">
              <a:prstTxWarp prst="textNoShape">
                <a:avLst/>
              </a:prstTxWarp>
            </a:bodyPr>
            <a:lstStyle/>
            <a:p>
              <a:endParaRPr lang="fr-FR"/>
            </a:p>
          </p:txBody>
        </p:sp>
        <p:grpSp>
          <p:nvGrpSpPr>
            <p:cNvPr id="142" name="Group 18"/>
            <p:cNvGrpSpPr>
              <a:grpSpLocks/>
            </p:cNvGrpSpPr>
            <p:nvPr/>
          </p:nvGrpSpPr>
          <p:grpSpPr bwMode="auto">
            <a:xfrm>
              <a:off x="2216" y="1904"/>
              <a:ext cx="560" cy="296"/>
              <a:chOff x="2224" y="1904"/>
              <a:chExt cx="560" cy="296"/>
            </a:xfrm>
          </p:grpSpPr>
          <p:sp>
            <p:nvSpPr>
              <p:cNvPr id="144" name="AutoShape 19"/>
              <p:cNvSpPr>
                <a:spLocks noChangeArrowheads="1"/>
              </p:cNvSpPr>
              <p:nvPr/>
            </p:nvSpPr>
            <p:spPr bwMode="auto">
              <a:xfrm flipV="1">
                <a:off x="2344" y="2032"/>
                <a:ext cx="280" cy="168"/>
              </a:xfrm>
              <a:custGeom>
                <a:avLst/>
                <a:gdLst>
                  <a:gd name="T0" fmla="*/ 245 w 21600"/>
                  <a:gd name="T1" fmla="*/ 84 h 21600"/>
                  <a:gd name="T2" fmla="*/ 140 w 21600"/>
                  <a:gd name="T3" fmla="*/ 168 h 21600"/>
                  <a:gd name="T4" fmla="*/ 35 w 21600"/>
                  <a:gd name="T5" fmla="*/ 84 h 21600"/>
                  <a:gd name="T6" fmla="*/ 140 w 21600"/>
                  <a:gd name="T7" fmla="*/ 0 h 21600"/>
                  <a:gd name="T8" fmla="*/ 0 60000 65536"/>
                  <a:gd name="T9" fmla="*/ 0 60000 65536"/>
                  <a:gd name="T10" fmla="*/ 0 60000 65536"/>
                  <a:gd name="T11" fmla="*/ 0 60000 65536"/>
                  <a:gd name="T12" fmla="*/ 4474 w 21600"/>
                  <a:gd name="T13" fmla="*/ 4500 h 21600"/>
                  <a:gd name="T14" fmla="*/ 17126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gradFill rotWithShape="0">
                <a:gsLst>
                  <a:gs pos="0">
                    <a:srgbClr val="339966"/>
                  </a:gs>
                  <a:gs pos="100000">
                    <a:srgbClr val="FFFFFF"/>
                  </a:gs>
                </a:gsLst>
                <a:lin ang="54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145" name="AutoShape 20"/>
              <p:cNvSpPr>
                <a:spLocks noChangeArrowheads="1"/>
              </p:cNvSpPr>
              <p:nvPr/>
            </p:nvSpPr>
            <p:spPr bwMode="auto">
              <a:xfrm>
                <a:off x="2424" y="1904"/>
                <a:ext cx="128" cy="96"/>
              </a:xfrm>
              <a:prstGeom prst="triangle">
                <a:avLst>
                  <a:gd name="adj" fmla="val 50000"/>
                </a:avLst>
              </a:prstGeom>
              <a:gradFill rotWithShape="0">
                <a:gsLst>
                  <a:gs pos="0">
                    <a:srgbClr val="339966"/>
                  </a:gs>
                  <a:gs pos="100000">
                    <a:srgbClr val="FFFFFF"/>
                  </a:gs>
                </a:gsLst>
                <a:lin ang="54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146" name="Line 21"/>
              <p:cNvSpPr>
                <a:spLocks noChangeShapeType="1"/>
              </p:cNvSpPr>
              <p:nvPr/>
            </p:nvSpPr>
            <p:spPr bwMode="auto">
              <a:xfrm>
                <a:off x="2224" y="2016"/>
                <a:ext cx="560" cy="0"/>
              </a:xfrm>
              <a:prstGeom prst="line">
                <a:avLst/>
              </a:prstGeom>
              <a:noFill/>
              <a:ln w="19050">
                <a:solidFill>
                  <a:srgbClr val="000000"/>
                </a:solidFill>
                <a:round/>
                <a:headEnd/>
                <a:tailEnd/>
              </a:ln>
            </p:spPr>
            <p:txBody>
              <a:bodyPr>
                <a:prstTxWarp prst="textNoShape">
                  <a:avLst/>
                </a:prstTxWarp>
              </a:bodyPr>
              <a:lstStyle/>
              <a:p>
                <a:endParaRPr lang="fr-FR"/>
              </a:p>
            </p:txBody>
          </p:sp>
        </p:grpSp>
      </p:grpSp>
      <p:grpSp>
        <p:nvGrpSpPr>
          <p:cNvPr id="147" name="Group 15"/>
          <p:cNvGrpSpPr>
            <a:grpSpLocks/>
          </p:cNvGrpSpPr>
          <p:nvPr/>
        </p:nvGrpSpPr>
        <p:grpSpPr bwMode="auto">
          <a:xfrm rot="6720045" flipH="1">
            <a:off x="-746814" y="3910148"/>
            <a:ext cx="719999" cy="719999"/>
            <a:chOff x="1592" y="1904"/>
            <a:chExt cx="1776" cy="1416"/>
          </a:xfrm>
          <a:effectLst>
            <a:outerShdw blurRad="127000" dist="635000" dir="2700000">
              <a:srgbClr val="000000">
                <a:alpha val="55000"/>
              </a:srgbClr>
            </a:outerShdw>
          </a:effectLst>
        </p:grpSpPr>
        <p:sp>
          <p:nvSpPr>
            <p:cNvPr id="148" name="AutoShape 16"/>
            <p:cNvSpPr>
              <a:spLocks noChangeArrowheads="1"/>
            </p:cNvSpPr>
            <p:nvPr/>
          </p:nvSpPr>
          <p:spPr bwMode="auto">
            <a:xfrm>
              <a:off x="1592" y="2200"/>
              <a:ext cx="1776" cy="224"/>
            </a:xfrm>
            <a:prstGeom prst="roundRect">
              <a:avLst>
                <a:gd name="adj" fmla="val 16667"/>
              </a:avLst>
            </a:prstGeom>
            <a:gradFill rotWithShape="0">
              <a:gsLst>
                <a:gs pos="0">
                  <a:srgbClr val="FF0000"/>
                </a:gs>
                <a:gs pos="100000">
                  <a:srgbClr val="FFFFFF"/>
                </a:gs>
              </a:gsLst>
              <a:lin ang="2700000" scaled="1"/>
            </a:gradFill>
            <a:ln w="9525">
              <a:solidFill>
                <a:srgbClr val="000000"/>
              </a:solidFill>
              <a:round/>
              <a:headEnd/>
              <a:tailEnd/>
            </a:ln>
          </p:spPr>
          <p:txBody>
            <a:bodyPr wrap="none" anchor="ctr">
              <a:prstTxWarp prst="textNoShape">
                <a:avLst/>
              </a:prstTxWarp>
            </a:bodyPr>
            <a:lstStyle/>
            <a:p>
              <a:endParaRPr lang="fr-FR"/>
            </a:p>
          </p:txBody>
        </p:sp>
        <p:sp>
          <p:nvSpPr>
            <p:cNvPr id="149" name="AutoShape 17"/>
            <p:cNvSpPr>
              <a:spLocks noChangeArrowheads="1"/>
            </p:cNvSpPr>
            <p:nvPr/>
          </p:nvSpPr>
          <p:spPr bwMode="auto">
            <a:xfrm>
              <a:off x="2336" y="2416"/>
              <a:ext cx="280" cy="664"/>
            </a:xfrm>
            <a:custGeom>
              <a:avLst/>
              <a:gdLst>
                <a:gd name="T0" fmla="*/ 233 w 21600"/>
                <a:gd name="T1" fmla="*/ 332 h 21600"/>
                <a:gd name="T2" fmla="*/ 140 w 21600"/>
                <a:gd name="T3" fmla="*/ 664 h 21600"/>
                <a:gd name="T4" fmla="*/ 47 w 21600"/>
                <a:gd name="T5" fmla="*/ 332 h 21600"/>
                <a:gd name="T6" fmla="*/ 140 w 21600"/>
                <a:gd name="T7" fmla="*/ 0 h 21600"/>
                <a:gd name="T8" fmla="*/ 0 60000 65536"/>
                <a:gd name="T9" fmla="*/ 0 60000 65536"/>
                <a:gd name="T10" fmla="*/ 0 60000 65536"/>
                <a:gd name="T11" fmla="*/ 0 60000 65536"/>
                <a:gd name="T12" fmla="*/ 5400 w 21600"/>
                <a:gd name="T13" fmla="*/ 5433 h 21600"/>
                <a:gd name="T14" fmla="*/ 16200 w 21600"/>
                <a:gd name="T15" fmla="*/ 16167 h 21600"/>
              </a:gdLst>
              <a:ahLst/>
              <a:cxnLst>
                <a:cxn ang="T8">
                  <a:pos x="T0" y="T1"/>
                </a:cxn>
                <a:cxn ang="T9">
                  <a:pos x="T2" y="T3"/>
                </a:cxn>
                <a:cxn ang="T10">
                  <a:pos x="T4" y="T5"/>
                </a:cxn>
                <a:cxn ang="T11">
                  <a:pos x="T6" y="T7"/>
                </a:cxn>
              </a:cxnLst>
              <a:rect l="T12" t="T13" r="T14" b="T15"/>
              <a:pathLst>
                <a:path w="21600" h="21600">
                  <a:moveTo>
                    <a:pt x="0" y="0"/>
                  </a:moveTo>
                  <a:lnTo>
                    <a:pt x="7251" y="21600"/>
                  </a:lnTo>
                  <a:lnTo>
                    <a:pt x="14349" y="21600"/>
                  </a:lnTo>
                  <a:lnTo>
                    <a:pt x="21600" y="0"/>
                  </a:lnTo>
                  <a:close/>
                </a:path>
              </a:pathLst>
            </a:custGeom>
            <a:gradFill rotWithShape="0">
              <a:gsLst>
                <a:gs pos="0">
                  <a:srgbClr val="FF0000"/>
                </a:gs>
                <a:gs pos="100000">
                  <a:srgbClr val="FFFFFF"/>
                </a:gs>
              </a:gsLst>
              <a:lin ang="27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150" name="AutoShape 18"/>
            <p:cNvSpPr>
              <a:spLocks noChangeArrowheads="1"/>
            </p:cNvSpPr>
            <p:nvPr/>
          </p:nvSpPr>
          <p:spPr bwMode="auto">
            <a:xfrm>
              <a:off x="2240" y="3088"/>
              <a:ext cx="472" cy="112"/>
            </a:xfrm>
            <a:prstGeom prst="roundRect">
              <a:avLst>
                <a:gd name="adj" fmla="val 16667"/>
              </a:avLst>
            </a:prstGeom>
            <a:gradFill rotWithShape="0">
              <a:gsLst>
                <a:gs pos="0">
                  <a:srgbClr val="FF0000"/>
                </a:gs>
                <a:gs pos="100000">
                  <a:srgbClr val="FFFFFF"/>
                </a:gs>
              </a:gsLst>
              <a:lin ang="2700000" scaled="1"/>
            </a:gradFill>
            <a:ln w="9525">
              <a:solidFill>
                <a:srgbClr val="000000"/>
              </a:solidFill>
              <a:round/>
              <a:headEnd/>
              <a:tailEnd/>
            </a:ln>
          </p:spPr>
          <p:txBody>
            <a:bodyPr wrap="none" anchor="ctr">
              <a:prstTxWarp prst="textNoShape">
                <a:avLst/>
              </a:prstTxWarp>
            </a:bodyPr>
            <a:lstStyle/>
            <a:p>
              <a:endParaRPr lang="fr-FR"/>
            </a:p>
          </p:txBody>
        </p:sp>
        <p:sp>
          <p:nvSpPr>
            <p:cNvPr id="151" name="AutoShape 19"/>
            <p:cNvSpPr>
              <a:spLocks noChangeArrowheads="1"/>
            </p:cNvSpPr>
            <p:nvPr/>
          </p:nvSpPr>
          <p:spPr bwMode="auto">
            <a:xfrm flipV="1">
              <a:off x="2448" y="3088"/>
              <a:ext cx="56" cy="232"/>
            </a:xfrm>
            <a:prstGeom prst="triangle">
              <a:avLst>
                <a:gd name="adj" fmla="val 46426"/>
              </a:avLst>
            </a:prstGeom>
            <a:gradFill rotWithShape="0">
              <a:gsLst>
                <a:gs pos="0">
                  <a:srgbClr val="FF0000"/>
                </a:gs>
                <a:gs pos="100000">
                  <a:srgbClr val="FFFFFF"/>
                </a:gs>
              </a:gsLst>
              <a:lin ang="27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152" name="AutoShape 20"/>
            <p:cNvSpPr>
              <a:spLocks noChangeArrowheads="1"/>
            </p:cNvSpPr>
            <p:nvPr/>
          </p:nvSpPr>
          <p:spPr bwMode="auto">
            <a:xfrm>
              <a:off x="1632" y="2440"/>
              <a:ext cx="680" cy="56"/>
            </a:xfrm>
            <a:prstGeom prst="roundRect">
              <a:avLst>
                <a:gd name="adj" fmla="val 16667"/>
              </a:avLst>
            </a:prstGeom>
            <a:gradFill rotWithShape="0">
              <a:gsLst>
                <a:gs pos="0">
                  <a:srgbClr val="FF0000"/>
                </a:gs>
                <a:gs pos="100000">
                  <a:srgbClr val="FFFFFF"/>
                </a:gs>
              </a:gsLst>
              <a:lin ang="2700000" scaled="1"/>
            </a:gradFill>
            <a:ln w="9525">
              <a:solidFill>
                <a:srgbClr val="000000"/>
              </a:solidFill>
              <a:round/>
              <a:headEnd/>
              <a:tailEnd/>
            </a:ln>
          </p:spPr>
          <p:txBody>
            <a:bodyPr wrap="none" anchor="ctr">
              <a:prstTxWarp prst="textNoShape">
                <a:avLst/>
              </a:prstTxWarp>
            </a:bodyPr>
            <a:lstStyle/>
            <a:p>
              <a:endParaRPr lang="fr-FR"/>
            </a:p>
          </p:txBody>
        </p:sp>
        <p:sp>
          <p:nvSpPr>
            <p:cNvPr id="153" name="AutoShape 21"/>
            <p:cNvSpPr>
              <a:spLocks noChangeArrowheads="1"/>
            </p:cNvSpPr>
            <p:nvPr/>
          </p:nvSpPr>
          <p:spPr bwMode="auto">
            <a:xfrm>
              <a:off x="2648" y="2440"/>
              <a:ext cx="680" cy="56"/>
            </a:xfrm>
            <a:prstGeom prst="roundRect">
              <a:avLst>
                <a:gd name="adj" fmla="val 16667"/>
              </a:avLst>
            </a:prstGeom>
            <a:gradFill rotWithShape="0">
              <a:gsLst>
                <a:gs pos="0">
                  <a:srgbClr val="FF0000"/>
                </a:gs>
                <a:gs pos="100000">
                  <a:srgbClr val="FFFFFF"/>
                </a:gs>
              </a:gsLst>
              <a:lin ang="2700000" scaled="1"/>
            </a:gradFill>
            <a:ln w="9525">
              <a:solidFill>
                <a:srgbClr val="000000"/>
              </a:solidFill>
              <a:round/>
              <a:headEnd/>
              <a:tailEnd/>
            </a:ln>
          </p:spPr>
          <p:txBody>
            <a:bodyPr wrap="none" anchor="ctr">
              <a:prstTxWarp prst="textNoShape">
                <a:avLst/>
              </a:prstTxWarp>
            </a:bodyPr>
            <a:lstStyle/>
            <a:p>
              <a:endParaRPr lang="fr-FR"/>
            </a:p>
          </p:txBody>
        </p:sp>
        <p:grpSp>
          <p:nvGrpSpPr>
            <p:cNvPr id="154" name="Group 22"/>
            <p:cNvGrpSpPr>
              <a:grpSpLocks/>
            </p:cNvGrpSpPr>
            <p:nvPr/>
          </p:nvGrpSpPr>
          <p:grpSpPr bwMode="auto">
            <a:xfrm>
              <a:off x="2216" y="1904"/>
              <a:ext cx="560" cy="296"/>
              <a:chOff x="2224" y="1904"/>
              <a:chExt cx="560" cy="296"/>
            </a:xfrm>
          </p:grpSpPr>
          <p:sp>
            <p:nvSpPr>
              <p:cNvPr id="155" name="AutoShape 23"/>
              <p:cNvSpPr>
                <a:spLocks noChangeArrowheads="1"/>
              </p:cNvSpPr>
              <p:nvPr/>
            </p:nvSpPr>
            <p:spPr bwMode="auto">
              <a:xfrm flipV="1">
                <a:off x="2344" y="2032"/>
                <a:ext cx="280" cy="168"/>
              </a:xfrm>
              <a:custGeom>
                <a:avLst/>
                <a:gdLst>
                  <a:gd name="T0" fmla="*/ 245 w 21600"/>
                  <a:gd name="T1" fmla="*/ 84 h 21600"/>
                  <a:gd name="T2" fmla="*/ 140 w 21600"/>
                  <a:gd name="T3" fmla="*/ 168 h 21600"/>
                  <a:gd name="T4" fmla="*/ 35 w 21600"/>
                  <a:gd name="T5" fmla="*/ 84 h 21600"/>
                  <a:gd name="T6" fmla="*/ 140 w 21600"/>
                  <a:gd name="T7" fmla="*/ 0 h 21600"/>
                  <a:gd name="T8" fmla="*/ 0 60000 65536"/>
                  <a:gd name="T9" fmla="*/ 0 60000 65536"/>
                  <a:gd name="T10" fmla="*/ 0 60000 65536"/>
                  <a:gd name="T11" fmla="*/ 0 60000 65536"/>
                  <a:gd name="T12" fmla="*/ 4474 w 21600"/>
                  <a:gd name="T13" fmla="*/ 4500 h 21600"/>
                  <a:gd name="T14" fmla="*/ 17126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gradFill rotWithShape="0">
                <a:gsLst>
                  <a:gs pos="0">
                    <a:srgbClr val="FF0000"/>
                  </a:gs>
                  <a:gs pos="100000">
                    <a:srgbClr val="FFFFFF"/>
                  </a:gs>
                </a:gsLst>
                <a:lin ang="27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156" name="AutoShape 24"/>
              <p:cNvSpPr>
                <a:spLocks noChangeArrowheads="1"/>
              </p:cNvSpPr>
              <p:nvPr/>
            </p:nvSpPr>
            <p:spPr bwMode="auto">
              <a:xfrm>
                <a:off x="2424" y="1904"/>
                <a:ext cx="128" cy="96"/>
              </a:xfrm>
              <a:prstGeom prst="triangle">
                <a:avLst>
                  <a:gd name="adj" fmla="val 50000"/>
                </a:avLst>
              </a:prstGeom>
              <a:gradFill rotWithShape="0">
                <a:gsLst>
                  <a:gs pos="0">
                    <a:srgbClr val="FF0000"/>
                  </a:gs>
                  <a:gs pos="100000">
                    <a:srgbClr val="FFFFFF"/>
                  </a:gs>
                </a:gsLst>
                <a:lin ang="27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157" name="Line 25"/>
              <p:cNvSpPr>
                <a:spLocks noChangeShapeType="1"/>
              </p:cNvSpPr>
              <p:nvPr/>
            </p:nvSpPr>
            <p:spPr bwMode="auto">
              <a:xfrm>
                <a:off x="2224" y="2016"/>
                <a:ext cx="560" cy="0"/>
              </a:xfrm>
              <a:prstGeom prst="line">
                <a:avLst/>
              </a:prstGeom>
              <a:noFill/>
              <a:ln w="19050">
                <a:solidFill>
                  <a:srgbClr val="000000"/>
                </a:solidFill>
                <a:round/>
                <a:headEnd/>
                <a:tailEnd/>
              </a:ln>
            </p:spPr>
            <p:txBody>
              <a:bodyPr>
                <a:prstTxWarp prst="textNoShape">
                  <a:avLst/>
                </a:prstTxWarp>
              </a:bodyPr>
              <a:lstStyle/>
              <a:p>
                <a:endParaRPr lang="fr-FR"/>
              </a:p>
            </p:txBody>
          </p:sp>
        </p:grpSp>
      </p:grpSp>
      <p:sp>
        <p:nvSpPr>
          <p:cNvPr id="103" name="AutoShape 11"/>
          <p:cNvSpPr>
            <a:spLocks noChangeArrowheads="1"/>
          </p:cNvSpPr>
          <p:nvPr/>
        </p:nvSpPr>
        <p:spPr bwMode="auto">
          <a:xfrm>
            <a:off x="1562100" y="667622"/>
            <a:ext cx="6019800" cy="408623"/>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defRPr/>
            </a:pPr>
            <a:r>
              <a:rPr lang="en-US" b="1" cap="all"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Règles de </a:t>
            </a:r>
            <a:r>
              <a:rPr lang="en-US" b="1" cap="all"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prévention</a:t>
            </a:r>
            <a:r>
              <a:rPr lang="en-US" b="1" cap="all"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des </a:t>
            </a:r>
            <a:r>
              <a:rPr lang="en-US" b="1" cap="all"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abordages</a:t>
            </a:r>
            <a:endParaRPr lang="en-US" b="1" cap="all"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104" name="AutoShape 4"/>
          <p:cNvSpPr>
            <a:spLocks noChangeArrowheads="1"/>
          </p:cNvSpPr>
          <p:nvPr/>
        </p:nvSpPr>
        <p:spPr bwMode="auto">
          <a:xfrm>
            <a:off x="0" y="26988"/>
            <a:ext cx="9144000" cy="578882"/>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eaLnBrk="0" hangingPunct="0">
              <a:spcBef>
                <a:spcPct val="50000"/>
              </a:spcBef>
              <a:defRPr/>
            </a:pPr>
            <a:r>
              <a:rPr lang="fr-F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ＭＳ Ｐゴシック" charset="-128"/>
                <a:cs typeface="Trebuchet MS"/>
              </a:rPr>
              <a:t>LES REGLES DE L’AIR</a:t>
            </a:r>
          </a:p>
        </p:txBody>
      </p:sp>
    </p:spTree>
    <p:extLst>
      <p:ext uri="{BB962C8B-B14F-4D97-AF65-F5344CB8AC3E}">
        <p14:creationId xmlns:p14="http://schemas.microsoft.com/office/powerpoint/2010/main" val="16033167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path" presetSubtype="0" fill="hold" nodeType="clickEffect">
                                  <p:stCondLst>
                                    <p:cond delay="0"/>
                                  </p:stCondLst>
                                  <p:childTnLst>
                                    <p:animMotion origin="layout" path="M -3.61111E-6 -2.96296E-6 L 0.84184 -0.0074 " pathEditMode="fixed" rAng="0" ptsTypes="AA">
                                      <p:cBhvr>
                                        <p:cTn id="10" dur="5000" fill="hold"/>
                                        <p:tgtEl>
                                          <p:spTgt spid="10"/>
                                        </p:tgtEl>
                                        <p:attrNameLst>
                                          <p:attrName>ppt_x</p:attrName>
                                          <p:attrName>ppt_y</p:attrName>
                                        </p:attrNameLst>
                                      </p:cBhvr>
                                      <p:rCtr x="42083" y="-370"/>
                                    </p:animMotion>
                                  </p:childTnLst>
                                </p:cTn>
                              </p:par>
                              <p:par>
                                <p:cTn id="11" presetID="22" presetClass="entr" presetSubtype="8" fill="hold" nodeType="withEffect">
                                  <p:stCondLst>
                                    <p:cond delay="2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0"/>
                                        <p:tgtEl>
                                          <p:spTgt spid="8"/>
                                        </p:tgtEl>
                                      </p:cBhvr>
                                    </p:animEffect>
                                  </p:childTnLst>
                                </p:cTn>
                              </p:par>
                              <p:par>
                                <p:cTn id="14" presetID="0" presetClass="path" presetSubtype="0" fill="hold" nodeType="withEffect">
                                  <p:stCondLst>
                                    <p:cond delay="1000"/>
                                  </p:stCondLst>
                                  <p:childTnLst>
                                    <p:animMotion origin="layout" path="M 0.00035 -0.0007 C 0.03837 -0.00046 0.16754 -0.00463 0.22813 0.00116 C 0.28854 0.00694 0.3092 0.02407 0.36285 0.03449 C 0.41632 0.04491 0.43698 0.06018 0.54879 0.06412 C 0.66042 0.06805 0.93368 0.05972 1.03507 0.05856 " pathEditMode="relative" rAng="0" ptsTypes="aaaaa">
                                      <p:cBhvr>
                                        <p:cTn id="15" dur="3000" fill="hold"/>
                                        <p:tgtEl>
                                          <p:spTgt spid="21"/>
                                        </p:tgtEl>
                                        <p:attrNameLst>
                                          <p:attrName>ppt_x</p:attrName>
                                          <p:attrName>ppt_y</p:attrName>
                                        </p:attrNameLst>
                                      </p:cBhvr>
                                      <p:rCtr x="51736" y="3241"/>
                                    </p:animMotion>
                                  </p:childTnLst>
                                </p:cTn>
                              </p:par>
                              <p:par>
                                <p:cTn id="16" presetID="22" presetClass="entr" presetSubtype="8" fill="hold" grpId="0" nodeType="withEffect">
                                  <p:stCondLst>
                                    <p:cond delay="125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3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0" presetClass="path" presetSubtype="0" fill="hold" nodeType="clickEffect">
                                  <p:stCondLst>
                                    <p:cond delay="0"/>
                                  </p:stCondLst>
                                  <p:childTnLst>
                                    <p:animMotion origin="layout" path="M 1.11111E-6 1.48148E-6 L 0.30417 0.00023 C 0.37621 0.0037 0.38524 0.01065 0.43264 0.02083 C 0.48003 0.03102 0.52587 0.05463 0.58819 0.06111 L 0.80625 0.05926 " pathEditMode="relative" rAng="0" ptsTypes="AaaAA">
                                      <p:cBhvr>
                                        <p:cTn id="26" dur="5000" fill="hold"/>
                                        <p:tgtEl>
                                          <p:spTgt spid="45"/>
                                        </p:tgtEl>
                                        <p:attrNameLst>
                                          <p:attrName>ppt_x</p:attrName>
                                          <p:attrName>ppt_y</p:attrName>
                                        </p:attrNameLst>
                                      </p:cBhvr>
                                      <p:rCtr x="40312" y="3056"/>
                                    </p:animMotion>
                                  </p:childTnLst>
                                </p:cTn>
                              </p:par>
                              <p:par>
                                <p:cTn id="27" presetID="0" presetClass="path" presetSubtype="0" fill="hold" nodeType="withEffect">
                                  <p:stCondLst>
                                    <p:cond delay="0"/>
                                  </p:stCondLst>
                                  <p:childTnLst>
                                    <p:animMotion origin="layout" path="M -0.00018 -1.48148E-6 L -0.2882 -0.00208 C -0.35625 -0.00787 -0.36788 -0.02454 -0.40903 -0.03449 C -0.45018 -0.04444 -0.46788 -0.05787 -0.53542 -0.06227 L -0.81459 -0.06042 " pathEditMode="relative" rAng="0" ptsTypes="AaaAA">
                                      <p:cBhvr>
                                        <p:cTn id="28" dur="5000" fill="hold"/>
                                        <p:tgtEl>
                                          <p:spTgt spid="33"/>
                                        </p:tgtEl>
                                        <p:attrNameLst>
                                          <p:attrName>ppt_x</p:attrName>
                                          <p:attrName>ppt_y</p:attrName>
                                        </p:attrNameLst>
                                      </p:cBhvr>
                                      <p:rCtr x="-40729" y="-3125"/>
                                    </p:animMotion>
                                  </p:childTnLst>
                                </p:cTn>
                              </p:par>
                              <p:par>
                                <p:cTn id="29" presetID="22" presetClass="entr" presetSubtype="8" fill="hold" grpId="0" nodeType="withEffect">
                                  <p:stCondLst>
                                    <p:cond delay="500"/>
                                  </p:stCondLst>
                                  <p:childTnLst>
                                    <p:set>
                                      <p:cBhvr>
                                        <p:cTn id="30" dur="1" fill="hold">
                                          <p:stCondLst>
                                            <p:cond delay="0"/>
                                          </p:stCondLst>
                                        </p:cTn>
                                        <p:tgtEl>
                                          <p:spTgt spid="44"/>
                                        </p:tgtEl>
                                        <p:attrNameLst>
                                          <p:attrName>style.visibility</p:attrName>
                                        </p:attrNameLst>
                                      </p:cBhvr>
                                      <p:to>
                                        <p:strVal val="visible"/>
                                      </p:to>
                                    </p:set>
                                    <p:animEffect transition="in" filter="wipe(left)">
                                      <p:cBhvr>
                                        <p:cTn id="31" dur="5000"/>
                                        <p:tgtEl>
                                          <p:spTgt spid="44"/>
                                        </p:tgtEl>
                                      </p:cBhvr>
                                    </p:animEffect>
                                  </p:childTnLst>
                                </p:cTn>
                              </p:par>
                              <p:par>
                                <p:cTn id="32" presetID="22" presetClass="entr" presetSubtype="2" fill="hold" grpId="0" nodeType="withEffect">
                                  <p:stCondLst>
                                    <p:cond delay="500"/>
                                  </p:stCondLst>
                                  <p:childTnLst>
                                    <p:set>
                                      <p:cBhvr>
                                        <p:cTn id="33" dur="1" fill="hold">
                                          <p:stCondLst>
                                            <p:cond delay="0"/>
                                          </p:stCondLst>
                                        </p:cTn>
                                        <p:tgtEl>
                                          <p:spTgt spid="59"/>
                                        </p:tgtEl>
                                        <p:attrNameLst>
                                          <p:attrName>style.visibility</p:attrName>
                                        </p:attrNameLst>
                                      </p:cBhvr>
                                      <p:to>
                                        <p:strVal val="visible"/>
                                      </p:to>
                                    </p:set>
                                    <p:animEffect transition="in" filter="wipe(right)">
                                      <p:cBhvr>
                                        <p:cTn id="34" dur="5000"/>
                                        <p:tgtEl>
                                          <p:spTgt spid="59"/>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63" presetClass="path" presetSubtype="0" fill="hold" nodeType="clickEffect">
                                  <p:stCondLst>
                                    <p:cond delay="0"/>
                                  </p:stCondLst>
                                  <p:childTnLst>
                                    <p:animMotion origin="layout" path="M 4.72222E-6 -1.48148E-6 L 0.3875 -0.00185 " pathEditMode="relative" rAng="0" ptsTypes="AA">
                                      <p:cBhvr>
                                        <p:cTn id="42" dur="2000" fill="hold"/>
                                        <p:tgtEl>
                                          <p:spTgt spid="135"/>
                                        </p:tgtEl>
                                        <p:attrNameLst>
                                          <p:attrName>ppt_x</p:attrName>
                                          <p:attrName>ppt_y</p:attrName>
                                        </p:attrNameLst>
                                      </p:cBhvr>
                                      <p:rCtr x="194" y="-1"/>
                                    </p:animMotion>
                                  </p:childTnLst>
                                  <p:subTnLst>
                                    <p:set>
                                      <p:cBhvr override="childStyle">
                                        <p:cTn dur="1" fill="hold" display="0" masterRel="sameClick" afterEffect="1">
                                          <p:stCondLst>
                                            <p:cond evt="end" delay="0">
                                              <p:tn val="41"/>
                                            </p:cond>
                                          </p:stCondLst>
                                        </p:cTn>
                                        <p:tgtEl>
                                          <p:spTgt spid="135"/>
                                        </p:tgtEl>
                                        <p:attrNameLst>
                                          <p:attrName>style.visibility</p:attrName>
                                        </p:attrNameLst>
                                      </p:cBhvr>
                                      <p:to>
                                        <p:strVal val="hidden"/>
                                      </p:to>
                                    </p:set>
                                  </p:subTnLst>
                                </p:cTn>
                              </p:par>
                              <p:par>
                                <p:cTn id="43" presetID="22" presetClass="entr" presetSubtype="8" fill="hold" nodeType="withEffect">
                                  <p:stCondLst>
                                    <p:cond delay="0"/>
                                  </p:stCondLst>
                                  <p:childTnLst>
                                    <p:set>
                                      <p:cBhvr>
                                        <p:cTn id="44" dur="1" fill="hold">
                                          <p:stCondLst>
                                            <p:cond delay="0"/>
                                          </p:stCondLst>
                                        </p:cTn>
                                        <p:tgtEl>
                                          <p:spTgt spid="110"/>
                                        </p:tgtEl>
                                        <p:attrNameLst>
                                          <p:attrName>style.visibility</p:attrName>
                                        </p:attrNameLst>
                                      </p:cBhvr>
                                      <p:to>
                                        <p:strVal val="visible"/>
                                      </p:to>
                                    </p:set>
                                    <p:animEffect transition="in" filter="wipe(left)">
                                      <p:cBhvr>
                                        <p:cTn id="45" dur="2000"/>
                                        <p:tgtEl>
                                          <p:spTgt spid="110"/>
                                        </p:tgtEl>
                                      </p:cBhvr>
                                    </p:animEffect>
                                  </p:childTnLst>
                                </p:cTn>
                              </p:par>
                              <p:par>
                                <p:cTn id="46" presetID="0" presetClass="path" presetSubtype="0" fill="hold" nodeType="withEffect">
                                  <p:stCondLst>
                                    <p:cond delay="0"/>
                                  </p:stCondLst>
                                  <p:childTnLst>
                                    <p:animMotion origin="layout" path="M -3.33333E-6 1.48148E-6 L 0.39323 0.17708 " pathEditMode="relative" rAng="0" ptsTypes="AA">
                                      <p:cBhvr>
                                        <p:cTn id="47" dur="2000" fill="hold"/>
                                        <p:tgtEl>
                                          <p:spTgt spid="147"/>
                                        </p:tgtEl>
                                        <p:attrNameLst>
                                          <p:attrName>ppt_x</p:attrName>
                                          <p:attrName>ppt_y</p:attrName>
                                        </p:attrNameLst>
                                      </p:cBhvr>
                                      <p:rCtr x="19653" y="8843"/>
                                    </p:animMotion>
                                  </p:childTnLst>
                                  <p:subTnLst>
                                    <p:set>
                                      <p:cBhvr override="childStyle">
                                        <p:cTn dur="1" fill="hold" display="0" masterRel="sameClick" afterEffect="1">
                                          <p:stCondLst>
                                            <p:cond evt="end" delay="0">
                                              <p:tn val="46"/>
                                            </p:cond>
                                          </p:stCondLst>
                                        </p:cTn>
                                        <p:tgtEl>
                                          <p:spTgt spid="147"/>
                                        </p:tgtEl>
                                        <p:attrNameLst>
                                          <p:attrName>style.visibility</p:attrName>
                                        </p:attrNameLst>
                                      </p:cBhvr>
                                      <p:to>
                                        <p:strVal val="hidden"/>
                                      </p:to>
                                    </p:set>
                                  </p:subTnLst>
                                </p:cTn>
                              </p:par>
                              <p:par>
                                <p:cTn id="48" presetID="22" presetClass="entr" presetSubtype="8" fill="hold" nodeType="withEffect">
                                  <p:stCondLst>
                                    <p:cond delay="0"/>
                                  </p:stCondLst>
                                  <p:childTnLst>
                                    <p:set>
                                      <p:cBhvr>
                                        <p:cTn id="49" dur="1" fill="hold">
                                          <p:stCondLst>
                                            <p:cond delay="0"/>
                                          </p:stCondLst>
                                        </p:cTn>
                                        <p:tgtEl>
                                          <p:spTgt spid="112"/>
                                        </p:tgtEl>
                                        <p:attrNameLst>
                                          <p:attrName>style.visibility</p:attrName>
                                        </p:attrNameLst>
                                      </p:cBhvr>
                                      <p:to>
                                        <p:strVal val="visible"/>
                                      </p:to>
                                    </p:set>
                                    <p:animEffect transition="in" filter="wipe(left)">
                                      <p:cBhvr>
                                        <p:cTn id="50" dur="2000"/>
                                        <p:tgtEl>
                                          <p:spTgt spid="112"/>
                                        </p:tgtEl>
                                      </p:cBhvr>
                                    </p:animEffect>
                                  </p:childTnLst>
                                </p:cTn>
                              </p:par>
                            </p:childTnLst>
                          </p:cTn>
                        </p:par>
                        <p:par>
                          <p:cTn id="51" fill="hold">
                            <p:stCondLst>
                              <p:cond delay="2000"/>
                            </p:stCondLst>
                            <p:childTnLst>
                              <p:par>
                                <p:cTn id="52" presetID="1" presetClass="entr" presetSubtype="0" fill="hold" nodeType="afterEffect">
                                  <p:stCondLst>
                                    <p:cond delay="0"/>
                                  </p:stCondLst>
                                  <p:childTnLst>
                                    <p:set>
                                      <p:cBhvr>
                                        <p:cTn id="53" dur="1" fill="hold">
                                          <p:stCondLst>
                                            <p:cond delay="0"/>
                                          </p:stCondLst>
                                        </p:cTn>
                                        <p:tgtEl>
                                          <p:spTgt spid="113"/>
                                        </p:tgtEl>
                                        <p:attrNameLst>
                                          <p:attrName>style.visibility</p:attrName>
                                        </p:attrNameLst>
                                      </p:cBhvr>
                                      <p:to>
                                        <p:strVal val="visible"/>
                                      </p:to>
                                    </p:set>
                                  </p:childTnLst>
                                </p:cTn>
                              </p:par>
                              <p:par>
                                <p:cTn id="54" presetID="0" presetClass="path" presetSubtype="0" fill="hold" nodeType="withEffect">
                                  <p:stCondLst>
                                    <p:cond delay="0"/>
                                  </p:stCondLst>
                                  <p:childTnLst>
                                    <p:animMotion origin="layout" path="M -0.00122 0 L 0.54149 -0.00162 " pathEditMode="relative" rAng="0" ptsTypes="AA">
                                      <p:cBhvr>
                                        <p:cTn id="55" dur="3000" fill="hold"/>
                                        <p:tgtEl>
                                          <p:spTgt spid="113"/>
                                        </p:tgtEl>
                                        <p:attrNameLst>
                                          <p:attrName>ppt_x</p:attrName>
                                          <p:attrName>ppt_y</p:attrName>
                                        </p:attrNameLst>
                                      </p:cBhvr>
                                      <p:rCtr x="27135" y="-93"/>
                                    </p:animMotion>
                                  </p:childTnLst>
                                </p:cTn>
                              </p:par>
                              <p:par>
                                <p:cTn id="56" presetID="22" presetClass="entr" presetSubtype="8" fill="hold" nodeType="withEffect">
                                  <p:stCondLst>
                                    <p:cond delay="0"/>
                                  </p:stCondLst>
                                  <p:childTnLst>
                                    <p:set>
                                      <p:cBhvr>
                                        <p:cTn id="57" dur="1" fill="hold">
                                          <p:stCondLst>
                                            <p:cond delay="0"/>
                                          </p:stCondLst>
                                        </p:cTn>
                                        <p:tgtEl>
                                          <p:spTgt spid="109"/>
                                        </p:tgtEl>
                                        <p:attrNameLst>
                                          <p:attrName>style.visibility</p:attrName>
                                        </p:attrNameLst>
                                      </p:cBhvr>
                                      <p:to>
                                        <p:strVal val="visible"/>
                                      </p:to>
                                    </p:set>
                                    <p:animEffect transition="in" filter="wipe(left)">
                                      <p:cBhvr>
                                        <p:cTn id="58" dur="3000"/>
                                        <p:tgtEl>
                                          <p:spTgt spid="109"/>
                                        </p:tgtEl>
                                      </p:cBhvr>
                                    </p:animEffect>
                                  </p:childTnLst>
                                </p:cTn>
                              </p:par>
                              <p:par>
                                <p:cTn id="59" presetID="1" presetClass="entr" presetSubtype="0" fill="hold" nodeType="withEffect">
                                  <p:stCondLst>
                                    <p:cond delay="0"/>
                                  </p:stCondLst>
                                  <p:childTnLst>
                                    <p:set>
                                      <p:cBhvr>
                                        <p:cTn id="60" dur="1" fill="hold">
                                          <p:stCondLst>
                                            <p:cond delay="0"/>
                                          </p:stCondLst>
                                        </p:cTn>
                                        <p:tgtEl>
                                          <p:spTgt spid="124"/>
                                        </p:tgtEl>
                                        <p:attrNameLst>
                                          <p:attrName>style.visibility</p:attrName>
                                        </p:attrNameLst>
                                      </p:cBhvr>
                                      <p:to>
                                        <p:strVal val="visible"/>
                                      </p:to>
                                    </p:set>
                                  </p:childTnLst>
                                </p:cTn>
                              </p:par>
                              <p:par>
                                <p:cTn id="61" presetID="63" presetClass="path" presetSubtype="0" fill="hold" nodeType="withEffect">
                                  <p:stCondLst>
                                    <p:cond delay="0"/>
                                  </p:stCondLst>
                                  <p:childTnLst>
                                    <p:animMotion origin="layout" path="M -0.00139 -0.00185 L 0.54983 -0.00185 " pathEditMode="relative" rAng="0" ptsTypes="AA">
                                      <p:cBhvr>
                                        <p:cTn id="62" dur="3000" fill="hold"/>
                                        <p:tgtEl>
                                          <p:spTgt spid="124"/>
                                        </p:tgtEl>
                                        <p:attrNameLst>
                                          <p:attrName>ppt_x</p:attrName>
                                          <p:attrName>ppt_y</p:attrName>
                                        </p:attrNameLst>
                                      </p:cBhvr>
                                      <p:rCtr x="27552" y="0"/>
                                    </p:animMotion>
                                  </p:childTnLst>
                                </p:cTn>
                              </p:par>
                              <p:par>
                                <p:cTn id="63" presetID="22" presetClass="entr" presetSubtype="8" fill="hold" nodeType="withEffect">
                                  <p:stCondLst>
                                    <p:cond delay="0"/>
                                  </p:stCondLst>
                                  <p:childTnLst>
                                    <p:set>
                                      <p:cBhvr>
                                        <p:cTn id="64" dur="1" fill="hold">
                                          <p:stCondLst>
                                            <p:cond delay="0"/>
                                          </p:stCondLst>
                                        </p:cTn>
                                        <p:tgtEl>
                                          <p:spTgt spid="111"/>
                                        </p:tgtEl>
                                        <p:attrNameLst>
                                          <p:attrName>style.visibility</p:attrName>
                                        </p:attrNameLst>
                                      </p:cBhvr>
                                      <p:to>
                                        <p:strVal val="visible"/>
                                      </p:to>
                                    </p:set>
                                    <p:animEffect transition="in" filter="wipe(left)">
                                      <p:cBhvr>
                                        <p:cTn id="65" dur="30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p:bldP spid="9" grpId="0" animBg="1"/>
      <p:bldP spid="32" grpId="0"/>
      <p:bldP spid="44" grpId="0" animBg="1"/>
      <p:bldP spid="59" grpId="0" animBg="1"/>
      <p:bldP spid="6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AutoShape 4"/>
          <p:cNvSpPr>
            <a:spLocks noChangeArrowheads="1"/>
          </p:cNvSpPr>
          <p:nvPr/>
        </p:nvSpPr>
        <p:spPr bwMode="auto">
          <a:xfrm>
            <a:off x="0" y="26988"/>
            <a:ext cx="9144000" cy="578882"/>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eaLnBrk="0" hangingPunct="0">
              <a:spcBef>
                <a:spcPct val="50000"/>
              </a:spcBef>
              <a:defRPr/>
            </a:pPr>
            <a:r>
              <a:rPr lang="fr-F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ＭＳ Ｐゴシック" charset="-128"/>
                <a:cs typeface="Trebuchet MS"/>
              </a:rPr>
              <a:t>LES REGLES DE L’AIR</a:t>
            </a:r>
          </a:p>
        </p:txBody>
      </p:sp>
      <p:sp>
        <p:nvSpPr>
          <p:cNvPr id="13317" name="Rectangle 5"/>
          <p:cNvSpPr>
            <a:spLocks noChangeArrowheads="1"/>
          </p:cNvSpPr>
          <p:nvPr/>
        </p:nvSpPr>
        <p:spPr bwMode="auto">
          <a:xfrm>
            <a:off x="730250" y="925444"/>
            <a:ext cx="7683500" cy="5078254"/>
          </a:xfrm>
          <a:prstGeom prst="rect">
            <a:avLst/>
          </a:prstGeom>
          <a:noFill/>
          <a:ln w="9525">
            <a:noFill/>
            <a:miter lim="800000"/>
            <a:headEnd/>
            <a:tailEnd/>
          </a:ln>
          <a:effectLst/>
        </p:spPr>
        <p:txBody>
          <a:bodyPr wrap="square" lIns="457056" tIns="152352" bIns="38088" anchor="ctr">
            <a:prstTxWarp prst="textNoShape">
              <a:avLst/>
            </a:prstTxWarp>
            <a:spAutoFit/>
          </a:bodyPr>
          <a:lstStyle/>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Responsabilités du commandant de bord</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de priorités</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de prévention des abordages</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de survol des obstacles </a:t>
            </a:r>
            <a:endPar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endParaRPr>
          </a:p>
          <a:p>
            <a:pPr marL="385200" lvl="1" indent="-342900" eaLnBrk="0" hangingPunct="0">
              <a:lnSpc>
                <a:spcPct val="110000"/>
              </a:lnSpc>
              <a:spcBef>
                <a:spcPts val="600"/>
              </a:spcBef>
              <a:spcAft>
                <a:spcPts val="600"/>
              </a:spcAft>
              <a:buSzPct val="100000"/>
              <a:buFont typeface="Lucida Grande"/>
              <a:buChar char="➲"/>
              <a:defRPr/>
            </a:pPr>
            <a:r>
              <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U</a:t>
            </a: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tilisation des ULM</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en circuit d’aérodrome</a:t>
            </a:r>
            <a:endPar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endParaRP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Signalisations visuelle et lumineuse</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Différents statuts d’aérodrome</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Infrastructures d’aérodrome</a:t>
            </a:r>
          </a:p>
          <a:p>
            <a:pPr marL="385200" lvl="1" indent="-342900" eaLnBrk="0" hangingPunct="0">
              <a:lnSpc>
                <a:spcPct val="110000"/>
              </a:lnSpc>
              <a:spcBef>
                <a:spcPts val="600"/>
              </a:spcBef>
              <a:spcAft>
                <a:spcPts val="600"/>
              </a:spcAft>
              <a:buSzPct val="100000"/>
              <a:buFont typeface="Lucida Grande"/>
              <a:buChar char="➲"/>
              <a:defRPr/>
            </a:pP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Carte d’atterrissage à vue (VAC)</a:t>
            </a:r>
          </a:p>
          <a:p>
            <a:pPr marL="385200" lvl="1" indent="-342900" eaLnBrk="0" hangingPunct="0">
              <a:lnSpc>
                <a:spcPct val="110000"/>
              </a:lnSpc>
              <a:spcBef>
                <a:spcPts val="600"/>
              </a:spcBef>
              <a:spcAft>
                <a:spcPts val="600"/>
              </a:spcAft>
              <a:buSzPct val="100000"/>
              <a:buFont typeface="Lucida Grande"/>
              <a:buChar char="➲"/>
              <a:defRPr/>
            </a:pPr>
            <a:r>
              <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Intégration et circuit d’aérodrome </a:t>
            </a:r>
            <a:r>
              <a:rPr lang="fr-FR" b="1" dirty="0" smtClean="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standard</a:t>
            </a:r>
            <a:endPar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endParaRPr>
          </a:p>
        </p:txBody>
      </p:sp>
      <p:sp>
        <p:nvSpPr>
          <p:cNvPr id="5" name="Rectangle à coins arrondis 4"/>
          <p:cNvSpPr/>
          <p:nvPr/>
        </p:nvSpPr>
        <p:spPr>
          <a:xfrm>
            <a:off x="1003300" y="2415248"/>
            <a:ext cx="6248400" cy="469900"/>
          </a:xfrm>
          <a:prstGeom prst="roundRect">
            <a:avLst/>
          </a:prstGeom>
          <a:noFill/>
          <a:ln>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dirty="0"/>
          </a:p>
        </p:txBody>
      </p:sp>
    </p:spTree>
    <p:extLst>
      <p:ext uri="{BB962C8B-B14F-4D97-AF65-F5344CB8AC3E}">
        <p14:creationId xmlns:p14="http://schemas.microsoft.com/office/powerpoint/2010/main" val="13466868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HORNULM15">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scilloscope">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4174</TotalTime>
  <Words>2626</Words>
  <Application>Microsoft Macintosh PowerPoint</Application>
  <PresentationFormat>Présentation à l'écran (4:3)</PresentationFormat>
  <Paragraphs>413</Paragraphs>
  <Slides>40</Slides>
  <Notes>6</Notes>
  <HiddenSlides>0</HiddenSlides>
  <MMClips>0</MMClips>
  <ScaleCrop>false</ScaleCrop>
  <HeadingPairs>
    <vt:vector size="4" baseType="variant">
      <vt:variant>
        <vt:lpstr>Thème</vt:lpstr>
      </vt:variant>
      <vt:variant>
        <vt:i4>1</vt:i4>
      </vt:variant>
      <vt:variant>
        <vt:lpstr>Titres des diapositives</vt:lpstr>
      </vt:variant>
      <vt:variant>
        <vt:i4>40</vt:i4>
      </vt:variant>
    </vt:vector>
  </HeadingPairs>
  <TitlesOfParts>
    <vt:vector size="41" baseType="lpstr">
      <vt:lpstr>HORNULM15</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REGLES DE L’AIR</vt:lpstr>
      <vt:lpstr>LES REGLES DE L’AIR</vt:lpstr>
      <vt:lpstr>LES REGLES DE L’AIR</vt:lpstr>
      <vt:lpstr>LES REGLES DE L’AIR</vt:lpstr>
      <vt:lpstr>LES REGLES DE L’AIR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Manager/>
  <Company>HORN ULM</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subject/>
  <dc:creator>DIDIER HORN</dc:creator>
  <cp:keywords/>
  <dc:description/>
  <cp:lastModifiedBy>HORN ULM EURL</cp:lastModifiedBy>
  <cp:revision>174</cp:revision>
  <dcterms:created xsi:type="dcterms:W3CDTF">2012-10-21T15:09:05Z</dcterms:created>
  <dcterms:modified xsi:type="dcterms:W3CDTF">2015-08-28T09:37:41Z</dcterms:modified>
  <cp:category/>
</cp:coreProperties>
</file>